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6" r:id="rId3"/>
    <p:sldId id="257" r:id="rId4"/>
    <p:sldId id="258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6FD84-2D17-413C-8C1D-E0245D98A924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2503C-E0EB-4112-AF74-199F1A4EC9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2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6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0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03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69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99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3419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78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91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48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43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892F-D3E9-47AC-9464-11C2E9F2CACE}" type="datetimeFigureOut">
              <a:rPr lang="ru-RU" smtClean="0"/>
              <a:pPr/>
              <a:t>30.04.2023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2210-B149-4DC8-943C-1B0E706799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59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8%D1%81%D1%82%D0%BE%D0%B2%D0%BE%D0%B9_%D0%BC%D0%B0%D1%82%D0%B5%D1%80%D0%B8%D0%B0%D0%BB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s://ru.wikipedia.org/wiki/%D0%9A%D0%BE%D0%BC%D0%BF%D0%BE%D0%B7%D0%B8%D1%86%D0%B8%D0%BE%D0%BD%D0%BD%D1%8B%D0%B9_%D0%BC%D0%B0%D1%82%D0%B5%D1%80%D0%B8%D0%B0%D0%B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ru.wikipedia.org/wiki/%D0%94%D1%80%D0%B5%D0%B2%D0%B5%D1%81%D0%BD%D0%BE%D0%B5_%D0%B2%D0%BE%D0%BB%D0%BE%D0%BA%D0%BD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4%D0%B5%D1%80%D0%B5%D0%B2%D0%BE" TargetMode="External"/><Relationship Id="rId7" Type="http://schemas.openxmlformats.org/officeDocument/2006/relationships/image" Target="../media/image31.jpeg"/><Relationship Id="rId2" Type="http://schemas.openxmlformats.org/officeDocument/2006/relationships/hyperlink" Target="https://ru.wikipedia.org/wiki/%D0%9D%D0%B5%D0%BC%D0%B5%D1%86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s://ru.wikipedia.org/wiki/%D0%94%D1%80%D0%B5%D0%B2%D0%B5%D1%81%D0%B8%D0%BD%D0%B0" TargetMode="External"/><Relationship Id="rId4" Type="http://schemas.openxmlformats.org/officeDocument/2006/relationships/hyperlink" Target="https://ru.wikipedia.org/wiki/%D0%9C%D0%B0%D1%82%D0%B5%D1%80%D0%B8%D0%B0%D0%BB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s://ru.wikipedia.org/wiki/%D0%A4%D1%80%D0%B0%D0%BD%D1%86%D1%83%D0%B7%D1%81%D0%BA%D0%B8%D0%B9_%D1%8F%D0%B7%D1%8B%D0%BA" TargetMode="External"/><Relationship Id="rId7" Type="http://schemas.openxmlformats.org/officeDocument/2006/relationships/image" Target="../media/image32.jpeg"/><Relationship Id="rId2" Type="http://schemas.openxmlformats.org/officeDocument/2006/relationships/hyperlink" Target="https://ru.wikipedia.org/wiki/%D0%9D%D0%B5%D0%BC%D0%B5%D1%86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F%D0%BE%D0%BD_(%D0%BC%D0%B0%D1%82%D0%B5%D1%80%D0%B8%D0%B0%D0%BB)" TargetMode="External"/><Relationship Id="rId5" Type="http://schemas.openxmlformats.org/officeDocument/2006/relationships/hyperlink" Target="https://ru.wikipedia.org/wiki/%D0%A1%D0%BA%D0%BB%D0%B5%D0%B8%D0%B2%D0%B0%D0%BD%D0%B8%D0%B5" TargetMode="External"/><Relationship Id="rId4" Type="http://schemas.openxmlformats.org/officeDocument/2006/relationships/hyperlink" Target="https://ru.wikipedia.org/wiki/%D0%A1%D1%82%D1%80%D0%BE%D0%B8%D1%82%D0%B5%D0%BB%D1%8C%D0%BD%D1%8B%D0%B5_%D0%BC%D0%B0%D1%82%D0%B5%D1%80%D0%B8%D0%B0%D0%BB%D1%8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404664"/>
            <a:ext cx="5832648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Презентация по предмету</a:t>
            </a:r>
            <a:br>
              <a:rPr lang="ru-RU" sz="4000" dirty="0" smtClean="0"/>
            </a:br>
            <a:r>
              <a:rPr lang="ru-RU" sz="4000" dirty="0" smtClean="0"/>
              <a:t>«ТЕХНОЛОГИЯ. 5 класс»</a:t>
            </a:r>
            <a:endParaRPr lang="ru-RU" sz="4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2348880"/>
            <a:ext cx="8280920" cy="4104456"/>
          </a:xfrm>
        </p:spPr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Урок «Древесина. Пиломатериалы</a:t>
            </a:r>
          </a:p>
          <a:p>
            <a:r>
              <a:rPr lang="ru-RU" sz="4400" b="1" dirty="0" smtClean="0">
                <a:solidFill>
                  <a:schemeClr val="tx1"/>
                </a:solidFill>
              </a:rPr>
              <a:t> и древесные материалы».</a:t>
            </a:r>
          </a:p>
          <a:p>
            <a:endParaRPr lang="ru-RU" sz="40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3900" i="1" dirty="0" smtClean="0">
                <a:solidFill>
                  <a:schemeClr val="tx1"/>
                </a:solidFill>
              </a:rPr>
              <a:t>Автор – учитель технологии</a:t>
            </a:r>
          </a:p>
          <a:p>
            <a:pPr>
              <a:spcBef>
                <a:spcPts val="0"/>
              </a:spcBef>
            </a:pPr>
            <a:r>
              <a:rPr lang="ru-RU" sz="3900" i="1" dirty="0" smtClean="0">
                <a:solidFill>
                  <a:schemeClr val="tx1"/>
                </a:solidFill>
              </a:rPr>
              <a:t>МБОУ </a:t>
            </a:r>
            <a:r>
              <a:rPr lang="ru-RU" sz="3900" i="1" dirty="0" err="1" smtClean="0">
                <a:solidFill>
                  <a:schemeClr val="tx1"/>
                </a:solidFill>
              </a:rPr>
              <a:t>Чичеринская</a:t>
            </a:r>
            <a:r>
              <a:rPr lang="ru-RU" sz="3900" i="1" dirty="0" smtClean="0">
                <a:solidFill>
                  <a:schemeClr val="tx1"/>
                </a:solidFill>
              </a:rPr>
              <a:t> ООШ</a:t>
            </a:r>
          </a:p>
          <a:p>
            <a:pPr>
              <a:spcBef>
                <a:spcPts val="0"/>
              </a:spcBef>
            </a:pPr>
            <a:r>
              <a:rPr lang="ru-RU" sz="3900" i="1" dirty="0" err="1" smtClean="0">
                <a:solidFill>
                  <a:schemeClr val="tx1"/>
                </a:solidFill>
              </a:rPr>
              <a:t>Крыжанков</a:t>
            </a:r>
            <a:r>
              <a:rPr lang="ru-RU" sz="3900" i="1" dirty="0" smtClean="0">
                <a:solidFill>
                  <a:schemeClr val="tx1"/>
                </a:solidFill>
              </a:rPr>
              <a:t> Владимир Николаевич</a:t>
            </a:r>
          </a:p>
          <a:p>
            <a:pPr>
              <a:spcBef>
                <a:spcPts val="0"/>
              </a:spcBef>
            </a:pPr>
            <a:endParaRPr lang="ru-RU" sz="39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s://images.ru.prom.st/681666413_w200_h200_izdeliya-stolyarn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73630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0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Примеры древесных пород</a:t>
            </a:r>
            <a:endParaRPr lang="ru-RU" b="1" dirty="0"/>
          </a:p>
        </p:txBody>
      </p:sp>
      <p:pic>
        <p:nvPicPr>
          <p:cNvPr id="6" name="Picture 2" descr="https://www.svoyidoma.ru/wp-content/uploads/2019/06/1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93" b="9006"/>
          <a:stretch/>
        </p:blipFill>
        <p:spPr bwMode="auto">
          <a:xfrm>
            <a:off x="473809" y="2252059"/>
            <a:ext cx="8604448" cy="217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2520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хвойные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3704" y="2252059"/>
            <a:ext cx="109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породы</a:t>
            </a:r>
            <a:endParaRPr lang="ru-RU" b="1" dirty="0"/>
          </a:p>
        </p:txBody>
      </p:sp>
      <p:pic>
        <p:nvPicPr>
          <p:cNvPr id="8" name="Picture 4" descr="https://novate.ru/files/u39778/39778858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117" b="48264"/>
          <a:stretch/>
        </p:blipFill>
        <p:spPr bwMode="auto">
          <a:xfrm>
            <a:off x="459564" y="1747830"/>
            <a:ext cx="7190628" cy="511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27984" y="28529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6" descr="https://novate.ru/files/u39778/39778858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69" b="40051"/>
          <a:stretch/>
        </p:blipFill>
        <p:spPr bwMode="auto">
          <a:xfrm>
            <a:off x="473809" y="1556792"/>
            <a:ext cx="8347706" cy="50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0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Пиломатериалы</a:t>
            </a:r>
            <a:r>
              <a:rPr lang="ru-RU" b="1" dirty="0" smtClean="0"/>
              <a:t> – результат распиливания древесных бревен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3356992"/>
            <a:ext cx="2890664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ds04.infourok.ru/uploads/ex/0c9c/000d530b-11f20356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98" t="17341" r="9489" b="2624"/>
          <a:stretch/>
        </p:blipFill>
        <p:spPr bwMode="auto">
          <a:xfrm>
            <a:off x="1187624" y="1628799"/>
            <a:ext cx="6696744" cy="506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939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Элементы  пиломатериалов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3573016"/>
            <a:ext cx="3538736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https://ds04.infourok.ru/uploads/ex/0c9c/000d530b-11f20356/img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15" t="16411" r="12793" b="21285"/>
          <a:stretch/>
        </p:blipFill>
        <p:spPr bwMode="auto">
          <a:xfrm>
            <a:off x="539552" y="1340767"/>
            <a:ext cx="7992888" cy="52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29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Древесные материалы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древесностружечные плиты (ДСП)</a:t>
            </a:r>
          </a:p>
          <a:p>
            <a:r>
              <a:rPr lang="ru-RU" dirty="0" smtClean="0"/>
              <a:t>древесноволокнистые плиты (ДВП)</a:t>
            </a:r>
          </a:p>
          <a:p>
            <a:r>
              <a:rPr lang="ru-RU" dirty="0" smtClean="0"/>
              <a:t>шпон</a:t>
            </a:r>
          </a:p>
          <a:p>
            <a:r>
              <a:rPr lang="ru-RU" dirty="0" smtClean="0"/>
              <a:t>фанера</a:t>
            </a:r>
            <a:endParaRPr lang="ru-RU" dirty="0"/>
          </a:p>
        </p:txBody>
      </p:sp>
      <p:sp>
        <p:nvSpPr>
          <p:cNvPr id="5" name="AutoShape 4" descr="https://s1.slide-share.ru/s_slide/e32974386895b4a10e1600ba794d744b/447728fb-a4e0-4cf2-b64e-3620061f671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s1.slide-share.ru/s_slide/e32974386895b4a10e1600ba794d744b/447728fb-a4e0-4cf2-b64e-3620061f671f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s1.slide-share.ru/s_slide/e32974386895b4a10e1600ba794d744b/447728fb-a4e0-4cf2-b64e-3620061f671f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ds05.infourok.ru/uploads/ex/11cc/00014a4b-433d4719/img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4" t="15649" r="11352"/>
          <a:stretch/>
        </p:blipFill>
        <p:spPr bwMode="auto">
          <a:xfrm>
            <a:off x="3707904" y="2878099"/>
            <a:ext cx="5181244" cy="38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5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Древесностружечные </a:t>
            </a:r>
            <a:r>
              <a:rPr lang="ru-RU" b="1" dirty="0"/>
              <a:t>плиты</a:t>
            </a:r>
          </a:p>
        </p:txBody>
      </p:sp>
      <p:pic>
        <p:nvPicPr>
          <p:cNvPr id="11266" name="Picture 2" descr="https://upload.wikimedia.org/wikipedia/commons/thumb/0/09/Particle_board_close_up-vertical-f22_PNr%C2%B00100.jpg/220px-Particle_board_close_up-vertical-f22_PNr%C2%B0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384376" cy="35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184482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 smtClean="0"/>
              <a:t>Древе́сностру́жечная</a:t>
            </a:r>
            <a:r>
              <a:rPr lang="ru-RU" sz="2400" b="1" dirty="0" smtClean="0"/>
              <a:t> плита́</a:t>
            </a:r>
            <a:r>
              <a:rPr lang="ru-RU" sz="2400" dirty="0"/>
              <a:t> </a:t>
            </a:r>
            <a:r>
              <a:rPr lang="ru-RU" sz="2400" b="1" dirty="0"/>
              <a:t> (ДСП) </a:t>
            </a:r>
            <a:r>
              <a:rPr lang="ru-RU" sz="2400" dirty="0" smtClean="0"/>
              <a:t>- </a:t>
            </a:r>
            <a:r>
              <a:rPr lang="ru-RU" sz="2400" dirty="0" smtClean="0">
                <a:hlinkClick r:id="rId3" tooltip="Листовой материал"/>
              </a:rPr>
              <a:t>листовой</a:t>
            </a:r>
            <a:r>
              <a:rPr lang="ru-RU" sz="2400" dirty="0"/>
              <a:t> </a:t>
            </a:r>
            <a:r>
              <a:rPr lang="ru-RU" sz="2400" dirty="0">
                <a:hlinkClick r:id="rId4" tooltip="Композиционный материал"/>
              </a:rPr>
              <a:t>композиционный материал</a:t>
            </a:r>
            <a:r>
              <a:rPr lang="ru-RU" sz="2400" dirty="0"/>
              <a:t>, </a:t>
            </a:r>
            <a:r>
              <a:rPr lang="ru-RU" sz="2400" dirty="0" smtClean="0"/>
              <a:t>изготовленный </a:t>
            </a:r>
            <a:r>
              <a:rPr lang="ru-RU" sz="2400" dirty="0"/>
              <a:t>путём горячего прессования древесных частиц, преимущественно стружки, смешанных со связующим веществом неминерального происхождения с введением при необходимости специальных </a:t>
            </a:r>
            <a:r>
              <a:rPr lang="ru-RU" sz="2400" dirty="0" smtClean="0"/>
              <a:t>добавок.</a:t>
            </a:r>
            <a:endParaRPr lang="ru-RU" sz="2400" dirty="0"/>
          </a:p>
        </p:txBody>
      </p:sp>
      <p:pic>
        <p:nvPicPr>
          <p:cNvPr id="11268" name="Picture 4" descr="https://images.ru.prom.st/216811183_w640_h640_list-osp-3-2440h1220h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017" y="4221088"/>
            <a:ext cx="3582429" cy="23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79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879" y="0"/>
            <a:ext cx="8229600" cy="1143000"/>
          </a:xfrm>
        </p:spPr>
        <p:txBody>
          <a:bodyPr/>
          <a:lstStyle/>
          <a:p>
            <a:r>
              <a:rPr lang="ru-RU" b="1" dirty="0" smtClean="0"/>
              <a:t>Древесноволокнистые </a:t>
            </a:r>
            <a:r>
              <a:rPr lang="ru-RU" b="1" dirty="0"/>
              <a:t>плиты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1822" y="183349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Древесно-волокнистая плита</a:t>
            </a:r>
            <a:r>
              <a:rPr lang="ru-RU" sz="2400" dirty="0"/>
              <a:t> (</a:t>
            </a:r>
            <a:r>
              <a:rPr lang="ru-RU" sz="2400" i="1" dirty="0"/>
              <a:t>ДВП</a:t>
            </a:r>
            <a:r>
              <a:rPr lang="ru-RU" sz="2400" dirty="0"/>
              <a:t>) — листовой материал, изготовленный путём горячего прессования или сушки ковра из </a:t>
            </a:r>
            <a:r>
              <a:rPr lang="ru-RU" sz="2400" dirty="0">
                <a:hlinkClick r:id="rId2" tooltip="Древесное волокно"/>
              </a:rPr>
              <a:t>древесных волокон</a:t>
            </a:r>
            <a:r>
              <a:rPr lang="ru-RU" sz="2400" dirty="0"/>
              <a:t>. ДВП производятся, при необходимости, с использованием связующих клейких веществ и специальных </a:t>
            </a:r>
            <a:r>
              <a:rPr lang="ru-RU" sz="2400" dirty="0" smtClean="0"/>
              <a:t>добавок.</a:t>
            </a:r>
            <a:endParaRPr lang="ru-RU" sz="2400" dirty="0"/>
          </a:p>
        </p:txBody>
      </p:sp>
      <p:pic>
        <p:nvPicPr>
          <p:cNvPr id="12292" name="Picture 4" descr="https://upload.wikimedia.org/wikipedia/commons/thumb/8/83/Fibreboard_07877.jpg/800px-Fibreboard_07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414" y="4005063"/>
            <a:ext cx="3998265" cy="2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upload.wikimedia.org/wikipedia/commons/thumb/7/7e/Fibreboard_07885.jpg/220px-Fibreboard_07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84" y="1052736"/>
            <a:ext cx="34563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33569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древесное волокно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467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8642"/>
            <a:ext cx="4546848" cy="1143000"/>
          </a:xfrm>
        </p:spPr>
        <p:txBody>
          <a:bodyPr/>
          <a:lstStyle/>
          <a:p>
            <a:r>
              <a:rPr lang="ru-RU" b="1" dirty="0" smtClean="0"/>
              <a:t>Шпон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2687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Шпон</a:t>
            </a:r>
            <a:r>
              <a:rPr lang="ru-RU" sz="2400" dirty="0"/>
              <a:t> (</a:t>
            </a:r>
            <a:r>
              <a:rPr lang="ru-RU" sz="2400" dirty="0">
                <a:hlinkClick r:id="rId2" tooltip="Немецкий язык"/>
              </a:rPr>
              <a:t>нем.</a:t>
            </a:r>
            <a:r>
              <a:rPr lang="ru-RU" sz="2400" dirty="0"/>
              <a:t> </a:t>
            </a:r>
            <a:r>
              <a:rPr lang="ru-RU" sz="2400" i="1" dirty="0" err="1"/>
              <a:t>Span</a:t>
            </a:r>
            <a:r>
              <a:rPr lang="ru-RU" sz="2400" dirty="0"/>
              <a:t> — «щепа») — </a:t>
            </a:r>
            <a:r>
              <a:rPr lang="ru-RU" sz="2400" dirty="0">
                <a:hlinkClick r:id="rId3" tooltip="Дерево"/>
              </a:rPr>
              <a:t>древесный</a:t>
            </a:r>
            <a:r>
              <a:rPr lang="ru-RU" sz="2400" dirty="0"/>
              <a:t> </a:t>
            </a:r>
            <a:r>
              <a:rPr lang="ru-RU" sz="2400" dirty="0">
                <a:hlinkClick r:id="rId4" tooltip="Материал"/>
              </a:rPr>
              <a:t>материал</a:t>
            </a:r>
            <a:r>
              <a:rPr lang="ru-RU" sz="2400" dirty="0"/>
              <a:t>, представляющий собой тонкие листы </a:t>
            </a:r>
            <a:r>
              <a:rPr lang="ru-RU" sz="2400" dirty="0" smtClean="0">
                <a:hlinkClick r:id="rId5" tooltip="Древесина"/>
              </a:rPr>
              <a:t>древесины</a:t>
            </a:r>
            <a:r>
              <a:rPr lang="ru-RU" sz="2400" dirty="0"/>
              <a:t> толщиной от 0,1 до 10 </a:t>
            </a:r>
            <a:r>
              <a:rPr lang="ru-RU" sz="2400" dirty="0" smtClean="0"/>
              <a:t>мм.</a:t>
            </a:r>
            <a:endParaRPr lang="ru-RU" sz="2400" dirty="0"/>
          </a:p>
        </p:txBody>
      </p:sp>
      <p:pic>
        <p:nvPicPr>
          <p:cNvPr id="13314" name="Picture 2" descr="https://derevo-s.ru/assets/images/resources/693/big/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7752"/>
            <a:ext cx="5616624" cy="34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mages.by.prom.st/258080712_w200_h200_shponirovka-mdf-shpon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760" y="11247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27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4248472" cy="1143000"/>
          </a:xfrm>
        </p:spPr>
        <p:txBody>
          <a:bodyPr/>
          <a:lstStyle/>
          <a:p>
            <a:r>
              <a:rPr lang="ru-RU" b="1" dirty="0" smtClean="0"/>
              <a:t>Фанера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836712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err="1"/>
              <a:t>Фане́ра</a:t>
            </a:r>
            <a:r>
              <a:rPr lang="ru-RU" sz="2400" dirty="0"/>
              <a:t>, </a:t>
            </a:r>
            <a:r>
              <a:rPr lang="ru-RU" sz="2400" b="1" dirty="0" err="1"/>
              <a:t>древе́сно-сло́истая</a:t>
            </a:r>
            <a:r>
              <a:rPr lang="ru-RU" sz="2400" b="1" dirty="0"/>
              <a:t> плита́</a:t>
            </a:r>
            <a:r>
              <a:rPr lang="ru-RU" sz="2400" dirty="0"/>
              <a:t> (</a:t>
            </a:r>
            <a:r>
              <a:rPr lang="ru-RU" sz="2400" dirty="0">
                <a:hlinkClick r:id="rId2" tooltip="Немецкий язык"/>
              </a:rPr>
              <a:t>нем.</a:t>
            </a:r>
            <a:r>
              <a:rPr lang="ru-RU" sz="2400" dirty="0"/>
              <a:t> </a:t>
            </a:r>
            <a:r>
              <a:rPr lang="ru-RU" sz="2400" i="1" dirty="0" err="1"/>
              <a:t>Furnier</a:t>
            </a:r>
            <a:r>
              <a:rPr lang="ru-RU" sz="2400" dirty="0"/>
              <a:t> — от </a:t>
            </a:r>
            <a:r>
              <a:rPr lang="ru-RU" sz="2400" dirty="0">
                <a:hlinkClick r:id="rId3" tooltip="Французский язык"/>
              </a:rPr>
              <a:t>фр.</a:t>
            </a:r>
            <a:r>
              <a:rPr lang="ru-RU" sz="2400" dirty="0"/>
              <a:t> </a:t>
            </a:r>
            <a:r>
              <a:rPr lang="ru-RU" sz="2400" i="1" dirty="0" err="1"/>
              <a:t>fournir</a:t>
            </a:r>
            <a:r>
              <a:rPr lang="ru-RU" sz="2400" dirty="0"/>
              <a:t> — накладывать) — многослойный </a:t>
            </a:r>
            <a:r>
              <a:rPr lang="ru-RU" sz="2400" dirty="0">
                <a:hlinkClick r:id="rId4" tooltip="Строительные материалы"/>
              </a:rPr>
              <a:t>строительный материал</a:t>
            </a:r>
            <a:r>
              <a:rPr lang="ru-RU" sz="2400" dirty="0"/>
              <a:t>, изготавливаемый путём </a:t>
            </a:r>
            <a:r>
              <a:rPr lang="ru-RU" sz="2400" dirty="0">
                <a:hlinkClick r:id="rId5" tooltip="Склеивание"/>
              </a:rPr>
              <a:t>склеивания</a:t>
            </a:r>
            <a:r>
              <a:rPr lang="ru-RU" sz="2400" dirty="0"/>
              <a:t> специально подготовленного </a:t>
            </a:r>
            <a:r>
              <a:rPr lang="ru-RU" sz="2400" dirty="0">
                <a:hlinkClick r:id="rId6" tooltip="Шпон (материал)"/>
              </a:rPr>
              <a:t>шпона</a:t>
            </a:r>
            <a:r>
              <a:rPr lang="ru-RU" sz="2400" dirty="0"/>
              <a:t>. Для повышения прочности фанеры слои шпона накладываются так, чтобы волокна древесины каждого листа были перпендикулярны соседним, поэтому, чтобы направления внешних слоёв совпадали, количество слоёв шпона обычно нечётное: от трёх и более.</a:t>
            </a:r>
          </a:p>
        </p:txBody>
      </p:sp>
      <p:pic>
        <p:nvPicPr>
          <p:cNvPr id="14338" name="Picture 2" descr="https://stroy-podskazka.ru/images/article/orig/2020/06/vse-o-fanere-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3926210" cy="261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troy-podskazka.ru/images/article/orig/2020/06/vse-o-fanere-4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3" y="1052736"/>
            <a:ext cx="4184803" cy="27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837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Недостатки древесных материалов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b="1" i="1" dirty="0" smtClean="0"/>
              <a:t>портится от сырости (плесневеет, гниет)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коробится при высыхании (становится неровной)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легко возгорается</a:t>
            </a:r>
          </a:p>
          <a:p>
            <a:pPr>
              <a:spcBef>
                <a:spcPts val="0"/>
              </a:spcBef>
            </a:pPr>
            <a:r>
              <a:rPr lang="ru-RU" sz="2400" b="1" i="1" dirty="0" smtClean="0"/>
              <a:t>имеет пороки: сучки, гниль, трещины и др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5362" name="Picture 2" descr="https://ds05.infourok.ru/uploads/ex/092a/000a9079-b310bb1c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01"/>
          <a:stretch/>
        </p:blipFill>
        <p:spPr bwMode="auto">
          <a:xfrm>
            <a:off x="3491880" y="2682825"/>
            <a:ext cx="5569076" cy="40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xn--80ady2a0c.xn--p1ai/uploads/posts/2018-05/1527763819_blog_264_6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29" t="7851" r="2306"/>
          <a:stretch/>
        </p:blipFill>
        <p:spPr bwMode="auto">
          <a:xfrm>
            <a:off x="107504" y="3357067"/>
            <a:ext cx="3212766" cy="26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69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Лабораторно-практическая работа №1</a:t>
            </a:r>
          </a:p>
          <a:p>
            <a:pPr marL="0" indent="0" algn="ctr">
              <a:buNone/>
            </a:pPr>
            <a:r>
              <a:rPr lang="ru-RU" dirty="0" smtClean="0"/>
              <a:t> по учебнику Тищенко А.Т.  Технология. Индустриальные технологии: 5 класс.</a:t>
            </a:r>
          </a:p>
          <a:p>
            <a:pPr marL="0" indent="0" algn="ctr">
              <a:buNone/>
            </a:pPr>
            <a:r>
              <a:rPr lang="ru-RU" dirty="0" smtClean="0"/>
              <a:t>стр. 15.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28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Цели  урока: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5936" y="1556792"/>
            <a:ext cx="4680520" cy="46805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b="1" dirty="0" smtClean="0"/>
              <a:t>Образовательные</a:t>
            </a:r>
            <a:r>
              <a:rPr lang="ru-RU" sz="3800" b="1" dirty="0"/>
              <a:t>: </a:t>
            </a:r>
            <a:r>
              <a:rPr lang="ru-RU" sz="3800" dirty="0" smtClean="0"/>
              <a:t>ознакомить </a:t>
            </a:r>
            <a:r>
              <a:rPr lang="ru-RU" sz="3800" dirty="0"/>
              <a:t>с природным конструкционным </a:t>
            </a:r>
            <a:r>
              <a:rPr lang="ru-RU" sz="3800" dirty="0" smtClean="0"/>
              <a:t>материалом – древесиной</a:t>
            </a:r>
            <a:r>
              <a:rPr lang="ru-RU" sz="3800" dirty="0"/>
              <a:t>, </a:t>
            </a:r>
            <a:r>
              <a:rPr lang="ru-RU" sz="3800" dirty="0" smtClean="0"/>
              <a:t>ее строением, породами, пиломатериалами, применением.</a:t>
            </a:r>
            <a:endParaRPr lang="ru-RU" sz="3800" dirty="0"/>
          </a:p>
          <a:p>
            <a:pPr algn="just"/>
            <a:r>
              <a:rPr lang="ru-RU" sz="3800" b="1" dirty="0" smtClean="0"/>
              <a:t>Воспитательные: </a:t>
            </a:r>
            <a:r>
              <a:rPr lang="ru-RU" sz="3800" dirty="0" smtClean="0"/>
              <a:t>формировать</a:t>
            </a:r>
            <a:r>
              <a:rPr lang="ru-RU" sz="3800" b="1" dirty="0"/>
              <a:t> </a:t>
            </a:r>
            <a:r>
              <a:rPr lang="ru-RU" sz="3800" dirty="0"/>
              <a:t>культуру поведения </a:t>
            </a:r>
            <a:r>
              <a:rPr lang="ru-RU" sz="3800" dirty="0" smtClean="0"/>
              <a:t>на уроке технологии при </a:t>
            </a:r>
            <a:r>
              <a:rPr lang="ru-RU" sz="3800" dirty="0"/>
              <a:t>фронтальной </a:t>
            </a:r>
            <a:r>
              <a:rPr lang="ru-RU" sz="3800" dirty="0" smtClean="0"/>
              <a:t>и  </a:t>
            </a:r>
            <a:r>
              <a:rPr lang="ru-RU" sz="3800" dirty="0"/>
              <a:t>индивидуальной работе; бережное отношение к природе</a:t>
            </a:r>
            <a:r>
              <a:rPr lang="ru-RU" sz="3800" dirty="0" smtClean="0"/>
              <a:t>;  </a:t>
            </a:r>
            <a:r>
              <a:rPr lang="ru-RU" sz="3800" dirty="0"/>
              <a:t>экологическое мышление</a:t>
            </a:r>
            <a:r>
              <a:rPr lang="ru-RU" sz="3800" dirty="0" smtClean="0"/>
              <a:t>.</a:t>
            </a:r>
          </a:p>
          <a:p>
            <a:pPr algn="just"/>
            <a:r>
              <a:rPr lang="ru-RU" sz="3800" b="1" dirty="0" smtClean="0"/>
              <a:t>Развивающие: </a:t>
            </a:r>
            <a:r>
              <a:rPr lang="ru-RU" sz="3800" dirty="0" smtClean="0"/>
              <a:t>работать над познавательной активностью, умением анализировать и обобщать, характеризовать объект окружающего мира.</a:t>
            </a:r>
            <a:endParaRPr lang="ru-RU" sz="3800" b="1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puzzleit.ru/files/puzzles/206/206344/_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9" t="4693" r="21782" b="7073"/>
          <a:stretch/>
        </p:blipFill>
        <p:spPr bwMode="auto">
          <a:xfrm>
            <a:off x="179512" y="1484784"/>
            <a:ext cx="362320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758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Домашнее задание: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§ 3,  вопросы 1-5.</a:t>
            </a:r>
            <a:endParaRPr lang="ru-RU" sz="6000" b="1" dirty="0"/>
          </a:p>
        </p:txBody>
      </p:sp>
      <p:pic>
        <p:nvPicPr>
          <p:cNvPr id="16386" name="Picture 2" descr="https://fb.ru/misc/i/gallery/33143/3023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07228"/>
            <a:ext cx="4905116" cy="32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07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Ш</a:t>
            </a:r>
            <a:r>
              <a:rPr lang="ru-RU" b="1" dirty="0" smtClean="0">
                <a:solidFill>
                  <a:schemeClr val="bg1"/>
                </a:solidFill>
              </a:rPr>
              <a:t>ирокое применение древесины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обусловлено её </a:t>
            </a:r>
            <a:r>
              <a:rPr lang="ru-RU" b="1" u="sng" dirty="0" smtClean="0"/>
              <a:t>достоинствами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752" y="1312169"/>
            <a:ext cx="8229600" cy="26208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/>
              <a:t>л</a:t>
            </a:r>
            <a:r>
              <a:rPr lang="ru-RU" dirty="0" smtClean="0"/>
              <a:t>ёгкая  по  весу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хорошо склеивается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легко обрабатывается, режется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хорошо соединяется гвоздями и шурупами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красивый внешний вид</a:t>
            </a:r>
          </a:p>
          <a:p>
            <a:endParaRPr lang="ru-RU" dirty="0"/>
          </a:p>
        </p:txBody>
      </p:sp>
      <p:pic>
        <p:nvPicPr>
          <p:cNvPr id="1026" name="Picture 2" descr="https://1.bp.blogspot.com/-RysOReIpRkk/W9VFja3OKBI/AAAAAAAAApE/bEj46zpX2DcAd7ES4RslVMkRJCDr6FUFgCLcBGAs/w1200-h630-p-k-no-nu/%25D0%2592%25D0%25B8%25D0%25B4%25D1%258B%2B%25D1%2581%25D1%2582%25D0%25BE%25D0%25BB%25D1%258F%25D1%2580%25D0%25BD%25D1%258B%25D1%2585%2B%25D1%2581%25D0%25BE%25D0%25B5%25D0%25B4%25D0%25B8%25D0%25BD%25D0%25B5%25D0%25BD%25D0%25B8%25D0%25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744416" cy="27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s5.livemaster.ru/storage/ff/5e/f8f5baaf8f9276bff0aada1e6b73--dlya-doma-i-interera-ikonostas-bolshoj-polka-ikonna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767" y="3933056"/>
            <a:ext cx="3652153" cy="27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964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36712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Области применения древесины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18" y="692696"/>
            <a:ext cx="8229600" cy="252028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 smtClean="0"/>
              <a:t>изготовление мебели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строительство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изготовление музыкальных инструментов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спортивный, садовый инвентарь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изготовление художественных изделий</a:t>
            </a:r>
            <a:endParaRPr lang="ru-RU" dirty="0"/>
          </a:p>
        </p:txBody>
      </p:sp>
      <p:pic>
        <p:nvPicPr>
          <p:cNvPr id="3074" name="Picture 2" descr="https://www.elitemebelshop.ru/images/foto2015/belinter_VIKING_gostina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908" y="3212976"/>
            <a:ext cx="5480748" cy="3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анный бизнес!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5" b="4207"/>
          <a:stretch/>
        </p:blipFill>
        <p:spPr bwMode="auto">
          <a:xfrm>
            <a:off x="2555776" y="2938543"/>
            <a:ext cx="5066531" cy="34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-eu.insales.ru/files/1/7217/1842225/original/%D1%81%D0%B0%D0%B4%D0%BE%D0%B2%D1%8B%D0%B9_%D0%B8%D0%BD%D1%81%D1%82%D1%80%D1%83%D0%BC%D0%B5%D0%BD%D1%82_sneebo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61" r="19189"/>
          <a:stretch/>
        </p:blipFill>
        <p:spPr bwMode="auto">
          <a:xfrm>
            <a:off x="557063" y="3025403"/>
            <a:ext cx="4879033" cy="37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mages.ru.prom.st/396072027_w640_h640_shahmat-ruchnoj-rabot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593"/>
          <a:stretch/>
        </p:blipFill>
        <p:spPr bwMode="auto">
          <a:xfrm>
            <a:off x="107504" y="3494122"/>
            <a:ext cx="4624025" cy="28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942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 дерева строилась Великая Русь…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3682752" cy="511256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Лес </a:t>
            </a:r>
            <a:r>
              <a:rPr lang="ru-RU" sz="1600" dirty="0"/>
              <a:t>– это национальное богатство нашей родины. По размерам лесных площадей, по запасам древесины Россия занимает </a:t>
            </a:r>
            <a:r>
              <a:rPr lang="ru-RU" sz="1600" b="1" dirty="0"/>
              <a:t>первое место в мире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Но лес - это не только промышленное сырье, из которого производят мебель, бумагу, ткани, строительные материалы и многое другое. Он защищает почву от вредной ветровой эрозии, повышает плодородие полей, смягчает климат, предохраняет реки от высыхания, очищает атмосферу.</a:t>
            </a:r>
          </a:p>
          <a:p>
            <a:pPr algn="just"/>
            <a:r>
              <a:rPr lang="ru-RU" sz="1600" dirty="0"/>
              <a:t>Каких только деревьев не произрастает на территории нашего государства.</a:t>
            </a:r>
          </a:p>
          <a:p>
            <a:pPr algn="just"/>
            <a:r>
              <a:rPr lang="ru-RU" sz="1600" dirty="0"/>
              <a:t>Богаты наши леса не только количеством древесины, но и различными её видами, то есть породами.</a:t>
            </a:r>
          </a:p>
        </p:txBody>
      </p:sp>
      <p:pic>
        <p:nvPicPr>
          <p:cNvPr id="1026" name="Picture 2" descr="https://vraki.net/sites/default/files/inline/images/17_2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9" t="9599" r="33632"/>
          <a:stretch/>
        </p:blipFill>
        <p:spPr bwMode="auto">
          <a:xfrm>
            <a:off x="4283968" y="980728"/>
            <a:ext cx="4633264" cy="53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06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Древесная порода – </a:t>
            </a:r>
            <a:r>
              <a:rPr lang="ru-RU" b="1" dirty="0" smtClean="0">
                <a:solidFill>
                  <a:schemeClr val="bg1"/>
                </a:solidFill>
              </a:rPr>
              <a:t>вид многолетнего древесного растения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subTitle" idx="1"/>
          </p:nvPr>
        </p:nvSpPr>
        <p:spPr>
          <a:xfrm>
            <a:off x="899592" y="1700808"/>
            <a:ext cx="7416824" cy="3744416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</a:rPr>
              <a:t>породы деревьев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лиственные</a:t>
            </a:r>
            <a:r>
              <a:rPr lang="ru-RU" dirty="0" smtClean="0">
                <a:solidFill>
                  <a:schemeClr val="tx1"/>
                </a:solidFill>
              </a:rPr>
              <a:t>                     </a:t>
            </a:r>
            <a:r>
              <a:rPr lang="ru-RU" u="sng" dirty="0" smtClean="0">
                <a:solidFill>
                  <a:schemeClr val="tx1"/>
                </a:solidFill>
              </a:rPr>
              <a:t>хвойные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(на ветках листья)                                           (на ветках хвоя)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дуб                                        сосна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береза                                       ель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осина                          лиственница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770826">
            <a:off x="2479929" y="2228388"/>
            <a:ext cx="584090" cy="745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113952">
            <a:off x="6046309" y="2243564"/>
            <a:ext cx="730148" cy="756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Строительство домов из хвойных пород деревьев. плюсы и минусы разных типов древесины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26" t="3499" r="4529" b="9228"/>
          <a:stretch/>
        </p:blipFill>
        <p:spPr bwMode="auto">
          <a:xfrm>
            <a:off x="5113860" y="3464568"/>
            <a:ext cx="4000590" cy="29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fs.znanio.ru/d5af0e/6b/c8/1709873949c90b03ae9efc55173fd483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29" t="5192" r="3676" b="10959"/>
          <a:stretch/>
        </p:blipFill>
        <p:spPr bwMode="auto">
          <a:xfrm>
            <a:off x="65452" y="3371923"/>
            <a:ext cx="4968552" cy="345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loud.prezentacii.org/18/11/98058/images/screen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82" t="6832" r="8813" b="16913"/>
          <a:stretch/>
        </p:blipFill>
        <p:spPr bwMode="auto">
          <a:xfrm>
            <a:off x="-11776" y="3464568"/>
            <a:ext cx="4934055" cy="326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fs.znanio.ru/d5af0e/d8/be/22f67db4d5c2d7f8057d211298f95f839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1" r="8387" b="7442"/>
          <a:stretch/>
        </p:blipFill>
        <p:spPr bwMode="auto">
          <a:xfrm>
            <a:off x="297119" y="3371925"/>
            <a:ext cx="4625160" cy="369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Презентация по технологии на тему &amp;quot;Дерево и древесина&amp;quot; 5 клас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4" t="6388" r="12263" b="8156"/>
          <a:stretch/>
        </p:blipFill>
        <p:spPr bwMode="auto">
          <a:xfrm>
            <a:off x="4788023" y="3451456"/>
            <a:ext cx="4339413" cy="314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ds03.infourok.ru/uploads/ex/1344/0004457b-ceb440de/img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3" b="14555"/>
          <a:stretch/>
        </p:blipFill>
        <p:spPr bwMode="auto">
          <a:xfrm>
            <a:off x="4355976" y="3460514"/>
            <a:ext cx="4758474" cy="3387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96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012945" cy="2016224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Строение </a:t>
            </a:r>
            <a:br>
              <a:rPr lang="ru-RU" sz="5400" b="1" dirty="0" smtClean="0"/>
            </a:br>
            <a:r>
              <a:rPr lang="ru-RU" sz="5400" b="1" dirty="0" smtClean="0"/>
              <a:t> древесины</a:t>
            </a:r>
            <a:endParaRPr lang="ru-RU" sz="5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63888" y="2780928"/>
            <a:ext cx="5061248" cy="24377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2" name="Picture 6" descr="https://myslide.ru/documents_7/40d2e291e38bedc17f5d2b7db65f6ada/img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9" t="44882" r="35554"/>
          <a:stretch/>
        </p:blipFill>
        <p:spPr bwMode="auto">
          <a:xfrm>
            <a:off x="4932040" y="3645024"/>
            <a:ext cx="4064852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fs00.infourok.ru/images/doc/154/178101/img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44" t="50000" r="29848" b="3271"/>
          <a:stretch/>
        </p:blipFill>
        <p:spPr bwMode="auto">
          <a:xfrm>
            <a:off x="0" y="2168860"/>
            <a:ext cx="4932039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80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Текстура</a:t>
            </a:r>
            <a:r>
              <a:rPr lang="ru-RU" dirty="0" smtClean="0"/>
              <a:t> – </a:t>
            </a:r>
            <a:r>
              <a:rPr lang="ru-RU" sz="4000" b="1" dirty="0" smtClean="0">
                <a:cs typeface="Times New Roman" pitchFamily="18" charset="0"/>
              </a:rPr>
              <a:t>рисунок на срезе древесины, который получается при пересечении годичных колец, сердцевинных лучей и волокон.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284984"/>
            <a:ext cx="8229600" cy="2188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52" name="Picture 8" descr="https://ds04.infourok.ru/uploads/ex/04d2/0019ce61-f14c7cdf/img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87" b="22997"/>
          <a:stretch/>
        </p:blipFill>
        <p:spPr bwMode="auto">
          <a:xfrm>
            <a:off x="318236" y="2636912"/>
            <a:ext cx="856895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2712" y="5877965"/>
            <a:ext cx="19832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срезы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Стрелка углом вверх 6"/>
          <p:cNvSpPr/>
          <p:nvPr/>
        </p:nvSpPr>
        <p:spPr>
          <a:xfrm>
            <a:off x="6891599" y="6093296"/>
            <a:ext cx="936104" cy="4745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flipH="1">
            <a:off x="3347864" y="6093296"/>
            <a:ext cx="1008112" cy="4745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64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u="sng" dirty="0" smtClean="0"/>
              <a:t>Породы древесины различают по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3024336" cy="27363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цвету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текстуре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запаху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твердости</a:t>
            </a:r>
            <a:endParaRPr lang="ru-RU" dirty="0"/>
          </a:p>
        </p:txBody>
      </p:sp>
      <p:pic>
        <p:nvPicPr>
          <p:cNvPr id="7170" name="Picture 2" descr="https://fs01.infourok.ru/images/doc/5/5984/img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8" t="16680" r="7028" b="8608"/>
          <a:stretch/>
        </p:blipFill>
        <p:spPr bwMode="auto">
          <a:xfrm>
            <a:off x="2493290" y="2060848"/>
            <a:ext cx="6462753" cy="46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88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249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по предмету «ТЕХНОЛОГИЯ. 5 класс»</vt:lpstr>
      <vt:lpstr>Цели  урока:</vt:lpstr>
      <vt:lpstr>Широкое применение древесины обусловлено её достоинствами:</vt:lpstr>
      <vt:lpstr>Области применения древесины</vt:lpstr>
      <vt:lpstr>Из дерева строилась Великая Русь… </vt:lpstr>
      <vt:lpstr>Древесная порода – вид многолетнего древесного растения</vt:lpstr>
      <vt:lpstr>Строение   древесины</vt:lpstr>
      <vt:lpstr>Текстура – рисунок на срезе древесины, который получается при пересечении годичных колец, сердцевинных лучей и волокон. </vt:lpstr>
      <vt:lpstr>Породы древесины различают по</vt:lpstr>
      <vt:lpstr>Примеры древесных пород</vt:lpstr>
      <vt:lpstr>Пиломатериалы – результат распиливания древесных бревен</vt:lpstr>
      <vt:lpstr>Элементы  пиломатериалов</vt:lpstr>
      <vt:lpstr>Древесные материалы</vt:lpstr>
      <vt:lpstr>Древесностружечные плиты</vt:lpstr>
      <vt:lpstr>Древесноволокнистые плиты</vt:lpstr>
      <vt:lpstr>Шпон</vt:lpstr>
      <vt:lpstr>Фанера</vt:lpstr>
      <vt:lpstr>Недостатки древесных материалов</vt:lpstr>
      <vt:lpstr>Задание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37</cp:revision>
  <dcterms:created xsi:type="dcterms:W3CDTF">2022-01-07T20:18:12Z</dcterms:created>
  <dcterms:modified xsi:type="dcterms:W3CDTF">2023-04-30T20:41:14Z</dcterms:modified>
</cp:coreProperties>
</file>