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F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2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F3625B-9A3A-43AC-8294-71E364228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1645-068A-4042-9AFE-09E8EB59C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679207-A87A-4CFF-B7B7-E0592189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8ABB4-E6B4-4379-B2BE-DC84F3F3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4B79B-4C5A-4DDF-9561-BF819863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6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FB091-343B-4994-984A-94008102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FBA854-DE17-4A82-BB16-8F8E84538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B7546C-339C-410D-8AA5-7D549526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6C80D-5B4B-4931-9714-0CED5941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F16F9A-2902-4FEE-B09D-66DCA329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1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97DD9B-BB0B-4D9E-9B40-72AC6B392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E2E8DF-4CED-42CE-882D-F9E9308D8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509221-D3F3-4E2B-B5EC-6B3DB0F4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11325-C4DB-4238-8DCF-6DAE2453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065A-ADA0-4434-93EB-DED66BCE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9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38671-567D-4769-843B-79B8E7BB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0FBE7-5A52-4BAF-BEF0-44C535D04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F461D3-255D-4B2B-8247-0101257B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3D0FF-11F2-4C99-A714-32A02C7B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8F7BC-FBFC-4A9A-8974-82B6610F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1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44B4D-70B5-4533-AFF5-46D5D388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2F803B-55F6-45DD-81A4-EC8E0991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58936-D867-424C-A46C-A1D2A1E3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29DBD-49FF-4712-B368-33C87D17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3FAE2-4C26-4CB1-82AD-621DD9C1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2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33D00-00DC-4D1E-93DF-6713B1E5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81FE3-18A1-4993-B6A0-458641DFF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84AC88-938B-47A4-9D5C-6B4A55215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D0BC2A-1993-4EF0-8316-82FF151A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B52811-459B-4778-936F-D51A6DE2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6FE9B6-1C3A-4A92-A8D2-037E0595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8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CA7AD-D61C-4C46-A21B-0B7FF9C8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FAC000-6967-427A-8A23-6A3B0872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B83D57-C9D8-400A-A73A-5B9BB2F0B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E1D348-E6F9-476C-8EC5-F561EC804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361DDE-91FE-4B84-993E-981A9C06F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C08B31-4A92-4CEF-8431-CFAD2E02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B3028D-A432-4E47-A4FF-B4575E49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53AD29-2029-4B6B-8CEA-D4ECE141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4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6F02B-29F6-41E7-AE66-3E6055CA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A5423F-C8A3-4407-AE74-0C5FDF37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D5B0B1-DCA6-424F-AAB2-6A53F761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DFA0CF-4CC1-4C8B-ACEE-1ACD7BF7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9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B7B0FD-D962-464A-AF2D-75A209D4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B445B3-4AD9-4F8E-9A1C-A2A5D8CD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6C0ACE-8666-4B00-B9A3-BE7D860C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A9366-1E6B-4DED-AB84-CB9BFD29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B79AE-D7DD-4DF2-8BFA-9F299C5D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A19E52-2034-4B05-8031-69F37B0DE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3C7EE-3229-4D58-A033-F9437AA8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F1F2F-2014-4342-B561-F2D338BB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6278C6-F26A-4714-9DF4-7B2295F4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4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7F30E-EAB4-4FFF-A5BE-EBA402C0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54B764-C2FC-48D4-99EC-857D06045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96B4C5-8579-4E78-AA14-C39FF6629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1738F-E836-492D-B017-E2E19C39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E8588-3877-4324-A10F-48860DF8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F00A4E-7674-4B09-BEEE-5A35A4D4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0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90EDF-D2E0-43A3-8BC3-0BB5DE8C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1D1257-A0B5-4677-9E0B-743B6599F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88DCC-7F92-430F-A345-B98881383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F3A6-E49D-4240-A7F6-62BD6FA627A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FEAA8-3BC9-4215-90A7-5809F1127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F83351-2FB2-46AE-A679-53CEA3A35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B38056-6EDF-4E2F-81C2-7D13F32CE3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51209-8BC2-4E21-A5DD-C64BFB8E0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854" y="2041237"/>
            <a:ext cx="9374909" cy="19210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C7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br>
              <a:rPr lang="ru-RU" b="1" dirty="0" smtClean="0">
                <a:solidFill>
                  <a:srgbClr val="FC7F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C7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endParaRPr lang="ru-RU" b="1" dirty="0">
              <a:solidFill>
                <a:srgbClr val="FC7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19512" y="4504316"/>
            <a:ext cx="4752975" cy="865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 smtClean="0"/>
              <a:t>Лобанова Татьяна Юрьевна</a:t>
            </a:r>
            <a:br>
              <a:rPr lang="ru-RU" altLang="ru-RU" sz="2800" dirty="0" smtClean="0"/>
            </a:br>
            <a:r>
              <a:rPr lang="ru-RU" altLang="ru-RU" sz="2800" dirty="0" smtClean="0"/>
              <a:t>АКШИ </a:t>
            </a:r>
            <a:r>
              <a:rPr lang="ru-RU" altLang="ru-RU" sz="2800" dirty="0" err="1" smtClean="0"/>
              <a:t>им.П.О.Сухого</a:t>
            </a:r>
            <a:r>
              <a:rPr lang="ru-RU" altLang="ru-RU" sz="2800" dirty="0" smtClean="0"/>
              <a:t> 2022 г.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8712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Системный эффект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9" descr="Эпохальная машина: каковы перспективы российского военно-транспортного  самолёта Ил-76 — РТ на русс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925" y="2550391"/>
            <a:ext cx="4942850" cy="277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Зачем нужны самолеты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20" y="1977891"/>
            <a:ext cx="5589444" cy="418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2453" y="58737"/>
            <a:ext cx="7643813" cy="107315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kern="0" dirty="0" smtClean="0">
                <a:solidFill>
                  <a:schemeClr val="accent2">
                    <a:lumMod val="50000"/>
                  </a:schemeClr>
                </a:solidFill>
              </a:rPr>
              <a:t>Система «ДЕРЕВО»</a:t>
            </a:r>
            <a:endParaRPr lang="ru-RU" sz="48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5604" name="Группа 46"/>
          <p:cNvGrpSpPr>
            <a:grpSpLocks/>
          </p:cNvGrpSpPr>
          <p:nvPr/>
        </p:nvGrpSpPr>
        <p:grpSpPr bwMode="auto">
          <a:xfrm>
            <a:off x="1790563" y="1112406"/>
            <a:ext cx="8989868" cy="3886200"/>
            <a:chOff x="266533" y="1112390"/>
            <a:chExt cx="8989898" cy="3886201"/>
          </a:xfrm>
        </p:grpSpPr>
        <p:cxnSp>
          <p:nvCxnSpPr>
            <p:cNvPr id="20" name="Прямая со стрелкой 19"/>
            <p:cNvCxnSpPr/>
            <p:nvPr/>
          </p:nvCxnSpPr>
          <p:spPr>
            <a:xfrm>
              <a:off x="3143230" y="1428734"/>
              <a:ext cx="714377" cy="158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2571728" y="2284397"/>
              <a:ext cx="857253" cy="1587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1785913" y="3428985"/>
              <a:ext cx="1009653" cy="158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2714603" y="4286235"/>
              <a:ext cx="1000128" cy="158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5429238" y="1428734"/>
              <a:ext cx="928691" cy="158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6143615" y="2357422"/>
              <a:ext cx="857253" cy="1587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5643551" y="4286235"/>
              <a:ext cx="1000128" cy="158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214411" y="1142984"/>
              <a:ext cx="1871668" cy="523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0033CC"/>
                  </a:solidFill>
                </a:rPr>
                <a:t>Вода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0034" y="1643047"/>
              <a:ext cx="2627321" cy="954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2"/>
                  </a:solidFill>
                </a:rPr>
                <a:t>Минеральные вещества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6533" y="2846371"/>
              <a:ext cx="2484446" cy="523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0033CC"/>
                  </a:solidFill>
                </a:rPr>
                <a:t>Углекислый газ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85849" y="4000485"/>
              <a:ext cx="1571630" cy="523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2"/>
                  </a:solidFill>
                </a:rPr>
                <a:t>Солнце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10336" y="1154148"/>
              <a:ext cx="274609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 smtClean="0">
                  <a:solidFill>
                    <a:schemeClr val="tx2"/>
                  </a:solidFill>
                </a:rPr>
                <a:t>Тень от </a:t>
              </a:r>
              <a:r>
                <a:rPr lang="ru-RU" sz="2800" dirty="0">
                  <a:solidFill>
                    <a:schemeClr val="tx2"/>
                  </a:solidFill>
                </a:rPr>
                <a:t>кроны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00868" y="2071672"/>
              <a:ext cx="1908181" cy="523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0033CC"/>
                  </a:solidFill>
                </a:rPr>
                <a:t>Кислород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68999" y="2796555"/>
              <a:ext cx="2000257" cy="523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tx2"/>
                  </a:solidFill>
                </a:rPr>
                <a:t>Древесина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15117" y="4000485"/>
              <a:ext cx="1549405" cy="523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0033CC"/>
                  </a:solidFill>
                </a:rPr>
                <a:t>Плоды</a:t>
              </a:r>
            </a:p>
          </p:txBody>
        </p:sp>
        <p:pic>
          <p:nvPicPr>
            <p:cNvPr id="25620" name="Picture 2" descr="http://www.proprofs.com/flashcards/upload/a795258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658" y="1112390"/>
              <a:ext cx="3438525" cy="388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4" name="Прямая со стрелкой 43"/>
            <p:cNvCxnSpPr/>
            <p:nvPr/>
          </p:nvCxnSpPr>
          <p:spPr>
            <a:xfrm>
              <a:off x="6510336" y="3108309"/>
              <a:ext cx="714377" cy="158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23022" y="5619146"/>
            <a:ext cx="9324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Воздействие среды на систему – </a:t>
            </a: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входы системы.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20713" y="6143953"/>
            <a:ext cx="9324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Воздействие системы на среду – </a:t>
            </a: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выходы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220126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13"/>
          <p:cNvSpPr/>
          <p:nvPr/>
        </p:nvSpPr>
        <p:spPr>
          <a:xfrm>
            <a:off x="7881938" y="2745365"/>
            <a:ext cx="2500312" cy="15001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Чистое бельё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238375" y="4531302"/>
            <a:ext cx="2286000" cy="100806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Повернуть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4125" y="257175"/>
            <a:ext cx="7643813" cy="106203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kern="0" dirty="0" smtClean="0">
                <a:solidFill>
                  <a:schemeClr val="accent2">
                    <a:lumMod val="50000"/>
                  </a:schemeClr>
                </a:solidFill>
              </a:rPr>
              <a:t>Система как «чёрный ящик»</a:t>
            </a:r>
            <a:endParaRPr lang="ru-RU" sz="48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238375" y="1673802"/>
            <a:ext cx="2286000" cy="100806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Включить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238375" y="3102552"/>
            <a:ext cx="2286000" cy="100806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Нажать</a:t>
            </a:r>
          </a:p>
        </p:txBody>
      </p:sp>
      <p:pic>
        <p:nvPicPr>
          <p:cNvPr id="6150" name="Picture 6" descr="http://www.clipartlord.com/wp-content/uploads/2013/05/washing-machin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93" y="1832696"/>
            <a:ext cx="34956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7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Сложные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объекты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9272" y="5479573"/>
            <a:ext cx="793403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Состояние сложного объекта определяется не только его признаками, но и состоянием объектов-частей.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Скоростной поезд будущего для комфортного путешествия - обои на телефон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2" y="1690688"/>
            <a:ext cx="5213808" cy="32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езда будущего (44 фото) - красивые картинки и HD фото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5" y="1603084"/>
            <a:ext cx="5507145" cy="334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олотой вагон Что заставляет богачей сменить самолет на поезд: Фото: Мир:  Путешествия: Lenta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93" y="1603085"/>
            <a:ext cx="5019352" cy="334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6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891" y="750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Системный подход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4835" y="5387217"/>
            <a:ext cx="7989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kern="0" dirty="0">
                <a:cs typeface="Arial" pitchFamily="34" charset="0"/>
              </a:rPr>
              <a:t>Системный подход </a:t>
            </a:r>
            <a:r>
              <a:rPr lang="ru-RU" sz="2400" dirty="0"/>
              <a:t>- рассмотрение составных частей сложного объекта  в их взаимодействии и взаимовлиянии</a:t>
            </a:r>
            <a:endParaRPr lang="ru-RU" sz="2400" dirty="0"/>
          </a:p>
        </p:txBody>
      </p:sp>
      <p:pic>
        <p:nvPicPr>
          <p:cNvPr id="3074" name="Picture 2" descr="В Москве впервые в истории метро откроют сразу десять станций – Москва 24,  28.10.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6" y="1280883"/>
            <a:ext cx="3384185" cy="2258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Эскалатор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397" y="3788528"/>
            <a:ext cx="1995055" cy="149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 метро Москвы началось тестирование новых турникетов: Москва: Россия:  Lenta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48" y="1653400"/>
            <a:ext cx="2855515" cy="285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к (не надо) экономить на метр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34" y="1363200"/>
            <a:ext cx="4073237" cy="2265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Файл:Вход на станцию метро &quot;Стрелка&quot;.jpg — Википедия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r="10105" b="24490"/>
          <a:stretch/>
        </p:blipFill>
        <p:spPr bwMode="auto">
          <a:xfrm>
            <a:off x="1833672" y="3747958"/>
            <a:ext cx="2043216" cy="143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Логотип Московского метрополитена — Википедия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411" y="3830963"/>
            <a:ext cx="1981121" cy="23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Разнообразие систем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Line 23"/>
          <p:cNvSpPr>
            <a:spLocks noChangeShapeType="1"/>
          </p:cNvSpPr>
          <p:nvPr/>
        </p:nvSpPr>
        <p:spPr bwMode="auto">
          <a:xfrm>
            <a:off x="2925041" y="3125500"/>
            <a:ext cx="73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Organization Chart 2"/>
          <p:cNvGrpSpPr>
            <a:grpSpLocks noChangeAspect="1"/>
          </p:cNvGrpSpPr>
          <p:nvPr/>
        </p:nvGrpSpPr>
        <p:grpSpPr bwMode="auto">
          <a:xfrm>
            <a:off x="1732829" y="1228438"/>
            <a:ext cx="8215312" cy="5043487"/>
            <a:chOff x="-487" y="555"/>
            <a:chExt cx="4852" cy="1150"/>
          </a:xfrm>
        </p:grpSpPr>
        <p:cxnSp>
          <p:nvCxnSpPr>
            <p:cNvPr id="5" name="_s2052"/>
            <p:cNvCxnSpPr>
              <a:cxnSpLocks noChangeShapeType="1"/>
              <a:stCxn id="15" idx="0"/>
              <a:endCxn id="12" idx="2"/>
            </p:cNvCxnSpPr>
            <p:nvPr/>
          </p:nvCxnSpPr>
          <p:spPr bwMode="auto">
            <a:xfrm rot="16200000" flipV="1">
              <a:off x="2359" y="984"/>
              <a:ext cx="144" cy="727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" name="_s2053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5400000" flipH="1" flipV="1">
              <a:off x="1644" y="993"/>
              <a:ext cx="144" cy="706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7" name="_s2054"/>
            <p:cNvCxnSpPr>
              <a:cxnSpLocks noChangeShapeType="1"/>
              <a:stCxn id="13" idx="0"/>
              <a:endCxn id="10" idx="2"/>
            </p:cNvCxnSpPr>
            <p:nvPr/>
          </p:nvCxnSpPr>
          <p:spPr bwMode="auto">
            <a:xfrm rot="16200000" flipV="1">
              <a:off x="2785" y="126"/>
              <a:ext cx="144" cy="1579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8" name="_s2055"/>
            <p:cNvCxnSpPr>
              <a:cxnSpLocks noChangeShapeType="1"/>
              <a:stCxn id="12" idx="0"/>
              <a:endCxn id="10" idx="2"/>
            </p:cNvCxnSpPr>
            <p:nvPr/>
          </p:nvCxnSpPr>
          <p:spPr bwMode="auto">
            <a:xfrm flipV="1">
              <a:off x="-906" y="843"/>
              <a:ext cx="0" cy="144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9" name="_s2056"/>
            <p:cNvCxnSpPr>
              <a:cxnSpLocks noChangeShapeType="1"/>
              <a:stCxn id="11" idx="0"/>
              <a:endCxn id="10" idx="2"/>
            </p:cNvCxnSpPr>
            <p:nvPr/>
          </p:nvCxnSpPr>
          <p:spPr bwMode="auto">
            <a:xfrm rot="5400000" flipH="1" flipV="1">
              <a:off x="1142" y="61"/>
              <a:ext cx="144" cy="1708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cxnSp>
        <p:sp>
          <p:nvSpPr>
            <p:cNvPr id="10" name="_s2057"/>
            <p:cNvSpPr>
              <a:spLocks noChangeArrowheads="1"/>
            </p:cNvSpPr>
            <p:nvPr/>
          </p:nvSpPr>
          <p:spPr bwMode="auto">
            <a:xfrm>
              <a:off x="1452" y="555"/>
              <a:ext cx="1233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Системы</a:t>
              </a:r>
            </a:p>
          </p:txBody>
        </p:sp>
        <p:sp>
          <p:nvSpPr>
            <p:cNvPr id="11" name="_s2058"/>
            <p:cNvSpPr>
              <a:spLocks noChangeArrowheads="1"/>
            </p:cNvSpPr>
            <p:nvPr/>
          </p:nvSpPr>
          <p:spPr bwMode="auto">
            <a:xfrm>
              <a:off x="-487" y="987"/>
              <a:ext cx="1694" cy="2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нематериальные</a:t>
              </a:r>
            </a:p>
          </p:txBody>
        </p:sp>
        <p:sp>
          <p:nvSpPr>
            <p:cNvPr id="12" name="_s2059"/>
            <p:cNvSpPr>
              <a:spLocks noChangeArrowheads="1"/>
            </p:cNvSpPr>
            <p:nvPr/>
          </p:nvSpPr>
          <p:spPr bwMode="auto">
            <a:xfrm>
              <a:off x="1351" y="987"/>
              <a:ext cx="1435" cy="2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материальные</a:t>
              </a:r>
            </a:p>
          </p:txBody>
        </p:sp>
        <p:sp>
          <p:nvSpPr>
            <p:cNvPr id="13" name="_s2060"/>
            <p:cNvSpPr>
              <a:spLocks noChangeArrowheads="1"/>
            </p:cNvSpPr>
            <p:nvPr/>
          </p:nvSpPr>
          <p:spPr bwMode="auto">
            <a:xfrm>
              <a:off x="2930" y="987"/>
              <a:ext cx="1435" cy="2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смешанные</a:t>
              </a:r>
            </a:p>
          </p:txBody>
        </p:sp>
        <p:sp>
          <p:nvSpPr>
            <p:cNvPr id="14" name="_s2061"/>
            <p:cNvSpPr>
              <a:spLocks noChangeArrowheads="1"/>
            </p:cNvSpPr>
            <p:nvPr/>
          </p:nvSpPr>
          <p:spPr bwMode="auto">
            <a:xfrm>
              <a:off x="729" y="1418"/>
              <a:ext cx="1267" cy="2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природные</a:t>
              </a:r>
            </a:p>
          </p:txBody>
        </p:sp>
        <p:sp>
          <p:nvSpPr>
            <p:cNvPr id="15" name="_s2062"/>
            <p:cNvSpPr>
              <a:spLocks noChangeArrowheads="1"/>
            </p:cNvSpPr>
            <p:nvPr/>
          </p:nvSpPr>
          <p:spPr bwMode="auto">
            <a:xfrm>
              <a:off x="2140" y="1418"/>
              <a:ext cx="1311" cy="2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технические</a:t>
              </a:r>
            </a:p>
          </p:txBody>
        </p:sp>
      </p:grpSp>
      <p:cxnSp>
        <p:nvCxnSpPr>
          <p:cNvPr id="16" name="Shape 20"/>
          <p:cNvCxnSpPr/>
          <p:nvPr/>
        </p:nvCxnSpPr>
        <p:spPr>
          <a:xfrm rot="10800000" flipV="1">
            <a:off x="3166341" y="1860263"/>
            <a:ext cx="1849438" cy="1263650"/>
          </a:xfrm>
          <a:prstGeom prst="bentConnector2">
            <a:avLst/>
          </a:prstGeom>
          <a:ln w="571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22"/>
          <p:cNvCxnSpPr/>
          <p:nvPr/>
        </p:nvCxnSpPr>
        <p:spPr>
          <a:xfrm>
            <a:off x="7103341" y="1860263"/>
            <a:ext cx="1630363" cy="1263650"/>
          </a:xfrm>
          <a:prstGeom prst="bentConnector2">
            <a:avLst/>
          </a:prstGeom>
          <a:ln w="571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743647" y="2807207"/>
            <a:ext cx="631825" cy="1588"/>
          </a:xfrm>
          <a:prstGeom prst="straightConnector1">
            <a:avLst/>
          </a:prstGeom>
          <a:ln w="571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31"/>
          <p:cNvCxnSpPr/>
          <p:nvPr/>
        </p:nvCxnSpPr>
        <p:spPr>
          <a:xfrm rot="16200000" flipH="1">
            <a:off x="6359597" y="4081970"/>
            <a:ext cx="631825" cy="1230312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5400000">
            <a:off x="5146747" y="4099432"/>
            <a:ext cx="631825" cy="1195388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Нематериальные системы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4" descr="http://metodisty.ru/modules/boonex/photos/data/files/923_m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58620" y="2489195"/>
            <a:ext cx="4979269" cy="4214818"/>
          </a:xfrm>
          <a:prstGeom prst="rect">
            <a:avLst/>
          </a:prstGeom>
          <a:noFill/>
          <a:effectLst/>
        </p:spPr>
      </p:pic>
      <p:pic>
        <p:nvPicPr>
          <p:cNvPr id="4098" name="Picture 2" descr="Картинки ноты (50 фото) • Прикольные картинки и позити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0"/>
          <a:stretch/>
        </p:blipFill>
        <p:spPr bwMode="auto">
          <a:xfrm>
            <a:off x="2307648" y="1487504"/>
            <a:ext cx="6803045" cy="295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rancedance.com.ua/wp-content/uploads/noty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72" y="3924156"/>
            <a:ext cx="3886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Материальные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C000"/>
                </a:solidFill>
              </a:rPr>
              <a:t>природные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системы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Названы животные, которые умеют смеяться — Ferr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37" y="1357746"/>
            <a:ext cx="4065444" cy="304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upload.wikimedia.org/wikipedia/commons/thumb/3/37/Biological_cell_ru.svg/600px-Biological_cell_ru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23" y="1616365"/>
            <a:ext cx="4531095" cy="220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Растения цветущие в августе - Agro-Market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8"/>
          <a:stretch/>
        </p:blipFill>
        <p:spPr bwMode="auto">
          <a:xfrm>
            <a:off x="2318977" y="4719781"/>
            <a:ext cx="2258642" cy="182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Чем опасны грибы, вред грибов для организма человека, отравления и другие  опасности для здоровья - Чемпионат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758" y="4719781"/>
            <a:ext cx="3241529" cy="18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Милый ребенок (61 фото)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7"/>
          <a:stretch/>
        </p:blipFill>
        <p:spPr bwMode="auto">
          <a:xfrm>
            <a:off x="8772997" y="4184154"/>
            <a:ext cx="1622282" cy="23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3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407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Материальные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C000"/>
                </a:solidFill>
              </a:rPr>
              <a:t>технические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системы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4" descr="Как выбрать робот-пылесос для квартиры: советы экспертов и обзор важных  характерист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89" y="1659465"/>
            <a:ext cx="3315856" cy="2210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Все новые разработки Tesla: чем удивил Илон Маск :: Auto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0"/>
          <a:stretch/>
        </p:blipFill>
        <p:spPr bwMode="auto">
          <a:xfrm>
            <a:off x="1651001" y="1694296"/>
            <a:ext cx="3715327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В сети засветился первый смартфон компании Илона Маска Tesla — Ferra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r="10128"/>
          <a:stretch/>
        </p:blipFill>
        <p:spPr bwMode="auto">
          <a:xfrm>
            <a:off x="7287492" y="4158532"/>
            <a:ext cx="3278908" cy="240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к мы создавали третье поколение роботов-курьеров — Блог Яндекса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55" y="4169645"/>
            <a:ext cx="3586017" cy="238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74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Смешанные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системы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Национальный симфонический оркестр Республики Башкортост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54" y="3048000"/>
            <a:ext cx="6892546" cy="325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оенные оркестры выступят в парках Москвы 14 августа – Москва 24, 13.08.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6" y="1729075"/>
            <a:ext cx="4759047" cy="317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Состав и структура системы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5418010"/>
            <a:ext cx="9661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cs typeface="Arial" pitchFamily="34" charset="0"/>
              </a:rPr>
              <a:t>Структура</a:t>
            </a:r>
            <a:r>
              <a:rPr lang="ru-RU" sz="2400" dirty="0">
                <a:cs typeface="Arial" pitchFamily="34" charset="0"/>
              </a:rPr>
              <a:t> - </a:t>
            </a:r>
            <a:r>
              <a:rPr lang="ru-RU" sz="2800" dirty="0"/>
              <a:t>это порядок объединения элементов, составляющих систему.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9218" name="Picture 2" descr="6 фактов об алмаз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28" y="1820388"/>
            <a:ext cx="3509818" cy="3467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роизводителей электромобилей в 2022 году ждет новый кризис — дефицит  графи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65" y="3055154"/>
            <a:ext cx="5358535" cy="223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Сравнение алмаза и графита: сходства и отличия, физические, химические и  оптические свойства, таблица характеристик (электропроводность, состав,  твердость, тип вещества, кристаллическая решетка), при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65" y="1439802"/>
            <a:ext cx="4019262" cy="13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112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Тема Office</vt:lpstr>
      <vt:lpstr>СИСТЕМЫ  ОБЪЕКТОВ</vt:lpstr>
      <vt:lpstr>Сложные объекты</vt:lpstr>
      <vt:lpstr>Системный подход</vt:lpstr>
      <vt:lpstr>Разнообразие систем</vt:lpstr>
      <vt:lpstr>Нематериальные системы</vt:lpstr>
      <vt:lpstr>Материальные природные системы</vt:lpstr>
      <vt:lpstr>Материальные технические системы</vt:lpstr>
      <vt:lpstr>Смешанные системы</vt:lpstr>
      <vt:lpstr>Состав и структура системы</vt:lpstr>
      <vt:lpstr>Системный эффект</vt:lpstr>
      <vt:lpstr>Система «ДЕРЕВО»</vt:lpstr>
      <vt:lpstr>Система как «чёрный ящик»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Татьяна</cp:lastModifiedBy>
  <cp:revision>6</cp:revision>
  <dcterms:created xsi:type="dcterms:W3CDTF">2021-06-25T08:39:54Z</dcterms:created>
  <dcterms:modified xsi:type="dcterms:W3CDTF">2022-09-13T15:03:22Z</dcterms:modified>
</cp:coreProperties>
</file>