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F98E-46B2-4AC2-AA81-A6E79210658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E2B5-CCE1-4BB6-A2CA-7FEA358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F98E-46B2-4AC2-AA81-A6E79210658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E2B5-CCE1-4BB6-A2CA-7FEA358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F98E-46B2-4AC2-AA81-A6E79210658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E2B5-CCE1-4BB6-A2CA-7FEA358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F98E-46B2-4AC2-AA81-A6E79210658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E2B5-CCE1-4BB6-A2CA-7FEA358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F98E-46B2-4AC2-AA81-A6E79210658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E2B5-CCE1-4BB6-A2CA-7FEA358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F98E-46B2-4AC2-AA81-A6E79210658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E2B5-CCE1-4BB6-A2CA-7FEA358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F98E-46B2-4AC2-AA81-A6E79210658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E2B5-CCE1-4BB6-A2CA-7FEA358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F98E-46B2-4AC2-AA81-A6E79210658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E2B5-CCE1-4BB6-A2CA-7FEA358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F98E-46B2-4AC2-AA81-A6E79210658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E2B5-CCE1-4BB6-A2CA-7FEA358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F98E-46B2-4AC2-AA81-A6E79210658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E2B5-CCE1-4BB6-A2CA-7FEA358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F98E-46B2-4AC2-AA81-A6E79210658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E2B5-CCE1-4BB6-A2CA-7FEA358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BF98E-46B2-4AC2-AA81-A6E792106586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E2B5-CCE1-4BB6-A2CA-7FEA3584A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2;&#1072;&#1090;&#1077;&#1088;&#1080;&#1085;&#1072;\Desktop\&#1045;&#1050;%20&#1080;%20&#1048;&#1050;\&#1042;%20&#1089;&#1090;&#1088;&#1072;&#1085;&#1077;%20&#1085;&#1077;&#1074;&#1099;&#1091;&#1095;&#1077;&#1085;&#1085;&#1099;&#1093;%20&#1091;&#1088;&#1086;&#1082;&#1086;&#1074;.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Двадцать седьмое декабря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Классная работа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  <a:r>
              <a:rPr lang="ru-RU" sz="6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Кузнечик -  человечек</a:t>
            </a:r>
          </a:p>
          <a:p>
            <a:pPr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Кузнечика – человечка</a:t>
            </a:r>
          </a:p>
          <a:p>
            <a:pPr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Кузнечику-  человечку</a:t>
            </a:r>
          </a:p>
          <a:p>
            <a:pPr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Кузнечика - человечка</a:t>
            </a:r>
          </a:p>
          <a:p>
            <a:pPr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Кузнечиком - человечком</a:t>
            </a:r>
          </a:p>
          <a:p>
            <a:pPr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 кузнечике-  о человечке</a:t>
            </a: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 стране невыученных уроков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0371" y="620688"/>
            <a:ext cx="8711767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Спишите слова в два столбика, вставляя пропущенные буквы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4400" kern="50" dirty="0">
                          <a:latin typeface="Times New Roman"/>
                          <a:ea typeface="DejaVu Sans"/>
                          <a:cs typeface="DejaVu Sans"/>
                        </a:rPr>
                        <a:t>               -</a:t>
                      </a:r>
                      <a:r>
                        <a:rPr lang="ru-RU" sz="4400" kern="50" dirty="0" err="1">
                          <a:latin typeface="Times New Roman"/>
                          <a:ea typeface="DejaVu Sans"/>
                          <a:cs typeface="DejaVu Sans"/>
                        </a:rPr>
                        <a:t>ек</a:t>
                      </a:r>
                      <a:endParaRPr lang="ru-RU" sz="40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4400" kern="50" dirty="0">
                          <a:latin typeface="Times New Roman"/>
                          <a:ea typeface="DejaVu Sans"/>
                          <a:cs typeface="DejaVu Sans"/>
                        </a:rPr>
                        <a:t>     -</a:t>
                      </a:r>
                      <a:r>
                        <a:rPr lang="ru-RU" sz="4400" kern="50" dirty="0" err="1">
                          <a:latin typeface="Times New Roman"/>
                          <a:ea typeface="DejaVu Sans"/>
                          <a:cs typeface="DejaVu Sans"/>
                        </a:rPr>
                        <a:t>ик</a:t>
                      </a:r>
                      <a:endParaRPr lang="ru-RU" sz="40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5257800"/>
          </a:xfrm>
        </p:spPr>
        <p:txBody>
          <a:bodyPr numCol="2"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Ореш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Лист…к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Ключ…к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Блокнот…к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Дожд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Зонт…к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Карандаш…к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Замоч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Платоч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Горош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Спишите слова в два столбика, вставляя пропущенные буквы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600200"/>
          <a:ext cx="807524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4400" kern="50" dirty="0">
                          <a:latin typeface="Times New Roman"/>
                          <a:ea typeface="DejaVu Sans"/>
                          <a:cs typeface="DejaVu Sans"/>
                        </a:rPr>
                        <a:t>               -</a:t>
                      </a:r>
                      <a:r>
                        <a:rPr lang="ru-RU" sz="4400" kern="50" dirty="0" err="1">
                          <a:latin typeface="Times New Roman"/>
                          <a:ea typeface="DejaVu Sans"/>
                          <a:cs typeface="DejaVu Sans"/>
                        </a:rPr>
                        <a:t>ек</a:t>
                      </a:r>
                      <a:endParaRPr lang="ru-RU" sz="40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4400" kern="50" dirty="0">
                          <a:latin typeface="Times New Roman"/>
                          <a:ea typeface="DejaVu Sans"/>
                          <a:cs typeface="DejaVu Sans"/>
                        </a:rPr>
                        <a:t>     -</a:t>
                      </a:r>
                      <a:r>
                        <a:rPr lang="ru-RU" sz="4400" kern="50" dirty="0" err="1">
                          <a:latin typeface="Times New Roman"/>
                          <a:ea typeface="DejaVu Sans"/>
                          <a:cs typeface="DejaVu Sans"/>
                        </a:rPr>
                        <a:t>ик</a:t>
                      </a:r>
                      <a:endParaRPr lang="ru-RU" sz="40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4400" kern="50" dirty="0">
                          <a:latin typeface="Times New Roman"/>
                          <a:ea typeface="DejaVu Sans"/>
                          <a:cs typeface="DejaVu Sans"/>
                        </a:rPr>
                        <a:t>орешек</a:t>
                      </a:r>
                      <a:endParaRPr lang="ru-RU" sz="40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4400" kern="50" dirty="0">
                          <a:latin typeface="Times New Roman"/>
                          <a:ea typeface="DejaVu Sans"/>
                          <a:cs typeface="DejaVu Sans"/>
                        </a:rPr>
                        <a:t>листик</a:t>
                      </a:r>
                      <a:endParaRPr lang="ru-RU" sz="40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4400" kern="50" dirty="0">
                          <a:latin typeface="Times New Roman"/>
                          <a:ea typeface="DejaVu Sans"/>
                          <a:cs typeface="DejaVu Sans"/>
                        </a:rPr>
                        <a:t>замочек</a:t>
                      </a:r>
                      <a:endParaRPr lang="ru-RU" sz="40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4400" kern="50">
                          <a:latin typeface="Times New Roman"/>
                          <a:ea typeface="DejaVu Sans"/>
                          <a:cs typeface="DejaVu Sans"/>
                        </a:rPr>
                        <a:t>ключик</a:t>
                      </a:r>
                      <a:endParaRPr lang="ru-RU" sz="4000" kern="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4400" kern="50" dirty="0">
                          <a:latin typeface="Times New Roman"/>
                          <a:ea typeface="DejaVu Sans"/>
                          <a:cs typeface="DejaVu Sans"/>
                        </a:rPr>
                        <a:t>платочек</a:t>
                      </a:r>
                      <a:endParaRPr lang="ru-RU" sz="40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4400" kern="50">
                          <a:latin typeface="Times New Roman"/>
                          <a:ea typeface="DejaVu Sans"/>
                          <a:cs typeface="DejaVu Sans"/>
                        </a:rPr>
                        <a:t>блокнотик</a:t>
                      </a:r>
                      <a:endParaRPr lang="ru-RU" sz="4000" kern="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4400" kern="50" dirty="0">
                          <a:latin typeface="Times New Roman"/>
                          <a:ea typeface="DejaVu Sans"/>
                          <a:cs typeface="DejaVu Sans"/>
                        </a:rPr>
                        <a:t>горошек</a:t>
                      </a:r>
                      <a:endParaRPr lang="ru-RU" sz="40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4400" kern="50">
                          <a:latin typeface="Times New Roman"/>
                          <a:ea typeface="DejaVu Sans"/>
                          <a:cs typeface="DejaVu Sans"/>
                        </a:rPr>
                        <a:t>дождик</a:t>
                      </a:r>
                      <a:endParaRPr lang="ru-RU" sz="4000" kern="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4400" kern="50">
                          <a:latin typeface="Times New Roman"/>
                          <a:ea typeface="DejaVu Sans"/>
                          <a:cs typeface="DejaVu Sans"/>
                        </a:rPr>
                        <a:t>зонтик</a:t>
                      </a:r>
                      <a:endParaRPr lang="ru-RU" sz="4000" kern="5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4400" kern="50" dirty="0">
                          <a:latin typeface="Times New Roman"/>
                          <a:ea typeface="DejaVu Sans"/>
                          <a:cs typeface="DejaVu Sans"/>
                        </a:rPr>
                        <a:t>карандашик</a:t>
                      </a:r>
                      <a:endParaRPr lang="ru-RU" sz="4000" kern="50" dirty="0">
                        <a:latin typeface="Liberation Serif"/>
                        <a:ea typeface="DejaVu Sans"/>
                        <a:cs typeface="DejaVu 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1.В суффиксе какого существительного пишется И: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1.Клубоч…к.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Человеч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…к.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3. Луч…к.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4.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Дружоч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…к.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2. В суффиксе какого слова пишется Е: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1. Бант…к.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Ореш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…к.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Нол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…к.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Укажите ряд слов, в котором все слова имеют суффикс –ИК: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Петушоч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молоточ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платоч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носоч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2. Винт…к, зонт…к,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дружоч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3. Кирпич…к, карандаш…к,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ларч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…к, нос…к.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 Укажите ряд слов, в котором все слова имеют суффикс –ЕК: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Кулеч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носоч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…к, дом…к,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подароч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Мешоч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пирожоч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дружжч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звоноч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Творожоч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порошоч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комоч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…к, слон…к.</a:t>
            </a:r>
          </a:p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Из данного предложения выпишите слово, образованное приставочно-суффиксальным способом: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В мастерской кругом валялись опилки, стружки, обрезки дощечек.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опилки, резать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Фотодиктант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азови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животных, изображённых на фотографиях, ласково, используя суффиксы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или –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Заполнить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таблицу, обозначить суффиксы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ик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Укажите верные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рассуждения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Имя существительное – это часть речи, которая обозначает действие предмета.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Имя существительное отвечает на вопросы кто? что?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Имена существительные изменяются по родам.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Все имена существительные изменяются по падежам и числам.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К разносклоняемым существительным относятся 10 существительных среднего рода на –мя и существительное мужского рода путь.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Заполни таблицу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8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383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latin typeface="Times New Roman"/>
                          <a:ea typeface="Calibri"/>
                          <a:cs typeface="Times New Roman"/>
                        </a:rPr>
                        <a:t>ик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latin typeface="Times New Roman"/>
                          <a:ea typeface="Calibri"/>
                          <a:cs typeface="Times New Roman"/>
                        </a:rPr>
                        <a:t>ек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12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2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2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2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Слон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4.bp.blogspot.com/-r60V5Smbuio/UPGG4TRBjxI/AAAAAAAAB6A/oANODt_fWuE/s1600/dikie-zhivotnye-afri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3735979" cy="485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Слоненок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doseng.org/uploads/posts/2011-06/1308893408_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096000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sollys.ru/wp-content/uploads/2016/12/catmo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8429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Львенок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komotoz.ru/photo/images/photo_lva/photo_lva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72300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Бегемот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nworldanimal.ru/wp-content/uploads/2013/03/Hippopotam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56481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Котенок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sunny-cat.ru/datas/users/1-britanskij_kotenok_willis_west_sunray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58667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Тигренок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img.youtube.com/vi/GjvdFIXM074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699" y="1700808"/>
            <a:ext cx="5724127" cy="4293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Заполни таблицу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383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latin typeface="Times New Roman"/>
                          <a:ea typeface="Calibri"/>
                          <a:cs typeface="Times New Roman"/>
                        </a:rPr>
                        <a:t>ик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latin typeface="Times New Roman"/>
                          <a:ea typeface="Calibri"/>
                          <a:cs typeface="Times New Roman"/>
                        </a:rPr>
                        <a:t>ек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Слоник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err="1">
                          <a:latin typeface="Times New Roman"/>
                          <a:ea typeface="Calibri"/>
                          <a:cs typeface="Times New Roman"/>
                        </a:rPr>
                        <a:t>Слоненочек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Котик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err="1">
                          <a:latin typeface="Times New Roman"/>
                          <a:ea typeface="Calibri"/>
                          <a:cs typeface="Times New Roman"/>
                        </a:rPr>
                        <a:t>Львеночек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1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err="1" smtClean="0">
                          <a:latin typeface="Times New Roman"/>
                          <a:ea typeface="Calibri"/>
                          <a:cs typeface="Times New Roman"/>
                        </a:rPr>
                        <a:t>Бегемотик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Котеночек</a:t>
                      </a:r>
                      <a:endParaRPr lang="ru-RU" sz="4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129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err="1">
                          <a:latin typeface="Times New Roman"/>
                          <a:ea typeface="Calibri"/>
                          <a:cs typeface="Times New Roman"/>
                        </a:rPr>
                        <a:t>Тигреночек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Укажите верные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рассуждения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 Несклоняемые существительные имеют для всех падежей одну и ту же форму слова, а склоняемые  - 6 форм. 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7. Существительные сирота, задира, забияка, обжора можно отнести и к женскому, и к мужскому роду. 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8. Не с существительным пишется слитно, если в предложении  есть противопоставление с союзом А.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9. Если существительное без НЕ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употребляется, то оно пишется с Не слитно.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10. Буква Ч в суффиксе –чик (-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щик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)  со значением лица  пишется после букв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д-т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з-с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ж.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Взаимопроверка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Правильные варианты ответов: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2,5,6,7,9,10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диктант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 мы называем участника спортивных гонок?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Солдат, служащий в ракетных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войсках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Ученик, прогуливающий урок.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Человек, занимающийся переводами.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Специалист по бетонным работам.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диктант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 algn="ctr">
              <a:buFont typeface="+mj-lt"/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гонщик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ctr">
              <a:buFont typeface="+mj-lt"/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ракетчик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ctr">
              <a:buFont typeface="+mj-lt"/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прогульщик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ctr">
              <a:buFont typeface="+mj-lt"/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переводчик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ctr">
              <a:buFont typeface="+mj-lt"/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бетонщик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Послушайте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отрывок из сказки К.И.Чуковского и определите, в написании каких слов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допустить ошибки: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кузнечик, а кузнечик-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совсем, как человечек.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«Гласные в суффиксах существительных  -</a:t>
            </a:r>
            <a:r>
              <a:rPr lang="ru-RU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 -</a:t>
            </a:r>
            <a:r>
              <a:rPr lang="ru-RU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вы понимаете значение слова беглый? Найдите беглую гласную в словах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Пень –пня;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День- дня;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Огонь-огня;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Сон –сна.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509120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русском языке 2 беглых гласных, остальные ведут себя хорошо и  никуда не бегают.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581</Words>
  <Application>Microsoft Office PowerPoint</Application>
  <PresentationFormat>Экран (4:3)</PresentationFormat>
  <Paragraphs>123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Двадцать седьмое декабря</vt:lpstr>
      <vt:lpstr>Укажите верные рассуждения</vt:lpstr>
      <vt:lpstr>Укажите верные рассуждения</vt:lpstr>
      <vt:lpstr>Взаимопроверка</vt:lpstr>
      <vt:lpstr>Творческий диктант</vt:lpstr>
      <vt:lpstr>Творческий диктант</vt:lpstr>
      <vt:lpstr> Послушайте отрывок из сказки К.И.Чуковского и определите, в написании каких слов можно допустить ошибки: </vt:lpstr>
      <vt:lpstr>Тема урока</vt:lpstr>
      <vt:lpstr>Как вы понимаете значение слова беглый? Найдите беглую гласную в словах</vt:lpstr>
      <vt:lpstr>Эксперимент </vt:lpstr>
      <vt:lpstr>Слайд 11</vt:lpstr>
      <vt:lpstr>Спишите слова в два столбика, вставляя пропущенные буквы</vt:lpstr>
      <vt:lpstr>Слайд 13</vt:lpstr>
      <vt:lpstr>Спишите слова в два столбика, вставляя пропущенные буквы</vt:lpstr>
      <vt:lpstr>Тест</vt:lpstr>
      <vt:lpstr>Тест</vt:lpstr>
      <vt:lpstr>Тест</vt:lpstr>
      <vt:lpstr>Ответы</vt:lpstr>
      <vt:lpstr>Фотодиктант</vt:lpstr>
      <vt:lpstr>Заполни таблицу</vt:lpstr>
      <vt:lpstr>Слон</vt:lpstr>
      <vt:lpstr>Слоненок</vt:lpstr>
      <vt:lpstr>Кот</vt:lpstr>
      <vt:lpstr>Львенок</vt:lpstr>
      <vt:lpstr>Бегемот</vt:lpstr>
      <vt:lpstr>Котенок</vt:lpstr>
      <vt:lpstr>Тигренок</vt:lpstr>
      <vt:lpstr>Заполни таблицу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Двадцать седьмое декабря</dc:title>
  <dc:creator>Екатерина</dc:creator>
  <cp:lastModifiedBy>Екатерина</cp:lastModifiedBy>
  <cp:revision>22</cp:revision>
  <dcterms:created xsi:type="dcterms:W3CDTF">2018-12-26T08:15:24Z</dcterms:created>
  <dcterms:modified xsi:type="dcterms:W3CDTF">2018-12-26T09:25:59Z</dcterms:modified>
</cp:coreProperties>
</file>