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  <p:sldId id="303" r:id="rId3"/>
    <p:sldId id="264" r:id="rId4"/>
    <p:sldId id="288" r:id="rId5"/>
    <p:sldId id="289" r:id="rId6"/>
    <p:sldId id="304" r:id="rId7"/>
    <p:sldId id="305" r:id="rId8"/>
    <p:sldId id="265" r:id="rId9"/>
    <p:sldId id="272" r:id="rId10"/>
    <p:sldId id="297" r:id="rId11"/>
    <p:sldId id="29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81"/>
    <a:srgbClr val="FFCDAB"/>
    <a:srgbClr val="FEBA8C"/>
    <a:srgbClr val="FFB061"/>
    <a:srgbClr val="00336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F259-CF6E-4A4E-8309-094A6FF67B6C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detsad-kitty.ru/lesson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070058" cy="24288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Урок русского языка в 5 классе  </a:t>
            </a:r>
            <a:r>
              <a:rPr lang="ru-RU" dirty="0" smtClean="0"/>
              <a:t>Звуки </a:t>
            </a:r>
            <a:r>
              <a:rPr lang="ru-RU" dirty="0" smtClean="0"/>
              <a:t>и буквы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Произношение и правописание.</a:t>
            </a:r>
            <a:r>
              <a:rPr kumimoji="0" lang="ru-RU" sz="4000" kern="1200" dirty="0" smtClean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kumimoji="0" lang="ru-RU" sz="4000" kern="1200" dirty="0" smtClean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400" b="1" i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284984"/>
            <a:ext cx="5143536" cy="3358726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</p:txBody>
      </p:sp>
      <p:pic>
        <p:nvPicPr>
          <p:cNvPr id="4" name="Рисунок 3" descr="http://detsad-kitty.ru/templates/Default/images/sova.gif">
            <a:hlinkClick r:id="rId2"/>
          </p:cNvPr>
          <p:cNvPicPr/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5286380" y="3214686"/>
            <a:ext cx="3312368" cy="33123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30" name="Picture 2" descr="https://www.chitalnya.ru/upload3/209/dc504bef376850044a20deb4b91fcac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33465"/>
            <a:ext cx="3286148" cy="322453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Определительный диктант.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8817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err="1" smtClean="0">
                <a:solidFill>
                  <a:srgbClr val="C00000"/>
                </a:solidFill>
              </a:rPr>
              <a:t>БаловАть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договОр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докумЕнты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звонИт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каталОг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квартАл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красИвее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свЕкла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столЯр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тОрты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щавЕль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99600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Домашнее задание (на выбор)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7   </a:t>
            </a:r>
          </a:p>
          <a:p>
            <a:endParaRPr lang="ru-RU" dirty="0"/>
          </a:p>
          <a:p>
            <a:r>
              <a:rPr lang="ru-RU" dirty="0" smtClean="0"/>
              <a:t> Упражнения 24, 28 (на выбор)</a:t>
            </a:r>
            <a:endParaRPr lang="ru-RU" dirty="0"/>
          </a:p>
        </p:txBody>
      </p:sp>
      <p:pic>
        <p:nvPicPr>
          <p:cNvPr id="5" name="Рисунок 4" descr="смайл пишет крупно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8853" y="3071810"/>
            <a:ext cx="2440116" cy="325755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baseline="30000" dirty="0" smtClean="0"/>
              <a:t>Работа с текстом.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86412"/>
          </a:xfrm>
        </p:spPr>
        <p:txBody>
          <a:bodyPr>
            <a:normAutofit/>
          </a:bodyPr>
          <a:lstStyle/>
          <a:p>
            <a:r>
              <a:rPr lang="ru-RU" sz="3600" baseline="30000" dirty="0" smtClean="0"/>
              <a:t>Прочитайте текст. Найдите его главную мысль. </a:t>
            </a:r>
            <a:endParaRPr lang="ru-RU" sz="3600" dirty="0" smtClean="0"/>
          </a:p>
          <a:p>
            <a:pPr>
              <a:buNone/>
            </a:pPr>
            <a:r>
              <a:rPr lang="ru-RU" sz="3600" baseline="30000" dirty="0" smtClean="0"/>
              <a:t>                </a:t>
            </a:r>
            <a:r>
              <a:rPr lang="ru-RU" sz="4400" b="1" baseline="30000" dirty="0" smtClean="0"/>
              <a:t>Письмо </a:t>
            </a:r>
            <a:r>
              <a:rPr lang="ru-RU" sz="4400" b="1" baseline="30000" dirty="0" smtClean="0"/>
              <a:t>– одежда устной речи. Оно передаёт, «изображает</a:t>
            </a:r>
            <a:r>
              <a:rPr lang="ru-RU" sz="4400" b="1" baseline="30000" dirty="0" smtClean="0"/>
              <a:t>»  устную </a:t>
            </a:r>
            <a:r>
              <a:rPr lang="ru-RU" sz="4400" b="1" baseline="30000" dirty="0" smtClean="0"/>
              <a:t>речь. Звук произносят и слышат, букву пишут и читают. Букву и звук путать нельзя. А часто путают; при этом страдает звук: его называют буквой. Буква–это фигурная линия, рисунок, а рисунок произнести нельзя</a:t>
            </a:r>
            <a:r>
              <a:rPr lang="ru-RU" sz="4400" b="1" baseline="30000" dirty="0" smtClean="0"/>
              <a:t>.        </a:t>
            </a:r>
            <a:r>
              <a:rPr lang="ru-RU" sz="3600" b="1" baseline="30000" dirty="0" smtClean="0"/>
              <a:t>           </a:t>
            </a:r>
            <a:r>
              <a:rPr lang="ru-RU" sz="3600" baseline="30000" dirty="0" smtClean="0"/>
              <a:t>(</a:t>
            </a:r>
            <a:r>
              <a:rPr lang="ru-RU" sz="3600" baseline="30000" dirty="0" smtClean="0"/>
              <a:t>По М.Панову.) </a:t>
            </a:r>
            <a:endParaRPr lang="ru-RU" sz="3600" dirty="0" smtClean="0"/>
          </a:p>
          <a:p>
            <a:r>
              <a:rPr lang="ru-RU" sz="3600" baseline="30000" dirty="0" smtClean="0"/>
              <a:t>Объясните постановку тире в первом предложении.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Аукцион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«Закончи фразу»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endParaRPr kumimoji="0" lang="ru-RU" sz="2600" kern="1200" dirty="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/>
          </a:p>
          <a:p>
            <a:r>
              <a:rPr kumimoji="0" lang="ru-RU" sz="5400" b="1" kern="1200" dirty="0" smtClean="0">
                <a:latin typeface="Times New Roman" pitchFamily="18" charset="0"/>
                <a:cs typeface="Times New Roman" pitchFamily="18" charset="0"/>
              </a:rPr>
              <a:t>Звуки мы …, а буквы ….</a:t>
            </a:r>
          </a:p>
          <a:p>
            <a:r>
              <a:rPr kumimoji="0" lang="ru-RU" sz="5400" b="1" kern="1200" dirty="0" smtClean="0">
                <a:latin typeface="Times New Roman" pitchFamily="18" charset="0"/>
                <a:cs typeface="Times New Roman" pitchFamily="18" charset="0"/>
              </a:rPr>
              <a:t>Все звуки речи делятся на … </a:t>
            </a:r>
            <a:r>
              <a:rPr kumimoji="0" lang="ru-RU" sz="5400" b="1" kern="1200" dirty="0" smtClean="0">
                <a:latin typeface="Times New Roman" pitchFamily="18" charset="0"/>
                <a:cs typeface="Times New Roman" pitchFamily="18" charset="0"/>
              </a:rPr>
              <a:t>   и   ….</a:t>
            </a:r>
            <a:endParaRPr kumimoji="0" lang="ru-RU" sz="5400" b="1" kern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714620"/>
            <a:ext cx="86439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1</a:t>
            </a:r>
            <a:endParaRPr lang="ru-RU" sz="6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000504"/>
            <a:ext cx="8715436" cy="15716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2</a:t>
            </a:r>
            <a:endParaRPr lang="ru-RU" sz="66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Не обозначают звуков буквы …..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Согласные звуки делятся на … и … , 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… и … .</a:t>
            </a:r>
          </a:p>
          <a:p>
            <a:pPr>
              <a:buNone/>
            </a:pP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85926"/>
            <a:ext cx="8643998" cy="150019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643314"/>
            <a:ext cx="8643998" cy="2500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4</a:t>
            </a:r>
            <a:endParaRPr lang="ru-RU" sz="66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Аукцион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«Закончи фразу»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Мягкость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согласных обозначается …, а также буквами ….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Буквы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е,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ё,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я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обозначают два звука в следующих случаях : … .</a:t>
            </a:r>
          </a:p>
          <a:p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85926"/>
            <a:ext cx="8643998" cy="20717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5</a:t>
            </a:r>
            <a:endParaRPr lang="ru-RU" sz="6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143380"/>
            <a:ext cx="8643998" cy="2286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6</a:t>
            </a:r>
            <a:endParaRPr lang="ru-RU" sz="66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Аукцион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«Закончи фразу»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14414" y="4500570"/>
            <a:ext cx="35719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написать?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857364"/>
            <a:ext cx="35719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428868"/>
            <a:ext cx="35719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д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143512"/>
            <a:ext cx="35719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1857364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пло</a:t>
            </a:r>
            <a:endParaRPr lang="ru-RU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450057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л</a:t>
            </a:r>
            <a:endParaRPr lang="ru-RU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14480" y="464344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са</a:t>
            </a:r>
            <a:endParaRPr lang="ru-RU" sz="5400" dirty="0"/>
          </a:p>
        </p:txBody>
      </p:sp>
      <p:pic>
        <p:nvPicPr>
          <p:cNvPr id="1026" name="Picture 2" descr="https://static.turbosquid.com/Preview/001156/164/8A/modeled-games-works-3D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571612"/>
            <a:ext cx="3214710" cy="2171738"/>
          </a:xfrm>
          <a:prstGeom prst="rect">
            <a:avLst/>
          </a:prstGeom>
          <a:noFill/>
        </p:spPr>
      </p:pic>
      <p:pic>
        <p:nvPicPr>
          <p:cNvPr id="1028" name="Picture 4" descr="https://c.pxhere.com/photos/45/c8/nature_fruit_apple_drops_tree-806123.jpg!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857364"/>
            <a:ext cx="2441574" cy="1625682"/>
          </a:xfrm>
          <a:prstGeom prst="rect">
            <a:avLst/>
          </a:prstGeom>
          <a:noFill/>
        </p:spPr>
      </p:pic>
      <p:pic>
        <p:nvPicPr>
          <p:cNvPr id="1030" name="Picture 6" descr="https://im0-tub-ru.yandex.net/i?id=0068ffe8f3d48da03c2d00027cbd5a72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213011"/>
            <a:ext cx="3286148" cy="2163382"/>
          </a:xfrm>
          <a:prstGeom prst="rect">
            <a:avLst/>
          </a:prstGeom>
          <a:noFill/>
        </p:spPr>
      </p:pic>
      <p:pic>
        <p:nvPicPr>
          <p:cNvPr id="1032" name="Picture 8" descr="https://fc.vseosvita.ua/000jtx-bac1/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4000504"/>
            <a:ext cx="2500298" cy="2500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Опознавательные признаки орфограмм</a:t>
            </a:r>
            <a:endParaRPr lang="ru-RU" dirty="0"/>
          </a:p>
        </p:txBody>
      </p:sp>
      <p:pic>
        <p:nvPicPr>
          <p:cNvPr id="23554" name="Picture 2" descr="https://rabochaya-tetrad-uchebnik.com/russkiy_yazyk/russkiy_yazyk_6_klass_uchebnik_baranov_ladyzhenskaya_trostencova/246.jpg"/>
          <p:cNvPicPr>
            <a:picLocks noChangeAspect="1" noChangeArrowheads="1"/>
          </p:cNvPicPr>
          <p:nvPr/>
        </p:nvPicPr>
        <p:blipFill>
          <a:blip r:embed="rId2"/>
          <a:srcRect l="6207" t="7623" r="6895" b="74083"/>
          <a:stretch>
            <a:fillRect/>
          </a:stretch>
        </p:blipFill>
        <p:spPr bwMode="auto">
          <a:xfrm>
            <a:off x="71407" y="1500174"/>
            <a:ext cx="900118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«Рассели «жильцов»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642918"/>
            <a:ext cx="7772400" cy="571504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sz="6300" b="1" u="sng" dirty="0" smtClean="0">
                <a:latin typeface="Times New Roman" pitchFamily="18" charset="0"/>
                <a:cs typeface="Times New Roman" pitchFamily="18" charset="0"/>
              </a:rPr>
              <a:t>вьюга</a:t>
            </a: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300" b="1" u="sng" dirty="0" smtClean="0">
                <a:latin typeface="Times New Roman" pitchFamily="18" charset="0"/>
                <a:cs typeface="Times New Roman" pitchFamily="18" charset="0"/>
              </a:rPr>
              <a:t>ёж</a:t>
            </a: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300" b="1" u="sng" dirty="0" smtClean="0">
                <a:latin typeface="Times New Roman" pitchFamily="18" charset="0"/>
                <a:cs typeface="Times New Roman" pitchFamily="18" charset="0"/>
              </a:rPr>
              <a:t>баян, морковь</a:t>
            </a: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300" b="1" u="sng" dirty="0" smtClean="0">
                <a:latin typeface="Times New Roman" pitchFamily="18" charset="0"/>
                <a:cs typeface="Times New Roman" pitchFamily="18" charset="0"/>
              </a:rPr>
              <a:t>сшить</a:t>
            </a: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300" b="1" u="sng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рассели в домики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домик - слова, в которых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 и звуков совпадает.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второй – слова, в которых букв больше,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звуков.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третий – слова, в которых звуков больше,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букв.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1619672" y="1844824"/>
            <a:ext cx="1944216" cy="648072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12"/>
          <p:cNvSpPr/>
          <p:nvPr/>
        </p:nvSpPr>
        <p:spPr>
          <a:xfrm>
            <a:off x="3707904" y="1844824"/>
            <a:ext cx="1944216" cy="648072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рапеция 14"/>
          <p:cNvSpPr/>
          <p:nvPr/>
        </p:nvSpPr>
        <p:spPr>
          <a:xfrm>
            <a:off x="5868144" y="1844824"/>
            <a:ext cx="1944216" cy="648072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23728" y="30689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736" y="357301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11960" y="30689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211960" y="35730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372200" y="30689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44208" y="35730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Определительный диктант.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8817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слова и расставьте в них ударение. 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Баловать, договор, документы, звонит, каталог, квартал, красивее, свекла, столяр, торты, щавель.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305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русского языка в 5 классе  Звуки и буквы.  Произношение и правописание. </vt:lpstr>
      <vt:lpstr>Работа с текстом.</vt:lpstr>
      <vt:lpstr>Аукцион  «Закончи фразу»</vt:lpstr>
      <vt:lpstr>Аукцион  «Закончи фразу»</vt:lpstr>
      <vt:lpstr>Аукцион  «Закончи фразу»</vt:lpstr>
      <vt:lpstr>Как написать?</vt:lpstr>
      <vt:lpstr>Опознавательные признаки орфограмм</vt:lpstr>
      <vt:lpstr>Игра «Рассели «жильцов»</vt:lpstr>
      <vt:lpstr>Определительный диктант. </vt:lpstr>
      <vt:lpstr>Определительный диктант. </vt:lpstr>
      <vt:lpstr>Домашнее задание (на выбор)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Повторение, обобщение материала</dc:title>
  <dc:creator>User</dc:creator>
  <cp:lastModifiedBy>Людмила</cp:lastModifiedBy>
  <cp:revision>183</cp:revision>
  <dcterms:created xsi:type="dcterms:W3CDTF">2011-12-04T07:22:15Z</dcterms:created>
  <dcterms:modified xsi:type="dcterms:W3CDTF">2019-09-05T19:22:36Z</dcterms:modified>
</cp:coreProperties>
</file>