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56" r:id="rId3"/>
    <p:sldId id="258" r:id="rId4"/>
    <p:sldId id="274" r:id="rId5"/>
    <p:sldId id="281" r:id="rId6"/>
    <p:sldId id="257" r:id="rId7"/>
    <p:sldId id="260" r:id="rId8"/>
    <p:sldId id="261" r:id="rId9"/>
    <p:sldId id="262" r:id="rId10"/>
    <p:sldId id="264" r:id="rId11"/>
    <p:sldId id="263" r:id="rId12"/>
    <p:sldId id="266" r:id="rId13"/>
    <p:sldId id="270" r:id="rId14"/>
    <p:sldId id="265" r:id="rId15"/>
    <p:sldId id="268" r:id="rId16"/>
    <p:sldId id="269" r:id="rId17"/>
    <p:sldId id="277" r:id="rId18"/>
    <p:sldId id="276" r:id="rId19"/>
    <p:sldId id="267" r:id="rId20"/>
    <p:sldId id="271" r:id="rId21"/>
    <p:sldId id="272" r:id="rId22"/>
    <p:sldId id="279" r:id="rId23"/>
    <p:sldId id="275" r:id="rId24"/>
    <p:sldId id="25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C50C8-2961-4651-98C5-8C416F344E4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0FCAD-090B-46AB-AE4F-F82B7EB3F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A087-2A26-4C51-A398-FBEC91A0D8D1}" type="slidenum">
              <a:rPr lang="ru-RU"/>
              <a:pPr/>
              <a:t>16</a:t>
            </a:fld>
            <a:endParaRPr lang="ru-RU"/>
          </a:p>
        </p:txBody>
      </p:sp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FCCB370-4001-4EFD-9282-84F0724A9B05}" type="slidenum">
              <a:rPr lang="ru-RU" sz="1200">
                <a:latin typeface="+mn-lt"/>
                <a:cs typeface="+mn-cs"/>
              </a:rPr>
              <a:pPr algn="r">
                <a:defRPr/>
              </a:pPr>
              <a:t>16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06827-9940-4F32-B7B1-A170C273D189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732E-8282-44A1-8E30-E616676B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blvcccvrd.com/images/clipart-travel-suitcase-1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64373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1. Глагол – часть речи, которая обозначает действие предмета. (верно)</a:t>
            </a:r>
            <a:endParaRPr lang="ru-RU" dirty="0"/>
          </a:p>
          <a:p>
            <a:r>
              <a:rPr lang="ru-RU" i="1" dirty="0"/>
              <a:t>2.Глаголы изменяются по временам. (верно)</a:t>
            </a:r>
            <a:endParaRPr lang="ru-RU" dirty="0"/>
          </a:p>
          <a:p>
            <a:r>
              <a:rPr lang="ru-RU" i="1" dirty="0"/>
              <a:t>3.Глаголы изменяются по временам числам, лицам. (верно)</a:t>
            </a:r>
            <a:endParaRPr lang="ru-RU" dirty="0"/>
          </a:p>
          <a:p>
            <a:r>
              <a:rPr lang="ru-RU" i="1" dirty="0"/>
              <a:t>4.Глаголы изменяются по временам падежам. (неверно)</a:t>
            </a:r>
            <a:endParaRPr lang="ru-RU" dirty="0"/>
          </a:p>
          <a:p>
            <a:r>
              <a:rPr lang="ru-RU" i="1" dirty="0"/>
              <a:t>5.Глаголы в предложении обычно бывают сказуемыми. (верно)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Цели урока: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/>
              <a:t>обобщить и систематизировать имеющиеся знания о глаголе как части речи;</a:t>
            </a:r>
          </a:p>
          <a:p>
            <a:pPr lvl="0"/>
            <a:r>
              <a:rPr lang="ru-RU" sz="4400" dirty="0" smtClean="0"/>
              <a:t>использовать </a:t>
            </a:r>
            <a:r>
              <a:rPr lang="ru-RU" sz="4400" dirty="0"/>
              <a:t>знания о глаголе.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План урока: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1.Найти </a:t>
            </a:r>
            <a:r>
              <a:rPr lang="ru-RU" i="1" dirty="0"/>
              <a:t>информацию о глаголе.</a:t>
            </a:r>
            <a:endParaRPr lang="ru-RU" dirty="0"/>
          </a:p>
          <a:p>
            <a:r>
              <a:rPr lang="ru-RU" i="1" dirty="0"/>
              <a:t>2. Выполнить упражнения, чтобы научиться отличать глаголы от слов других частей речи.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Пристань «Анализирующая»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4" name="Picture 6" descr="http://s1.1zoom.me/b5050/39/191040-foxixol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001056" cy="4393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Прочитайте стихотворение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И. С. Никитина «Утро»: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Звезды </a:t>
            </a:r>
            <a:r>
              <a:rPr lang="ru-RU" dirty="0"/>
              <a:t>меркнут и гаснут. В огне облака.</a:t>
            </a:r>
          </a:p>
          <a:p>
            <a:pPr>
              <a:buNone/>
            </a:pPr>
            <a:r>
              <a:rPr lang="ru-RU" dirty="0"/>
              <a:t>Белый пар по лугам расстилается.</a:t>
            </a:r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/>
              <a:t>зеркальной воде, по кудрям </a:t>
            </a:r>
            <a:r>
              <a:rPr lang="ru-RU" dirty="0" smtClean="0"/>
              <a:t>лозняка</a:t>
            </a:r>
          </a:p>
          <a:p>
            <a:pPr>
              <a:buNone/>
            </a:pPr>
            <a:r>
              <a:rPr lang="ru-RU" dirty="0" smtClean="0"/>
              <a:t>От зари алый свет разливается.</a:t>
            </a:r>
          </a:p>
          <a:p>
            <a:pPr>
              <a:buNone/>
            </a:pPr>
            <a:r>
              <a:rPr lang="ru-RU" dirty="0" smtClean="0"/>
              <a:t>Дремлет </a:t>
            </a:r>
            <a:r>
              <a:rPr lang="ru-RU" dirty="0"/>
              <a:t>чуткий камыш. Тишь - безлюдье вокруг.</a:t>
            </a:r>
          </a:p>
          <a:p>
            <a:pPr>
              <a:buNone/>
            </a:pPr>
            <a:r>
              <a:rPr lang="ru-RU" dirty="0"/>
              <a:t>Чуть приметна тропинка росистая.</a:t>
            </a:r>
          </a:p>
          <a:p>
            <a:pPr>
              <a:buNone/>
            </a:pPr>
            <a:r>
              <a:rPr lang="ru-RU" dirty="0"/>
              <a:t>Куст заденешь плечом - на лицо тебе вдруг</a:t>
            </a:r>
          </a:p>
          <a:p>
            <a:pPr>
              <a:buNone/>
            </a:pPr>
            <a:r>
              <a:rPr lang="ru-RU" dirty="0"/>
              <a:t>С листьев брызнет роса серебристая.</a:t>
            </a:r>
          </a:p>
          <a:p>
            <a:pPr>
              <a:buNone/>
            </a:pPr>
            <a:r>
              <a:rPr lang="ru-RU" dirty="0"/>
              <a:t>Потянул ветерок, воду морщит-рябит.</a:t>
            </a:r>
          </a:p>
          <a:p>
            <a:pPr>
              <a:buNone/>
            </a:pPr>
            <a:r>
              <a:rPr lang="ru-RU" dirty="0"/>
              <a:t>Пронеслись утки с шумом и </a:t>
            </a:r>
            <a:r>
              <a:rPr lang="ru-RU" dirty="0" err="1"/>
              <a:t>скрылися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Укажите  </a:t>
            </a:r>
            <a:r>
              <a:rPr lang="ru-RU" i="1" dirty="0">
                <a:solidFill>
                  <a:schemeClr val="tx2"/>
                </a:solidFill>
              </a:rPr>
              <a:t>глаголы, которые встречаются в этом стихотворении, и </a:t>
            </a:r>
            <a:r>
              <a:rPr lang="ru-RU" i="1" dirty="0" smtClean="0">
                <a:solidFill>
                  <a:schemeClr val="tx2"/>
                </a:solidFill>
              </a:rPr>
              <a:t>охарактеризуйте </a:t>
            </a:r>
            <a:r>
              <a:rPr lang="ru-RU" i="1" dirty="0">
                <a:solidFill>
                  <a:schemeClr val="tx2"/>
                </a:solidFill>
              </a:rPr>
              <a:t>их. </a:t>
            </a:r>
            <a:endParaRPr lang="ru-RU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По </a:t>
            </a:r>
            <a:r>
              <a:rPr lang="ru-RU" i="1" dirty="0">
                <a:solidFill>
                  <a:schemeClr val="tx2"/>
                </a:solidFill>
              </a:rPr>
              <a:t>каким признакам можно охарактеризовать глаголы? </a:t>
            </a:r>
            <a:endParaRPr lang="ru-RU" i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  Глагол </a:t>
            </a:r>
            <a:r>
              <a:rPr lang="ru-RU" i="1" dirty="0">
                <a:solidFill>
                  <a:schemeClr val="tx2"/>
                </a:solidFill>
              </a:rPr>
              <a:t>— часть речи, которая обозначает действие предмета и отвечает на вопросы что делать? что сделать?</a:t>
            </a: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   Глаголы </a:t>
            </a:r>
            <a:r>
              <a:rPr lang="ru-RU" i="1" dirty="0">
                <a:solidFill>
                  <a:schemeClr val="tx2"/>
                </a:solidFill>
              </a:rPr>
              <a:t>изменяются по временам: бывают в форме настоящего, прошедшего или будущего времени. В настоящем и будущем времени глаголы изменяются по лицам и числам, а в прошедшем времени — по родам (в единственном числе) и числам.</a:t>
            </a: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    В </a:t>
            </a:r>
            <a:r>
              <a:rPr lang="ru-RU" i="1" dirty="0">
                <a:solidFill>
                  <a:schemeClr val="tx2"/>
                </a:solidFill>
              </a:rPr>
              <a:t>предложении глагол обычно бывает сказуемым и согласуется с подлежащим</a:t>
            </a: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579673" y="1509697"/>
            <a:ext cx="3714777" cy="1285884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Arial" pitchFamily="34" charset="0"/>
              </a:rPr>
              <a:t>Глагол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79388" y="260350"/>
            <a:ext cx="2160587" cy="914400"/>
          </a:xfrm>
          <a:prstGeom prst="ellipse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" pitchFamily="34" charset="0"/>
              </a:rPr>
              <a:t>Действие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746876" y="201613"/>
            <a:ext cx="2160587" cy="985837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" pitchFamily="34" charset="0"/>
              </a:rPr>
              <a:t>Что делать?</a:t>
            </a:r>
          </a:p>
          <a:p>
            <a:pPr algn="ctr"/>
            <a:r>
              <a:rPr lang="ru-RU" dirty="0">
                <a:solidFill>
                  <a:schemeClr val="accent1"/>
                </a:solidFill>
                <a:latin typeface="Arial" pitchFamily="34" charset="0"/>
              </a:rPr>
              <a:t>Что сделать?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28625" y="3000375"/>
            <a:ext cx="2520950" cy="935038"/>
          </a:xfrm>
          <a:prstGeom prst="ellipse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Arial" pitchFamily="34" charset="0"/>
            </a:endParaRPr>
          </a:p>
          <a:p>
            <a:pPr algn="ctr"/>
            <a:r>
              <a:rPr lang="ru-RU">
                <a:solidFill>
                  <a:schemeClr val="accent1"/>
                </a:solidFill>
                <a:latin typeface="Arial" pitchFamily="34" charset="0"/>
              </a:rPr>
              <a:t>Постоянные </a:t>
            </a:r>
          </a:p>
          <a:p>
            <a:pPr algn="ctr"/>
            <a:r>
              <a:rPr lang="ru-RU">
                <a:solidFill>
                  <a:schemeClr val="accent1"/>
                </a:solidFill>
                <a:latin typeface="Arial" pitchFamily="34" charset="0"/>
              </a:rPr>
              <a:t>признаки</a:t>
            </a:r>
          </a:p>
          <a:p>
            <a:pPr algn="ctr"/>
            <a:endParaRPr lang="ru-RU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1082" y="4810134"/>
            <a:ext cx="1728788" cy="719138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Arial" pitchFamily="34" charset="0"/>
              </a:rPr>
              <a:t>Спряжение</a:t>
            </a:r>
          </a:p>
          <a:p>
            <a:pPr algn="ctr"/>
            <a:r>
              <a:rPr lang="en-US" dirty="0">
                <a:solidFill>
                  <a:schemeClr val="accent1"/>
                </a:solidFill>
                <a:latin typeface="Arial" pitchFamily="34" charset="0"/>
              </a:rPr>
              <a:t>I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</a:rPr>
              <a:t>II</a:t>
            </a:r>
            <a:endParaRPr lang="ru-RU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229958" y="2938459"/>
            <a:ext cx="3022613" cy="1008063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accent1"/>
                </a:solidFill>
                <a:latin typeface="Arial" pitchFamily="34" charset="0"/>
              </a:rPr>
              <a:t>Непостоянные </a:t>
            </a:r>
          </a:p>
          <a:p>
            <a:pPr algn="ctr"/>
            <a:r>
              <a:rPr lang="ru-RU">
                <a:solidFill>
                  <a:schemeClr val="accent1"/>
                </a:solidFill>
                <a:latin typeface="Arial" pitchFamily="34" charset="0"/>
              </a:rPr>
              <a:t>признаки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503689" y="4375822"/>
            <a:ext cx="1777827" cy="1069908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>
              <a:latin typeface="Arial" pitchFamily="34" charset="0"/>
            </a:endParaRPr>
          </a:p>
          <a:p>
            <a:pPr algn="ctr"/>
            <a:r>
              <a:rPr lang="ru-RU" sz="1400" b="1">
                <a:solidFill>
                  <a:schemeClr val="accent1"/>
                </a:solidFill>
                <a:latin typeface="Arial" pitchFamily="34" charset="0"/>
              </a:rPr>
              <a:t>Настоящее</a:t>
            </a:r>
            <a:r>
              <a:rPr lang="ru-RU" sz="1400">
                <a:solidFill>
                  <a:schemeClr val="accent1"/>
                </a:solidFill>
                <a:latin typeface="Arial" pitchFamily="34" charset="0"/>
              </a:rPr>
              <a:t> </a:t>
            </a:r>
          </a:p>
          <a:p>
            <a:pPr algn="ctr"/>
            <a:r>
              <a:rPr lang="ru-RU" sz="1400" b="1">
                <a:solidFill>
                  <a:schemeClr val="accent1"/>
                </a:solidFill>
                <a:latin typeface="Arial" pitchFamily="34" charset="0"/>
              </a:rPr>
              <a:t>время 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164388" y="5876925"/>
            <a:ext cx="1008062" cy="647700"/>
          </a:xfrm>
          <a:prstGeom prst="ellipse">
            <a:avLst/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accent1"/>
                </a:solidFill>
                <a:latin typeface="Arial" pitchFamily="34" charset="0"/>
              </a:rPr>
              <a:t>Род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5225933" y="6030545"/>
            <a:ext cx="1211501" cy="632460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Arial" pitchFamily="34" charset="0"/>
              </a:rPr>
              <a:t>Число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3450462">
            <a:off x="6468269" y="885032"/>
            <a:ext cx="234950" cy="569912"/>
          </a:xfrm>
          <a:prstGeom prst="upArrow">
            <a:avLst>
              <a:gd name="adj1" fmla="val 50000"/>
              <a:gd name="adj2" fmla="val 748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-3717147">
            <a:off x="2348706" y="834232"/>
            <a:ext cx="257175" cy="782638"/>
          </a:xfrm>
          <a:prstGeom prst="upArrow">
            <a:avLst>
              <a:gd name="adj1" fmla="val 50000"/>
              <a:gd name="adj2" fmla="val 539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 rot="8371401">
            <a:off x="6238875" y="2182813"/>
            <a:ext cx="201613" cy="806450"/>
          </a:xfrm>
          <a:prstGeom prst="upArrow">
            <a:avLst>
              <a:gd name="adj1" fmla="val 50000"/>
              <a:gd name="adj2" fmla="val 6668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 rot="-7703473">
            <a:off x="2293937" y="2141538"/>
            <a:ext cx="231775" cy="863600"/>
          </a:xfrm>
          <a:prstGeom prst="upArrow">
            <a:avLst>
              <a:gd name="adj1" fmla="val 50000"/>
              <a:gd name="adj2" fmla="val 498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 rot="-10135443">
            <a:off x="971550" y="3933825"/>
            <a:ext cx="223838" cy="719138"/>
          </a:xfrm>
          <a:prstGeom prst="upArrow">
            <a:avLst>
              <a:gd name="adj1" fmla="val 50000"/>
              <a:gd name="adj2" fmla="val 41677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 rot="-7703473">
            <a:off x="5034757" y="3326606"/>
            <a:ext cx="247650" cy="1173163"/>
          </a:xfrm>
          <a:prstGeom prst="upArrow">
            <a:avLst>
              <a:gd name="adj1" fmla="val 50000"/>
              <a:gd name="adj2" fmla="val 73317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 rot="-9802747">
            <a:off x="6156325" y="3933825"/>
            <a:ext cx="198438" cy="738188"/>
          </a:xfrm>
          <a:prstGeom prst="upArrow">
            <a:avLst>
              <a:gd name="adj1" fmla="val 50000"/>
              <a:gd name="adj2" fmla="val 79170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 rot="8385134">
            <a:off x="7956550" y="3789363"/>
            <a:ext cx="169863" cy="839787"/>
          </a:xfrm>
          <a:prstGeom prst="upArrow">
            <a:avLst>
              <a:gd name="adj1" fmla="val 50000"/>
              <a:gd name="adj2" fmla="val 37354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1835150" y="4724400"/>
            <a:ext cx="1728788" cy="865188"/>
          </a:xfrm>
          <a:prstGeom prst="ellipse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Вид</a:t>
            </a:r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 rot="-10135443">
            <a:off x="2195513" y="3933825"/>
            <a:ext cx="223837" cy="719138"/>
          </a:xfrm>
          <a:prstGeom prst="upArrow">
            <a:avLst>
              <a:gd name="adj1" fmla="val 50000"/>
              <a:gd name="adj2" fmla="val 41677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132138" y="188913"/>
            <a:ext cx="2160587" cy="985837"/>
          </a:xfrm>
          <a:prstGeom prst="ellipse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" pitchFamily="34" charset="0"/>
              </a:rPr>
              <a:t>Сказуемое</a:t>
            </a: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 rot="3450462">
            <a:off x="6468269" y="885032"/>
            <a:ext cx="234950" cy="569912"/>
          </a:xfrm>
          <a:prstGeom prst="upArrow">
            <a:avLst>
              <a:gd name="adj1" fmla="val 50000"/>
              <a:gd name="adj2" fmla="val 748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 rot="3450462">
            <a:off x="4163219" y="1029494"/>
            <a:ext cx="234950" cy="569912"/>
          </a:xfrm>
          <a:prstGeom prst="upArrow">
            <a:avLst>
              <a:gd name="adj1" fmla="val 50000"/>
              <a:gd name="adj2" fmla="val 748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7380288" y="4581525"/>
            <a:ext cx="1763712" cy="933450"/>
          </a:xfrm>
          <a:prstGeom prst="ellipse">
            <a:avLst/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accent1"/>
                </a:solidFill>
                <a:latin typeface="Arial" pitchFamily="34" charset="0"/>
              </a:rPr>
              <a:t>Прошедшее</a:t>
            </a:r>
          </a:p>
          <a:p>
            <a:pPr algn="ctr"/>
            <a:r>
              <a:rPr lang="ru-RU" sz="1400" b="1" dirty="0">
                <a:solidFill>
                  <a:schemeClr val="accent1"/>
                </a:solidFill>
                <a:latin typeface="Arial" pitchFamily="34" charset="0"/>
              </a:rPr>
              <a:t>время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3428992" y="6000768"/>
            <a:ext cx="1152525" cy="720725"/>
          </a:xfrm>
          <a:prstGeom prst="ellipse">
            <a:avLst/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accent1"/>
                </a:solidFill>
                <a:latin typeface="Arial" pitchFamily="34" charset="0"/>
              </a:rPr>
              <a:t>Лицо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364163" y="4581525"/>
            <a:ext cx="1944687" cy="1008063"/>
          </a:xfrm>
          <a:prstGeom prst="ellipse">
            <a:avLst/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accent1"/>
                </a:solidFill>
                <a:latin typeface="Arial" pitchFamily="34" charset="0"/>
              </a:rPr>
              <a:t>Будущее</a:t>
            </a:r>
          </a:p>
          <a:p>
            <a:pPr algn="ctr"/>
            <a:r>
              <a:rPr lang="ru-RU" sz="1400" b="1">
                <a:solidFill>
                  <a:schemeClr val="accent1"/>
                </a:solidFill>
                <a:latin typeface="Arial" pitchFamily="34" charset="0"/>
              </a:rPr>
              <a:t>время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 rot="-9802747">
            <a:off x="3851275" y="5229225"/>
            <a:ext cx="198438" cy="738188"/>
          </a:xfrm>
          <a:prstGeom prst="upArrow">
            <a:avLst>
              <a:gd name="adj1" fmla="val 50000"/>
              <a:gd name="adj2" fmla="val 79170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280400" y="5876925"/>
            <a:ext cx="863600" cy="647700"/>
          </a:xfrm>
          <a:prstGeom prst="ellipse">
            <a:avLst/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accent1"/>
                </a:solidFill>
                <a:latin typeface="Arial" pitchFamily="34" charset="0"/>
              </a:rPr>
              <a:t>Число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-9802747">
            <a:off x="6443663" y="5516563"/>
            <a:ext cx="198437" cy="738187"/>
          </a:xfrm>
          <a:prstGeom prst="upArrow">
            <a:avLst>
              <a:gd name="adj1" fmla="val 50000"/>
              <a:gd name="adj2" fmla="val 79171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 rot="-9802747">
            <a:off x="7667625" y="5373688"/>
            <a:ext cx="198438" cy="738187"/>
          </a:xfrm>
          <a:prstGeom prst="upArrow">
            <a:avLst>
              <a:gd name="adj1" fmla="val 50000"/>
              <a:gd name="adj2" fmla="val 79170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 rot="-9802747">
            <a:off x="8459788" y="5229225"/>
            <a:ext cx="215900" cy="720725"/>
          </a:xfrm>
          <a:prstGeom prst="upArrow">
            <a:avLst>
              <a:gd name="adj1" fmla="val 50000"/>
              <a:gd name="adj2" fmla="val 71046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 rot="-7703473">
            <a:off x="5034757" y="5198269"/>
            <a:ext cx="247650" cy="1462087"/>
          </a:xfrm>
          <a:prstGeom prst="upArrow">
            <a:avLst>
              <a:gd name="adj1" fmla="val 50000"/>
              <a:gd name="adj2" fmla="val 91373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 rot="8385134">
            <a:off x="4937125" y="5272088"/>
            <a:ext cx="169863" cy="1081087"/>
          </a:xfrm>
          <a:prstGeom prst="upArrow">
            <a:avLst>
              <a:gd name="adj1" fmla="val 50000"/>
              <a:gd name="adj2" fmla="val 48087"/>
            </a:avLst>
          </a:prstGeom>
          <a:solidFill>
            <a:srgbClr val="FDF5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 animBg="1"/>
      <p:bldP spid="12297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571500"/>
            <a:ext cx="6643688" cy="1930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folHlink"/>
                </a:solidFill>
                <a:latin typeface="Calibri" pitchFamily="34" charset="0"/>
                <a:cs typeface="Arial" pitchFamily="34" charset="0"/>
              </a:rPr>
              <a:t>Физкультминутка!!! </a:t>
            </a:r>
          </a:p>
          <a:p>
            <a:pPr algn="ctr"/>
            <a:endParaRPr lang="ru-RU" sz="4000">
              <a:solidFill>
                <a:schemeClr val="folHlink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4000">
                <a:solidFill>
                  <a:schemeClr val="folHlink"/>
                </a:solidFill>
                <a:latin typeface="Calibri" pitchFamily="34" charset="0"/>
                <a:cs typeface="Arial" pitchFamily="34" charset="0"/>
              </a:rPr>
              <a:t>Ура!!!       Ура!!!        Ура!!!</a:t>
            </a:r>
          </a:p>
        </p:txBody>
      </p:sp>
      <p:pic>
        <p:nvPicPr>
          <p:cNvPr id="26627" name="Рисунок 3" descr="photo7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573463"/>
            <a:ext cx="626586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900igr.net/up/datas/129614/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Пристань «Закрепляющая»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s://img.fonwall.ru/o/4o/reka-pirs-lodki-yahty.jpg?route=low&amp;h=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1537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785842"/>
            <a:ext cx="7772400" cy="4386293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chemeClr val="tx2"/>
                </a:solidFill>
              </a:rPr>
              <a:t>Списать предложения, вставить подходящие по смыслу слова:</a:t>
            </a:r>
            <a:endParaRPr lang="ru-RU" sz="2800" u="sng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Старик ____ неводом рыбу,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8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Старуха_____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свою пряжу. </a:t>
            </a:r>
            <a:endParaRPr lang="en-US" sz="2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8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Девочка_____лесное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яблочко, спасибо _____.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Яблоня _____ ее своими ветвями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Лебеди _____ мимо. 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/>
                </a:solidFill>
              </a:rPr>
              <a:t>Работа с текстом. </a:t>
            </a:r>
            <a:r>
              <a:rPr lang="ru-RU" sz="3100" dirty="0" smtClean="0">
                <a:solidFill>
                  <a:schemeClr val="tx2"/>
                </a:solidFill>
              </a:rPr>
              <a:t>(Работа в парах</a:t>
            </a:r>
            <a:r>
              <a:rPr lang="ru-RU" sz="3100" dirty="0" smtClean="0"/>
              <a:t>)</a:t>
            </a:r>
            <a:br>
              <a:rPr lang="ru-RU" sz="3100" dirty="0" smtClean="0"/>
            </a:br>
            <a:r>
              <a:rPr lang="ru-RU" sz="3100" dirty="0" smtClean="0"/>
              <a:t>Прочитайте текст и выполните задания к нему.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       Весна </a:t>
            </a:r>
            <a:r>
              <a:rPr lang="ru-RU" i="1" dirty="0"/>
              <a:t>голосов… Пригибаясь, ошалело кричит на телеграфном столбе ворона. Над лесной прогалиной трепещет, заливается жаворонок</a:t>
            </a:r>
            <a:r>
              <a:rPr lang="ru-RU" i="1" dirty="0" smtClean="0"/>
              <a:t>. В </a:t>
            </a:r>
            <a:r>
              <a:rPr lang="ru-RU" i="1" dirty="0"/>
              <a:t>светлых </a:t>
            </a:r>
            <a:r>
              <a:rPr lang="ru-RU" i="1" dirty="0" err="1"/>
              <a:t>березняках-теньканье</a:t>
            </a:r>
            <a:r>
              <a:rPr lang="ru-RU" i="1" dirty="0"/>
              <a:t>, посвисты, невнятное щебетанье. Под снегом в лощине течёт, булькает вода.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Сорока </a:t>
            </a:r>
            <a:r>
              <a:rPr lang="ru-RU" i="1" dirty="0"/>
              <a:t>летит над лесом и держит в клюве тяжёлый прутик берёзы. Я присел на пенёк, слушаю звуки весны и радуюсь ее приходу. А за спиной и в светлых березняках свист, щебетанье и время от времени шорох – оседает под солнцем последний лист</a:t>
            </a:r>
            <a:r>
              <a:rPr lang="ru-RU" i="1" dirty="0" smtClean="0"/>
              <a:t>.</a:t>
            </a:r>
          </a:p>
          <a:p>
            <a:endParaRPr lang="ru-RU" i="1" dirty="0"/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Вопросы к тексту:</a:t>
            </a:r>
          </a:p>
          <a:p>
            <a:r>
              <a:rPr lang="ru-RU" dirty="0">
                <a:solidFill>
                  <a:schemeClr val="tx2"/>
                </a:solidFill>
              </a:rPr>
              <a:t>Определите основную мысль высказывания. В каком предложении она выражена? </a:t>
            </a:r>
          </a:p>
          <a:p>
            <a:r>
              <a:rPr lang="ru-RU" dirty="0">
                <a:solidFill>
                  <a:schemeClr val="tx2"/>
                </a:solidFill>
              </a:rPr>
              <a:t>Найдите слова, которыми автор передаёт музыку, звуки весны. </a:t>
            </a:r>
          </a:p>
          <a:p>
            <a:r>
              <a:rPr lang="ru-RU" dirty="0">
                <a:solidFill>
                  <a:schemeClr val="tx2"/>
                </a:solidFill>
              </a:rPr>
              <a:t>Запишите эти слова в два </a:t>
            </a:r>
            <a:r>
              <a:rPr lang="ru-RU" dirty="0" smtClean="0">
                <a:solidFill>
                  <a:schemeClr val="tx2"/>
                </a:solidFill>
              </a:rPr>
              <a:t>столбика.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(Глаголы: </a:t>
            </a:r>
            <a:r>
              <a:rPr lang="ru-RU" i="1" dirty="0">
                <a:solidFill>
                  <a:schemeClr val="accent5"/>
                </a:solidFill>
              </a:rPr>
              <a:t>кричат, заливается, булькает</a:t>
            </a:r>
            <a:r>
              <a:rPr lang="ru-RU" i="1" dirty="0"/>
              <a:t>; существительные: </a:t>
            </a:r>
            <a:r>
              <a:rPr lang="ru-RU" i="1" dirty="0">
                <a:solidFill>
                  <a:srgbClr val="FFC000"/>
                </a:solidFill>
              </a:rPr>
              <a:t>теньканье, посвисты, </a:t>
            </a:r>
            <a:r>
              <a:rPr lang="ru-RU" i="1" dirty="0" smtClean="0">
                <a:solidFill>
                  <a:srgbClr val="FFC000"/>
                </a:solidFill>
              </a:rPr>
              <a:t>щебетанье</a:t>
            </a:r>
            <a:r>
              <a:rPr lang="ru-RU" i="1" dirty="0">
                <a:solidFill>
                  <a:srgbClr val="FFC000"/>
                </a:solidFill>
              </a:rPr>
              <a:t>, свист, шорох</a:t>
            </a:r>
            <a:r>
              <a:rPr lang="ru-RU" i="1" dirty="0" smtClean="0"/>
              <a:t>).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В</a:t>
            </a:r>
            <a:r>
              <a:rPr lang="ru-RU" dirty="0" smtClean="0"/>
              <a:t>ывод </a:t>
            </a:r>
            <a:r>
              <a:rPr lang="ru-RU" dirty="0"/>
              <a:t>о роли глагола в </a:t>
            </a:r>
            <a:r>
              <a:rPr lang="ru-RU" dirty="0" smtClean="0"/>
              <a:t>речи: </a:t>
            </a:r>
            <a:r>
              <a:rPr lang="ru-RU" i="1" dirty="0"/>
              <a:t>о</a:t>
            </a:r>
            <a:r>
              <a:rPr lang="ru-RU" i="1" dirty="0" smtClean="0"/>
              <a:t>бозначает </a:t>
            </a:r>
            <a:r>
              <a:rPr lang="ru-RU" i="1" dirty="0"/>
              <a:t>действие, движение, динамику предмета, трудовые процессы, может передавать звуковые, зрительные восприятия, состояние человека </a:t>
            </a:r>
            <a:r>
              <a:rPr lang="ru-RU" i="1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folHlink"/>
                </a:solidFill>
              </a:rPr>
              <a:t>Определите часть речи слов-близнецов</a:t>
            </a:r>
            <a:r>
              <a:rPr lang="ru-RU" sz="40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1.На то и печь, чтобы в ней хлеб печь.</a:t>
            </a:r>
          </a:p>
          <a:p>
            <a:pPr>
              <a:buFont typeface="Wingdings" pitchFamily="2" charset="2"/>
              <a:buNone/>
            </a:pPr>
            <a:r>
              <a:rPr lang="ru-RU"/>
              <a:t>2.Снежное покрывало все поле покрывало. </a:t>
            </a:r>
          </a:p>
          <a:p>
            <a:pPr>
              <a:buFont typeface="Wingdings" pitchFamily="2" charset="2"/>
              <a:buNone/>
            </a:pPr>
            <a:r>
              <a:rPr lang="ru-RU"/>
              <a:t>3.Стоя на нашем берегу, покой границы берегу. </a:t>
            </a:r>
          </a:p>
        </p:txBody>
      </p:sp>
      <p:pic>
        <p:nvPicPr>
          <p:cNvPr id="28676" name="Pictur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0350" y="3933825"/>
            <a:ext cx="25336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Пристань « Рефлексия»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/>
              <a:t>О какой части речи мы сегодня с вами говорили? </a:t>
            </a:r>
          </a:p>
          <a:p>
            <a:r>
              <a:rPr lang="ru-RU" sz="2400" i="1" dirty="0"/>
              <a:t>Вспомните цели, поставленные в начале </a:t>
            </a:r>
            <a:r>
              <a:rPr lang="ru-RU" sz="2400" i="1" dirty="0" smtClean="0"/>
              <a:t>урока.</a:t>
            </a:r>
          </a:p>
          <a:p>
            <a:r>
              <a:rPr lang="ru-RU" sz="2400" i="1" dirty="0" smtClean="0"/>
              <a:t>Что </a:t>
            </a:r>
            <a:r>
              <a:rPr lang="ru-RU" sz="2400" i="1" dirty="0"/>
              <a:t>нового вы узнали сегодня на </a:t>
            </a:r>
            <a:r>
              <a:rPr lang="ru-RU" sz="2400" i="1" dirty="0" smtClean="0"/>
              <a:t>уроке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Чему научились? </a:t>
            </a:r>
            <a:endParaRPr lang="ru-RU" sz="2400" i="1" dirty="0" smtClean="0"/>
          </a:p>
          <a:p>
            <a:r>
              <a:rPr lang="ru-RU" sz="2400" i="1" dirty="0" smtClean="0"/>
              <a:t>Кто </a:t>
            </a:r>
            <a:r>
              <a:rPr lang="ru-RU" sz="2400" i="1" dirty="0"/>
              <a:t>испытал трудности на уроке? </a:t>
            </a:r>
            <a:endParaRPr lang="ru-RU" sz="2400" i="1" dirty="0" smtClean="0"/>
          </a:p>
          <a:p>
            <a:r>
              <a:rPr lang="ru-RU" sz="2400" i="1" dirty="0" smtClean="0"/>
              <a:t>С </a:t>
            </a:r>
            <a:r>
              <a:rPr lang="ru-RU" sz="2400" i="1" dirty="0"/>
              <a:t>чем они были связаны? </a:t>
            </a:r>
            <a:endParaRPr lang="ru-RU" sz="2400" i="1" dirty="0" smtClean="0"/>
          </a:p>
          <a:p>
            <a:r>
              <a:rPr lang="ru-RU" sz="2400" i="1" dirty="0" smtClean="0"/>
              <a:t>Над </a:t>
            </a:r>
            <a:r>
              <a:rPr lang="ru-RU" sz="2400" i="1" dirty="0"/>
              <a:t>чем еще нужно поработать? </a:t>
            </a:r>
            <a:endParaRPr lang="ru-RU" sz="2400" i="1" dirty="0" smtClean="0"/>
          </a:p>
          <a:p>
            <a:r>
              <a:rPr lang="ru-RU" sz="2400" i="1" dirty="0" smtClean="0"/>
              <a:t>Посмотрите </a:t>
            </a:r>
            <a:r>
              <a:rPr lang="ru-RU" sz="2400" i="1" dirty="0"/>
              <a:t>на запись сегодняшнего урока в ваших тетрадях и поставьте на полях знак вопроса рядом с теми упражнениями, которые вызвали у вас затруднения. 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52"/>
            <a:ext cx="242889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Путешествие продолжается</a:t>
            </a:r>
            <a:r>
              <a:rPr lang="ru" dirty="0" smtClean="0">
                <a:solidFill>
                  <a:schemeClr val="tx2"/>
                </a:solidFill>
              </a:rPr>
              <a:t>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player.myshared.ru/4/151280/slides/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5143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Пропущенные слова в предложениях: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Ловит</a:t>
            </a:r>
          </a:p>
          <a:p>
            <a:r>
              <a:rPr lang="ru-RU" dirty="0" smtClean="0"/>
              <a:t>Прядёт</a:t>
            </a:r>
          </a:p>
          <a:p>
            <a:r>
              <a:rPr lang="ru-RU" dirty="0"/>
              <a:t>С</a:t>
            </a:r>
            <a:r>
              <a:rPr lang="ru-RU" dirty="0" smtClean="0"/>
              <a:t>ъела</a:t>
            </a:r>
          </a:p>
          <a:p>
            <a:r>
              <a:rPr lang="ru-RU" dirty="0" smtClean="0"/>
              <a:t>Сказала</a:t>
            </a:r>
          </a:p>
          <a:p>
            <a:r>
              <a:rPr lang="ru-RU" dirty="0" smtClean="0"/>
              <a:t>Заслонила</a:t>
            </a:r>
          </a:p>
          <a:p>
            <a:r>
              <a:rPr lang="ru-RU" dirty="0" smtClean="0"/>
              <a:t>Пролетели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Что без меня предметы?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Лишь  названья.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Я появлюсь </a:t>
            </a:r>
            <a:r>
              <a:rPr lang="ru" dirty="0" smtClean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</a:rPr>
              <a:t> всё в действие придёт: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Летит ракета, люди строят здания,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И рожь в полях цветёт</a:t>
            </a:r>
            <a:r>
              <a:rPr lang="ru" dirty="0" smtClean="0">
                <a:solidFill>
                  <a:schemeClr val="tx2"/>
                </a:solidFill>
              </a:rPr>
              <a:t>…</a:t>
            </a:r>
          </a:p>
          <a:p>
            <a:pPr>
              <a:buNone/>
            </a:pPr>
            <a:r>
              <a:rPr lang="ru" dirty="0">
                <a:solidFill>
                  <a:schemeClr val="tx2"/>
                </a:solidFill>
              </a:rPr>
              <a:t> </a:t>
            </a:r>
            <a:r>
              <a:rPr lang="ru" dirty="0" smtClean="0">
                <a:solidFill>
                  <a:schemeClr val="tx2"/>
                </a:solidFill>
              </a:rPr>
              <a:t>                                    В. Кондрашов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О</a:t>
            </a:r>
            <a:r>
              <a:rPr lang="ru-RU" sz="5400" dirty="0" smtClean="0"/>
              <a:t>пределите тему урока.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6000" dirty="0" smtClean="0"/>
              <a:t>   </a:t>
            </a:r>
            <a:r>
              <a:rPr lang="ru-RU" sz="6000" dirty="0" smtClean="0">
                <a:solidFill>
                  <a:schemeClr val="tx2"/>
                </a:solidFill>
              </a:rPr>
              <a:t>Глагол  как часть речи.</a:t>
            </a:r>
            <a:endParaRPr lang="ru-RU" sz="6000" dirty="0">
              <a:solidFill>
                <a:schemeClr val="tx2"/>
              </a:solidFill>
            </a:endParaRPr>
          </a:p>
        </p:txBody>
      </p:sp>
      <p:pic>
        <p:nvPicPr>
          <p:cNvPr id="21506" name="Picture 2" descr="https://st.depositphotos.com/1482868/2007/v/950/depositphotos_20070183-stock-illustration-suitcases-in-doodle-sty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3176677" cy="3176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Путешествие в страну «Глагол»</a:t>
            </a:r>
            <a:endParaRPr lang="ru-RU" dirty="0"/>
          </a:p>
        </p:txBody>
      </p:sp>
      <p:pic>
        <p:nvPicPr>
          <p:cNvPr id="6" name="Содержимое 5" descr="http://uslide.ru/images/16/22636/960/img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1785926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layer.myshared.ru/4/151280/slides/slide_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285728"/>
            <a:ext cx="842968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Игра: «Верные и неверные утверждения»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1. Глагол – часть речи, которая обозначает действие предмета. </a:t>
            </a:r>
            <a:endParaRPr lang="ru-RU" dirty="0"/>
          </a:p>
          <a:p>
            <a:r>
              <a:rPr lang="ru-RU" i="1" dirty="0"/>
              <a:t>2.Глаголы изменяются по временам. </a:t>
            </a:r>
            <a:endParaRPr lang="ru-RU" dirty="0"/>
          </a:p>
          <a:p>
            <a:r>
              <a:rPr lang="ru-RU" i="1" dirty="0"/>
              <a:t>3.Глаголы изменяются по временам числам, лицам. </a:t>
            </a:r>
            <a:endParaRPr lang="ru-RU" dirty="0"/>
          </a:p>
          <a:p>
            <a:r>
              <a:rPr lang="ru-RU" i="1" dirty="0"/>
              <a:t>4.Глаголы изменяются по временам падежам. </a:t>
            </a:r>
            <a:endParaRPr lang="ru-RU" dirty="0"/>
          </a:p>
          <a:p>
            <a:r>
              <a:rPr lang="ru-RU" i="1" dirty="0"/>
              <a:t>5.Глаголы в предложении обычно бывают сказуемыми.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711</Words>
  <Application>Microsoft Office PowerPoint</Application>
  <PresentationFormat>Экран (4:3)</PresentationFormat>
  <Paragraphs>116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Списать предложения, вставить подходящие по смыслу слова:</vt:lpstr>
      <vt:lpstr>Пропущенные слова в предложениях:</vt:lpstr>
      <vt:lpstr>Слайд 4</vt:lpstr>
      <vt:lpstr>Слайд 5</vt:lpstr>
      <vt:lpstr>Слайд 6</vt:lpstr>
      <vt:lpstr>Путешествие в страну «Глагол»</vt:lpstr>
      <vt:lpstr>Слайд 8</vt:lpstr>
      <vt:lpstr>Игра: «Верные и неверные утверждения»</vt:lpstr>
      <vt:lpstr>Слайд 10</vt:lpstr>
      <vt:lpstr>Цели урока:</vt:lpstr>
      <vt:lpstr>План урока: </vt:lpstr>
      <vt:lpstr>Пристань «Анализирующая» </vt:lpstr>
      <vt:lpstr> Прочитайте стихотворение  И. С. Никитина «Утро»: </vt:lpstr>
      <vt:lpstr>Слайд 15</vt:lpstr>
      <vt:lpstr>Слайд 16</vt:lpstr>
      <vt:lpstr>Слайд 17</vt:lpstr>
      <vt:lpstr>Слайд 18</vt:lpstr>
      <vt:lpstr>Пристань «Закрепляющая»</vt:lpstr>
      <vt:lpstr>Работа с текстом. (Работа в парах) Прочитайте текст и выполните задания к нему. </vt:lpstr>
      <vt:lpstr>Слайд 21</vt:lpstr>
      <vt:lpstr>Определите часть речи слов-близнецов </vt:lpstr>
      <vt:lpstr>Пристань « Рефлексия»</vt:lpstr>
      <vt:lpstr>Путешествие продолжается…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Списать предложения, вставить подходящие по смыслу слова:</dc:title>
  <dc:creator>555</dc:creator>
  <cp:lastModifiedBy>555</cp:lastModifiedBy>
  <cp:revision>16</cp:revision>
  <dcterms:created xsi:type="dcterms:W3CDTF">2018-04-19T16:59:40Z</dcterms:created>
  <dcterms:modified xsi:type="dcterms:W3CDTF">2019-02-19T19:12:28Z</dcterms:modified>
</cp:coreProperties>
</file>