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6"/>
  </p:notesMasterIdLst>
  <p:handoutMasterIdLst>
    <p:handoutMasterId r:id="rId37"/>
  </p:handoutMasterIdLst>
  <p:sldIdLst>
    <p:sldId id="311" r:id="rId2"/>
    <p:sldId id="257" r:id="rId3"/>
    <p:sldId id="304" r:id="rId4"/>
    <p:sldId id="268" r:id="rId5"/>
    <p:sldId id="314" r:id="rId6"/>
    <p:sldId id="259" r:id="rId7"/>
    <p:sldId id="269" r:id="rId8"/>
    <p:sldId id="261" r:id="rId9"/>
    <p:sldId id="262" r:id="rId10"/>
    <p:sldId id="270" r:id="rId11"/>
    <p:sldId id="290" r:id="rId12"/>
    <p:sldId id="292" r:id="rId13"/>
    <p:sldId id="295" r:id="rId14"/>
    <p:sldId id="294" r:id="rId15"/>
    <p:sldId id="296" r:id="rId16"/>
    <p:sldId id="293" r:id="rId17"/>
    <p:sldId id="299" r:id="rId18"/>
    <p:sldId id="300" r:id="rId19"/>
    <p:sldId id="298" r:id="rId20"/>
    <p:sldId id="297" r:id="rId21"/>
    <p:sldId id="303" r:id="rId22"/>
    <p:sldId id="275" r:id="rId23"/>
    <p:sldId id="302" r:id="rId24"/>
    <p:sldId id="301" r:id="rId25"/>
    <p:sldId id="263" r:id="rId26"/>
    <p:sldId id="305" r:id="rId27"/>
    <p:sldId id="312" r:id="rId28"/>
    <p:sldId id="306" r:id="rId29"/>
    <p:sldId id="308" r:id="rId30"/>
    <p:sldId id="266" r:id="rId31"/>
    <p:sldId id="315" r:id="rId32"/>
    <p:sldId id="316" r:id="rId33"/>
    <p:sldId id="267" r:id="rId34"/>
    <p:sldId id="264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 autoAdjust="0"/>
    <p:restoredTop sz="99070" autoAdjust="0"/>
  </p:normalViewPr>
  <p:slideViewPr>
    <p:cSldViewPr>
      <p:cViewPr varScale="1">
        <p:scale>
          <a:sx n="80" d="100"/>
          <a:sy n="80" d="100"/>
        </p:scale>
        <p:origin x="-28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048"/>
    </p:cViewPr>
  </p:sorterViewPr>
  <p:notesViewPr>
    <p:cSldViewPr>
      <p:cViewPr varScale="1">
        <p:scale>
          <a:sx n="69" d="100"/>
          <a:sy n="69" d="100"/>
        </p:scale>
        <p:origin x="-235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EDE3B-361E-4EA6-9AC2-B3589C3572A2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4569A-D6A8-4704-B6FB-6A3A5AA91E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479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957033-3A3A-481D-B87C-599FD575574A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3903E-70BC-4273-A945-39EC59080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541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4.png"/><Relationship Id="rId5" Type="http://schemas.microsoft.com/office/2007/relationships/media" Target="../media/media5.mp3"/><Relationship Id="rId15" Type="http://schemas.openxmlformats.org/officeDocument/2006/relationships/image" Target="../media/image28.png"/><Relationship Id="rId10" Type="http://schemas.openxmlformats.org/officeDocument/2006/relationships/image" Target="../media/image4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audio" Target="file:///C:\Documents%20and%20Settings\User\&#1056;&#1072;&#1073;&#1086;&#1095;&#1080;&#1081;%20&#1089;&#1090;&#1086;&#1083;\Pchela.mp3" TargetMode="External"/><Relationship Id="rId1" Type="http://schemas.microsoft.com/office/2007/relationships/media" Target="file:///C:\Documents%20and%20Settings\User\&#1056;&#1072;&#1073;&#1086;&#1095;&#1080;&#1081;%20&#1089;&#1090;&#1086;&#1083;\Pchela.mp3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5.mp3"/><Relationship Id="rId7" Type="http://schemas.openxmlformats.org/officeDocument/2006/relationships/image" Target="../media/image48.png"/><Relationship Id="rId2" Type="http://schemas.openxmlformats.org/officeDocument/2006/relationships/audio" Target="file:///C:\Documents%20and%20Settings\User\&#1056;&#1072;&#1073;&#1086;&#1095;&#1080;&#1081;%20&#1089;&#1090;&#1086;&#1083;\Osel_-_ishak_krichit_IA.mp3" TargetMode="External"/><Relationship Id="rId1" Type="http://schemas.microsoft.com/office/2007/relationships/media" Target="file:///C:\Documents%20and%20Settings\User\&#1056;&#1072;&#1073;&#1086;&#1095;&#1080;&#1081;%20&#1089;&#1090;&#1086;&#1083;\Osel_-_ishak_krichit_IA.mp3" TargetMode="External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9.png"/><Relationship Id="rId4" Type="http://schemas.openxmlformats.org/officeDocument/2006/relationships/audio" Target="../media/media5.mp3"/><Relationship Id="rId9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6.mp3"/><Relationship Id="rId7" Type="http://schemas.openxmlformats.org/officeDocument/2006/relationships/image" Target="../media/image28.png"/><Relationship Id="rId2" Type="http://schemas.openxmlformats.org/officeDocument/2006/relationships/audio" Target="file:///C:\Documents%20and%20Settings\User\&#1056;&#1072;&#1073;&#1086;&#1095;&#1080;&#1081;%20&#1089;&#1090;&#1086;&#1083;\Osel_-_ishak_krichit_IA.mp3" TargetMode="External"/><Relationship Id="rId1" Type="http://schemas.microsoft.com/office/2007/relationships/media" Target="file:///C:\Documents%20and%20Settings\User\&#1056;&#1072;&#1073;&#1086;&#1095;&#1080;&#1081;%20&#1089;&#1090;&#1086;&#1083;\Osel_-_ishak_krichit_IA.mp3" TargetMode="External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9.png"/><Relationship Id="rId4" Type="http://schemas.openxmlformats.org/officeDocument/2006/relationships/audio" Target="../media/media6.mp3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8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cm_1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304800"/>
            <a:ext cx="9474546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06bda9bd896c26e0cc2feaaaa2232d33 - копи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04800"/>
            <a:ext cx="5238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06bda9bd896c26e0cc2feaaaa2232d33 - копи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3400"/>
            <a:ext cx="5238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06bda9bd896c26e0cc2feaaaa2232d33 - копи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57200"/>
            <a:ext cx="5238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06bda9bd896c26e0cc2feaaaa2232d33 - копи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05000"/>
            <a:ext cx="5238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06bda9bd896c26e0cc2feaaaa2232d33 - копи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5238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06bda9bd896c26e0cc2feaaaa2232d33 - копи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733800"/>
            <a:ext cx="5238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06bda9bd896c26e0cc2feaaaa2232d33 - копи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019800"/>
            <a:ext cx="5238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06bda9bd896c26e0cc2feaaaa2232d33 - копи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76800"/>
            <a:ext cx="5238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06bda9bd896c26e0cc2feaaaa2232d33 - копи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096000"/>
            <a:ext cx="5238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 descr="06bda9bd896c26e0cc2feaaaa2232d33 - копи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876800"/>
            <a:ext cx="5238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06bda9bd896c26e0cc2feaaaa2232d33 - копи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962400"/>
            <a:ext cx="5238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91738" y="2076032"/>
            <a:ext cx="772953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 smtClean="0">
                <a:solidFill>
                  <a:schemeClr val="bg1"/>
                </a:solidFill>
              </a:rPr>
              <a:t>Урок русского  </a:t>
            </a:r>
          </a:p>
          <a:p>
            <a:r>
              <a:rPr lang="ru-RU" sz="8800" b="1" dirty="0">
                <a:solidFill>
                  <a:srgbClr val="FFFF00"/>
                </a:solidFill>
              </a:rPr>
              <a:t> </a:t>
            </a:r>
            <a:r>
              <a:rPr lang="ru-RU" sz="8800" b="1" dirty="0" smtClean="0">
                <a:solidFill>
                  <a:srgbClr val="FFFF00"/>
                </a:solidFill>
              </a:rPr>
              <a:t>     </a:t>
            </a:r>
            <a:r>
              <a:rPr lang="ru-RU" sz="8800" b="1" dirty="0" smtClean="0">
                <a:solidFill>
                  <a:schemeClr val="bg1"/>
                </a:solidFill>
              </a:rPr>
              <a:t>языка</a:t>
            </a:r>
            <a:r>
              <a:rPr lang="ru-RU" sz="8800" b="1" dirty="0" smtClean="0">
                <a:solidFill>
                  <a:srgbClr val="FFFF00"/>
                </a:solidFill>
              </a:rPr>
              <a:t>                      </a:t>
            </a:r>
            <a:endParaRPr lang="ru-RU" sz="8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39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4000" cy="674136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748463" cy="672034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8100391" cy="666936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7596335" cy="666936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8"/>
          <a:stretch>
            <a:fillRect/>
          </a:stretch>
        </p:blipFill>
        <p:spPr>
          <a:xfrm>
            <a:off x="1422106" y="0"/>
            <a:ext cx="5454150" cy="666936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9"/>
          <a:stretch>
            <a:fillRect/>
          </a:stretch>
        </p:blipFill>
        <p:spPr>
          <a:xfrm>
            <a:off x="2" y="0"/>
            <a:ext cx="6156174" cy="6741368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10"/>
          <a:stretch>
            <a:fillRect/>
          </a:stretch>
        </p:blipFill>
        <p:spPr>
          <a:xfrm>
            <a:off x="1" y="0"/>
            <a:ext cx="6732239" cy="6741368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11"/>
          <a:stretch>
            <a:fillRect/>
          </a:stretch>
        </p:blipFill>
        <p:spPr>
          <a:xfrm>
            <a:off x="2" y="0"/>
            <a:ext cx="6156174" cy="67772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6135" cy="670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13"/>
          <a:stretch>
            <a:fillRect/>
          </a:stretch>
        </p:blipFill>
        <p:spPr>
          <a:xfrm>
            <a:off x="3" y="0"/>
            <a:ext cx="5292077" cy="6858000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4860028" cy="677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/>
          <p:nvPr/>
        </p:nvPicPr>
        <p:blipFill>
          <a:blip r:embed="rId15"/>
          <a:stretch>
            <a:fillRect/>
          </a:stretch>
        </p:blipFill>
        <p:spPr>
          <a:xfrm>
            <a:off x="5" y="0"/>
            <a:ext cx="4571996" cy="6857999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16"/>
          <a:stretch>
            <a:fillRect/>
          </a:stretch>
        </p:blipFill>
        <p:spPr>
          <a:xfrm>
            <a:off x="6" y="0"/>
            <a:ext cx="4283962" cy="6878824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3635896" cy="6878824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0"/>
            <a:ext cx="2898061" cy="666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/>
          <p:nvPr/>
        </p:nvPicPr>
        <p:blipFill>
          <a:blip r:embed="rId19"/>
          <a:stretch>
            <a:fillRect/>
          </a:stretch>
        </p:blipFill>
        <p:spPr>
          <a:xfrm>
            <a:off x="1" y="0"/>
            <a:ext cx="2430017" cy="7272808"/>
          </a:xfrm>
          <a:prstGeom prst="rect">
            <a:avLst/>
          </a:prstGeom>
        </p:spPr>
      </p:pic>
      <p:pic>
        <p:nvPicPr>
          <p:cNvPr id="4" name="n.koroleva_-_malenkaya_strana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95536" y="1166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2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0"/>
            <a:ext cx="889247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1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71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56984" cy="640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32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12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93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40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68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21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747464"/>
            <a:ext cx="8712967" cy="760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59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47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3888432"/>
          </a:xfrm>
          <a:noFill/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Сегодня у нас всё получится!</a:t>
            </a:r>
            <a:endParaRPr lang="ru-RU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64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17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1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8784976" cy="64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1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88640"/>
            <a:ext cx="8572500" cy="635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4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73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10"/>
          <a:stretch>
            <a:fillRect/>
          </a:stretch>
        </p:blipFill>
        <p:spPr>
          <a:xfrm rot="21405352">
            <a:off x="3707904" y="4221088"/>
            <a:ext cx="2520280" cy="252028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11"/>
          <a:stretch>
            <a:fillRect/>
          </a:stretch>
        </p:blipFill>
        <p:spPr>
          <a:xfrm>
            <a:off x="2012634" y="2423740"/>
            <a:ext cx="1171575" cy="2010519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11"/>
          <a:stretch>
            <a:fillRect/>
          </a:stretch>
        </p:blipFill>
        <p:spPr>
          <a:xfrm>
            <a:off x="6660232" y="1988840"/>
            <a:ext cx="1440160" cy="1858083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12"/>
          <a:stretch>
            <a:fillRect/>
          </a:stretch>
        </p:blipFill>
        <p:spPr>
          <a:xfrm>
            <a:off x="107634" y="1052736"/>
            <a:ext cx="3530977" cy="53335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3740"/>
            <a:ext cx="1018677" cy="122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766853"/>
            <a:ext cx="14859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che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51520" y="260648"/>
            <a:ext cx="609600" cy="609600"/>
          </a:xfrm>
          <a:prstGeom prst="rect">
            <a:avLst/>
          </a:prstGeom>
        </p:spPr>
      </p:pic>
      <p:pic>
        <p:nvPicPr>
          <p:cNvPr id="14" name="Sov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879409" y="171695"/>
            <a:ext cx="609600" cy="609600"/>
          </a:xfrm>
          <a:prstGeom prst="rect">
            <a:avLst/>
          </a:prstGeom>
        </p:spPr>
      </p:pic>
      <p:pic>
        <p:nvPicPr>
          <p:cNvPr id="15" name="Bleyanie_kozy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2071" y="249214"/>
            <a:ext cx="609600" cy="609600"/>
          </a:xfrm>
          <a:prstGeom prst="rect">
            <a:avLst/>
          </a:prstGeom>
        </p:spPr>
      </p:pic>
      <p:pic>
        <p:nvPicPr>
          <p:cNvPr id="16" name="Snegir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72146" y="171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8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4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04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5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4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4"/>
          <a:stretch>
            <a:fillRect/>
          </a:stretch>
        </p:blipFill>
        <p:spPr>
          <a:xfrm rot="21405352">
            <a:off x="6554427" y="1835360"/>
            <a:ext cx="2520280" cy="252028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5"/>
          <a:stretch>
            <a:fillRect/>
          </a:stretch>
        </p:blipFill>
        <p:spPr>
          <a:xfrm>
            <a:off x="6602514" y="4725144"/>
            <a:ext cx="1440160" cy="1858083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6"/>
          <a:stretch>
            <a:fillRect/>
          </a:stretch>
        </p:blipFill>
        <p:spPr>
          <a:xfrm>
            <a:off x="-2556792" y="5612"/>
            <a:ext cx="449796" cy="7200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65" y="2202728"/>
            <a:ext cx="1018677" cy="122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412" y="4434259"/>
            <a:ext cx="14859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che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48931" y="310412"/>
            <a:ext cx="609600" cy="60960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10"/>
          <a:stretch>
            <a:fillRect/>
          </a:stretch>
        </p:blipFill>
        <p:spPr>
          <a:xfrm>
            <a:off x="-180528" y="920012"/>
            <a:ext cx="39719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9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2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2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2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2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4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4"/>
          <a:stretch>
            <a:fillRect/>
          </a:stretch>
        </p:blipFill>
        <p:spPr>
          <a:xfrm rot="21405352">
            <a:off x="6552762" y="1657741"/>
            <a:ext cx="2520280" cy="2520280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5"/>
          <a:stretch>
            <a:fillRect/>
          </a:stretch>
        </p:blipFill>
        <p:spPr>
          <a:xfrm>
            <a:off x="4464554" y="2397144"/>
            <a:ext cx="1440160" cy="1858083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6"/>
          <a:stretch>
            <a:fillRect/>
          </a:stretch>
        </p:blipFill>
        <p:spPr>
          <a:xfrm>
            <a:off x="-2556792" y="5612"/>
            <a:ext cx="449796" cy="72008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714" y="4869160"/>
            <a:ext cx="14859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Sov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93621" y="523817"/>
            <a:ext cx="609600" cy="60960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9"/>
          <a:stretch>
            <a:fillRect/>
          </a:stretch>
        </p:blipFill>
        <p:spPr>
          <a:xfrm>
            <a:off x="-468560" y="2276872"/>
            <a:ext cx="39719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2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4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6"/>
          <a:stretch>
            <a:fillRect/>
          </a:stretch>
        </p:blipFill>
        <p:spPr>
          <a:xfrm rot="21405352">
            <a:off x="4497276" y="1482069"/>
            <a:ext cx="2520280" cy="252028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7"/>
          <a:stretch>
            <a:fillRect/>
          </a:stretch>
        </p:blipFill>
        <p:spPr>
          <a:xfrm>
            <a:off x="-2556792" y="5612"/>
            <a:ext cx="449796" cy="720080"/>
          </a:xfrm>
          <a:prstGeom prst="rect">
            <a:avLst/>
          </a:prstGeom>
        </p:spPr>
      </p:pic>
      <p:pic>
        <p:nvPicPr>
          <p:cNvPr id="10" name="Osel_-_ishak_krichit_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861592" y="-32148"/>
            <a:ext cx="609600" cy="6096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957564"/>
            <a:ext cx="14859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leyanie_koz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07834" y="272652"/>
            <a:ext cx="609600" cy="609600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10"/>
          <a:stretch>
            <a:fillRect/>
          </a:stretch>
        </p:blipFill>
        <p:spPr>
          <a:xfrm>
            <a:off x="19695" y="1628800"/>
            <a:ext cx="3481977" cy="487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9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96296E-6 L 0.03143 0.13055 L 0.06129 2.96296E-6 L 0.09306 0.13055 L 0.12483 2.96296E-6 L 0.15434 0.13055 L 0.18611 2.96296E-6 L 0.21598 0.13055 L 0.24775 2.96296E-6 L 0.27952 0.13055 L 0.30938 2.96296E-6 L 0.3408 0.13055 L 0.37066 2.96296E-6 L 0.40243 0.13055 L 0.4342 2.96296E-6 L 0.46407 0.13055 L 0.49601 2.96296E-6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6"/>
          <a:stretch>
            <a:fillRect/>
          </a:stretch>
        </p:blipFill>
        <p:spPr>
          <a:xfrm>
            <a:off x="-2556792" y="5612"/>
            <a:ext cx="449796" cy="720080"/>
          </a:xfrm>
          <a:prstGeom prst="rect">
            <a:avLst/>
          </a:prstGeom>
        </p:spPr>
      </p:pic>
      <p:pic>
        <p:nvPicPr>
          <p:cNvPr id="10" name="Osel_-_ishak_krichit_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06996" y="5612"/>
            <a:ext cx="609600" cy="6096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89040"/>
            <a:ext cx="14859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Snegir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16521" y="134503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10"/>
          <a:stretch>
            <a:fillRect/>
          </a:stretch>
        </p:blipFill>
        <p:spPr>
          <a:xfrm>
            <a:off x="-180528" y="2348880"/>
            <a:ext cx="39719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3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4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4"/>
          <a:stretch>
            <a:fillRect/>
          </a:stretch>
        </p:blipFill>
        <p:spPr>
          <a:xfrm>
            <a:off x="1601787" y="2348880"/>
            <a:ext cx="5940425" cy="3415332"/>
          </a:xfrm>
          <a:prstGeom prst="rect">
            <a:avLst/>
          </a:prstGeom>
        </p:spPr>
      </p:pic>
      <p:pic>
        <p:nvPicPr>
          <p:cNvPr id="3" name="ofisnyy-zvonok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4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9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cm_1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533400" y="304800"/>
            <a:ext cx="8382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>
                <a:solidFill>
                  <a:schemeClr val="bg1"/>
                </a:solidFill>
                <a:cs typeface="Times New Roman" pitchFamily="18" charset="0"/>
              </a:rPr>
              <a:t>Составьте из данных слов </a:t>
            </a:r>
            <a:r>
              <a:rPr lang="ru-RU" sz="3200" b="1" dirty="0" smtClean="0">
                <a:solidFill>
                  <a:schemeClr val="bg1"/>
                </a:solidFill>
                <a:cs typeface="Times New Roman" pitchFamily="18" charset="0"/>
              </a:rPr>
              <a:t>три пре</a:t>
            </a:r>
            <a:r>
              <a:rPr lang="ru-RU" sz="3200" b="1" dirty="0" smtClean="0">
                <a:solidFill>
                  <a:schemeClr val="bg1"/>
                </a:solidFill>
              </a:rPr>
              <a:t>дложения</a:t>
            </a:r>
            <a:r>
              <a:rPr lang="ru-RU" sz="32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cs typeface="Times New Roman" pitchFamily="18" charset="0"/>
              </a:rPr>
              <a:t>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09600" y="1828800"/>
            <a:ext cx="822960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3200" b="1" dirty="0">
                <a:solidFill>
                  <a:schemeClr val="bg1"/>
                </a:solidFill>
                <a:cs typeface="Times New Roman" pitchFamily="18" charset="0"/>
              </a:rPr>
              <a:t>1.</a:t>
            </a:r>
            <a:r>
              <a:rPr lang="ru-RU" sz="3200" b="1" dirty="0">
                <a:cs typeface="Times New Roman" pitchFamily="18" charset="0"/>
              </a:rPr>
              <a:t>     </a:t>
            </a:r>
            <a:r>
              <a:rPr lang="ru-RU" sz="3200" b="1" dirty="0">
                <a:solidFill>
                  <a:srgbClr val="FFFFFF"/>
                </a:solidFill>
              </a:rPr>
              <a:t>д    </a:t>
            </a:r>
            <a:r>
              <a:rPr lang="ru-RU" sz="3200" b="1" dirty="0" err="1">
                <a:solidFill>
                  <a:srgbClr val="FFFFFF"/>
                </a:solidFill>
                <a:cs typeface="Times New Roman" pitchFamily="18" charset="0"/>
              </a:rPr>
              <a:t>твора</a:t>
            </a:r>
            <a:r>
              <a:rPr lang="ru-RU" sz="3200" b="1" dirty="0">
                <a:solidFill>
                  <a:srgbClr val="FFFFFF"/>
                </a:solidFill>
                <a:cs typeface="Times New Roman" pitchFamily="18" charset="0"/>
              </a:rPr>
              <a:t>, снежную, любит, </a:t>
            </a:r>
            <a:r>
              <a:rPr lang="ru-RU" sz="3200" b="1" dirty="0" smtClean="0">
                <a:solidFill>
                  <a:srgbClr val="FFFFFF"/>
                </a:solidFill>
                <a:cs typeface="Times New Roman" pitchFamily="18" charset="0"/>
              </a:rPr>
              <a:t>зиму</a:t>
            </a:r>
          </a:p>
          <a:p>
            <a:pPr>
              <a:spcBef>
                <a:spcPct val="50000"/>
              </a:spcBef>
            </a:pPr>
            <a:endParaRPr lang="ru-RU" sz="3200" b="1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ru-RU" sz="3200" b="1" dirty="0">
                <a:solidFill>
                  <a:srgbClr val="FFFFFF"/>
                </a:solidFill>
                <a:cs typeface="Times New Roman" pitchFamily="18" charset="0"/>
              </a:rPr>
              <a:t>2.     з</a:t>
            </a:r>
            <a:r>
              <a:rPr lang="ru-RU" sz="3200" b="1" dirty="0">
                <a:solidFill>
                  <a:srgbClr val="FFFFFF"/>
                </a:solidFill>
              </a:rPr>
              <a:t>    </a:t>
            </a:r>
            <a:r>
              <a:rPr lang="ru-RU" sz="3200" b="1" dirty="0" err="1">
                <a:solidFill>
                  <a:srgbClr val="FFFFFF"/>
                </a:solidFill>
                <a:cs typeface="Times New Roman" pitchFamily="18" charset="0"/>
              </a:rPr>
              <a:t>вут</a:t>
            </a:r>
            <a:r>
              <a:rPr lang="ru-RU" sz="3200" b="1" dirty="0">
                <a:solidFill>
                  <a:srgbClr val="FFFFFF"/>
                </a:solidFill>
                <a:cs typeface="Times New Roman" pitchFamily="18" charset="0"/>
              </a:rPr>
              <a:t>, на, к</a:t>
            </a:r>
            <a:r>
              <a:rPr lang="ru-RU" sz="3200" b="1" dirty="0">
                <a:solidFill>
                  <a:srgbClr val="FFFFFF"/>
                </a:solidFill>
              </a:rPr>
              <a:t>    </a:t>
            </a:r>
            <a:r>
              <a:rPr lang="ru-RU" sz="3200" b="1" dirty="0">
                <a:solidFill>
                  <a:srgbClr val="FFFFFF"/>
                </a:solidFill>
                <a:cs typeface="Times New Roman" pitchFamily="18" charset="0"/>
              </a:rPr>
              <a:t>ток, </a:t>
            </a:r>
            <a:r>
              <a:rPr lang="ru-RU" sz="3200" b="1" dirty="0" smtClean="0">
                <a:solidFill>
                  <a:srgbClr val="FFFFFF"/>
                </a:solidFill>
                <a:cs typeface="Times New Roman" pitchFamily="18" charset="0"/>
              </a:rPr>
              <a:t>к</a:t>
            </a:r>
            <a:r>
              <a:rPr lang="ru-RU" sz="3200" b="1" dirty="0" smtClean="0">
                <a:solidFill>
                  <a:srgbClr val="FFFFFF"/>
                </a:solidFill>
              </a:rPr>
              <a:t>о</a:t>
            </a:r>
            <a:r>
              <a:rPr lang="ru-RU" sz="3200" b="1" dirty="0" smtClean="0">
                <a:solidFill>
                  <a:srgbClr val="FFFFFF"/>
                </a:solidFill>
                <a:cs typeface="Times New Roman" pitchFamily="18" charset="0"/>
              </a:rPr>
              <a:t>ньки</a:t>
            </a:r>
            <a:endParaRPr lang="ru-RU" sz="3200" b="1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 sz="3200" b="1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ru-RU" sz="3200" b="1" dirty="0" smtClean="0">
                <a:solidFill>
                  <a:srgbClr val="FFFFFF"/>
                </a:solidFill>
                <a:cs typeface="Times New Roman" pitchFamily="18" charset="0"/>
              </a:rPr>
              <a:t>3.</a:t>
            </a:r>
            <a:r>
              <a:rPr lang="ru-RU" sz="3200" b="1" dirty="0">
                <a:solidFill>
                  <a:srgbClr val="FFFFFF"/>
                </a:solidFill>
                <a:cs typeface="Times New Roman" pitchFamily="18" charset="0"/>
              </a:rPr>
              <a:t>     </a:t>
            </a:r>
            <a:r>
              <a:rPr lang="ru-RU" sz="3200" b="1" dirty="0" smtClean="0">
                <a:solidFill>
                  <a:srgbClr val="FFFFFF"/>
                </a:solidFill>
                <a:cs typeface="Times New Roman" pitchFamily="18" charset="0"/>
              </a:rPr>
              <a:t>дети, </a:t>
            </a:r>
            <a:r>
              <a:rPr lang="ru-RU" sz="3200" b="1" dirty="0">
                <a:solidFill>
                  <a:srgbClr val="FFFFFF"/>
                </a:solidFill>
                <a:cs typeface="Times New Roman" pitchFamily="18" charset="0"/>
              </a:rPr>
              <a:t>с, гор, к</a:t>
            </a:r>
            <a:r>
              <a:rPr lang="ru-RU" sz="3200" b="1" dirty="0">
                <a:solidFill>
                  <a:srgbClr val="FFFFFF"/>
                </a:solidFill>
              </a:rPr>
              <a:t>    </a:t>
            </a:r>
            <a:r>
              <a:rPr lang="ru-RU" sz="3200" b="1" dirty="0" err="1">
                <a:solidFill>
                  <a:srgbClr val="FFFFFF"/>
                </a:solidFill>
                <a:cs typeface="Times New Roman" pitchFamily="18" charset="0"/>
              </a:rPr>
              <a:t>таются</a:t>
            </a:r>
            <a:r>
              <a:rPr lang="ru-RU" sz="3200" b="1" dirty="0">
                <a:solidFill>
                  <a:srgbClr val="FFFFFF"/>
                </a:solidFill>
                <a:cs typeface="Times New Roman" pitchFamily="18" charset="0"/>
              </a:rPr>
              <a:t>, на, санках</a:t>
            </a:r>
          </a:p>
          <a:p>
            <a:pPr>
              <a:spcBef>
                <a:spcPct val="50000"/>
              </a:spcBef>
            </a:pPr>
            <a:endParaRPr lang="ru-RU" sz="3200" b="1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 sz="3200" b="1" dirty="0">
              <a:solidFill>
                <a:srgbClr val="FFFFFF"/>
              </a:solidFill>
            </a:endParaRPr>
          </a:p>
        </p:txBody>
      </p:sp>
      <p:pic>
        <p:nvPicPr>
          <p:cNvPr id="26631" name="Picture 7" descr="06bda9bd896c26e0cc2feaaaa2232d33 - копи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01008"/>
            <a:ext cx="30003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9" descr="06bda9bd896c26e0cc2feaaaa2232d33 - копи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57400"/>
            <a:ext cx="30003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06bda9bd896c26e0cc2feaaaa2232d33 - копи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353" y="4954230"/>
            <a:ext cx="30003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5" name="Picture 11" descr="06bda9bd896c26e0cc2feaaaa2232d33 - копи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929" y="3501008"/>
            <a:ext cx="30003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3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cm_1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09600" y="1828800"/>
            <a:ext cx="822960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3200" b="1" dirty="0">
                <a:solidFill>
                  <a:schemeClr val="bg1"/>
                </a:solidFill>
                <a:cs typeface="Times New Roman" pitchFamily="18" charset="0"/>
              </a:rPr>
              <a:t>1.</a:t>
            </a:r>
            <a:r>
              <a:rPr lang="ru-RU" sz="3200" b="1" dirty="0">
                <a:cs typeface="Times New Roman" pitchFamily="18" charset="0"/>
              </a:rPr>
              <a:t>     </a:t>
            </a:r>
            <a:r>
              <a:rPr lang="ru-RU" sz="3200" b="1" dirty="0" smtClean="0"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FFFF"/>
                </a:solidFill>
              </a:rPr>
              <a:t>Д    </a:t>
            </a:r>
            <a:r>
              <a:rPr lang="ru-RU" sz="3200" b="1" dirty="0" err="1" smtClean="0">
                <a:solidFill>
                  <a:srgbClr val="FFFFFF"/>
                </a:solidFill>
                <a:cs typeface="Times New Roman" pitchFamily="18" charset="0"/>
              </a:rPr>
              <a:t>твора</a:t>
            </a:r>
            <a:r>
              <a:rPr lang="ru-RU" sz="3200" b="1" dirty="0" smtClean="0">
                <a:solidFill>
                  <a:srgbClr val="FFFFFF"/>
                </a:solidFill>
                <a:cs typeface="Times New Roman" pitchFamily="18" charset="0"/>
              </a:rPr>
              <a:t>  любит  снежную зиму.</a:t>
            </a:r>
          </a:p>
          <a:p>
            <a:pPr>
              <a:spcBef>
                <a:spcPct val="50000"/>
              </a:spcBef>
            </a:pPr>
            <a:endParaRPr lang="ru-RU" sz="3200" b="1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ru-RU" sz="3200" b="1" dirty="0">
                <a:solidFill>
                  <a:srgbClr val="FFFFFF"/>
                </a:solidFill>
                <a:cs typeface="Times New Roman" pitchFamily="18" charset="0"/>
              </a:rPr>
              <a:t>2.     </a:t>
            </a:r>
            <a:r>
              <a:rPr lang="ru-RU" sz="3200" b="1" dirty="0" smtClean="0">
                <a:solidFill>
                  <a:srgbClr val="FFFFFF"/>
                </a:solidFill>
                <a:cs typeface="Times New Roman" pitchFamily="18" charset="0"/>
              </a:rPr>
              <a:t> К</a:t>
            </a:r>
            <a:r>
              <a:rPr lang="ru-RU" sz="3200" b="1" dirty="0" smtClean="0">
                <a:solidFill>
                  <a:srgbClr val="FFFFFF"/>
                </a:solidFill>
              </a:rPr>
              <a:t>о</a:t>
            </a:r>
            <a:r>
              <a:rPr lang="ru-RU" sz="3200" b="1" dirty="0" smtClean="0">
                <a:solidFill>
                  <a:srgbClr val="FFFFFF"/>
                </a:solidFill>
                <a:cs typeface="Times New Roman" pitchFamily="18" charset="0"/>
              </a:rPr>
              <a:t>ньки  з   </a:t>
            </a:r>
            <a:r>
              <a:rPr lang="ru-RU" sz="3200" b="1" dirty="0" err="1" smtClean="0">
                <a:solidFill>
                  <a:srgbClr val="FFFFFF"/>
                </a:solidFill>
                <a:cs typeface="Times New Roman" pitchFamily="18" charset="0"/>
              </a:rPr>
              <a:t>вут</a:t>
            </a:r>
            <a:r>
              <a:rPr lang="ru-RU" sz="3200" b="1" dirty="0" smtClean="0">
                <a:solidFill>
                  <a:srgbClr val="FFFFFF"/>
                </a:solidFill>
                <a:cs typeface="Times New Roman" pitchFamily="18" charset="0"/>
              </a:rPr>
              <a:t>  на  к    ток.</a:t>
            </a:r>
            <a:endParaRPr lang="ru-RU" sz="3200" b="1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 sz="3200" b="1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ru-RU" sz="3200" b="1" dirty="0" smtClean="0">
                <a:solidFill>
                  <a:srgbClr val="FFFFFF"/>
                </a:solidFill>
                <a:cs typeface="Times New Roman" pitchFamily="18" charset="0"/>
              </a:rPr>
              <a:t>3.</a:t>
            </a:r>
            <a:r>
              <a:rPr lang="ru-RU" sz="3200" b="1" dirty="0">
                <a:solidFill>
                  <a:srgbClr val="FFFFFF"/>
                </a:solidFill>
                <a:cs typeface="Times New Roman" pitchFamily="18" charset="0"/>
              </a:rPr>
              <a:t>     </a:t>
            </a:r>
            <a:r>
              <a:rPr lang="ru-RU" sz="3200" b="1" dirty="0" smtClean="0">
                <a:solidFill>
                  <a:srgbClr val="FFFFFF"/>
                </a:solidFill>
                <a:cs typeface="Times New Roman" pitchFamily="18" charset="0"/>
              </a:rPr>
              <a:t>Дети  на  санках   к    </a:t>
            </a:r>
            <a:r>
              <a:rPr lang="ru-RU" sz="3200" b="1" dirty="0" err="1" smtClean="0">
                <a:solidFill>
                  <a:srgbClr val="FFFFFF"/>
                </a:solidFill>
                <a:cs typeface="Times New Roman" pitchFamily="18" charset="0"/>
              </a:rPr>
              <a:t>таются</a:t>
            </a:r>
            <a:r>
              <a:rPr lang="ru-RU" sz="3200" b="1" dirty="0" smtClean="0">
                <a:solidFill>
                  <a:srgbClr val="FFFFFF"/>
                </a:solidFill>
                <a:cs typeface="Times New Roman" pitchFamily="18" charset="0"/>
              </a:rPr>
              <a:t>  с  гор.</a:t>
            </a:r>
            <a:endParaRPr lang="ru-RU" sz="3200" b="1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 sz="3200" b="1" dirty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ru-RU" sz="3200" b="1" dirty="0">
              <a:solidFill>
                <a:srgbClr val="FFFFFF"/>
              </a:solidFill>
            </a:endParaRPr>
          </a:p>
        </p:txBody>
      </p:sp>
      <p:pic>
        <p:nvPicPr>
          <p:cNvPr id="26631" name="Picture 7" descr="06bda9bd896c26e0cc2feaaaa2232d33 - копи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42" y="3485799"/>
            <a:ext cx="30003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06bda9bd896c26e0cc2feaaaa2232d33 - копи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954230"/>
            <a:ext cx="30003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5" name="Picture 11" descr="06bda9bd896c26e0cc2feaaaa2232d33 - копи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485799"/>
            <a:ext cx="30003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06bda9bd896c26e0cc2feaaaa2232d33 - копи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27" y="2062935"/>
            <a:ext cx="300038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83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8064" y="3244334"/>
            <a:ext cx="2808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404021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чёл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Винни-Пух - Я - тучка, тучка, тучка, я - вовсе не медведь! (audiopoisk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9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136339"/>
            <a:ext cx="63184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Мы обиделись да</a:t>
            </a:r>
            <a:r>
              <a:rPr lang="ru-RU" sz="3200" dirty="0">
                <a:solidFill>
                  <a:srgbClr val="FF0000"/>
                </a:solidFill>
              </a:rPr>
              <a:t>в</a:t>
            </a:r>
            <a:r>
              <a:rPr lang="ru-RU" sz="3200" b="1" dirty="0">
                <a:solidFill>
                  <a:srgbClr val="FF0000"/>
                </a:solidFill>
              </a:rPr>
              <a:t>но.</a:t>
            </a:r>
            <a:endParaRPr lang="ru-RU" sz="3200" dirty="0">
              <a:solidFill>
                <a:srgbClr val="FF0000"/>
              </a:solidFill>
            </a:endParaRPr>
          </a:p>
          <a:p>
            <a:r>
              <a:rPr lang="ru-RU" sz="3200" b="1" dirty="0" smtClean="0">
                <a:solidFill>
                  <a:srgbClr val="FF0000"/>
                </a:solidFill>
              </a:rPr>
              <a:t>Нас , ни </a:t>
            </a:r>
            <a:r>
              <a:rPr lang="ru-RU" sz="3200" b="1" dirty="0">
                <a:solidFill>
                  <a:srgbClr val="FF0000"/>
                </a:solidFill>
              </a:rPr>
              <a:t>в чём не виноватых,</a:t>
            </a:r>
            <a:endParaRPr lang="ru-RU" sz="3200" dirty="0">
              <a:solidFill>
                <a:srgbClr val="FF0000"/>
              </a:solidFill>
            </a:endParaRPr>
          </a:p>
          <a:p>
            <a:r>
              <a:rPr lang="ru-RU" sz="3200" b="1" dirty="0">
                <a:solidFill>
                  <a:srgbClr val="FF0000"/>
                </a:solidFill>
              </a:rPr>
              <a:t>Часто путают ребята.</a:t>
            </a:r>
            <a:endParaRPr lang="ru-RU" sz="3200" dirty="0">
              <a:solidFill>
                <a:srgbClr val="FF0000"/>
              </a:solidFill>
            </a:endParaRPr>
          </a:p>
          <a:p>
            <a:r>
              <a:rPr lang="ru-RU" sz="3200" b="1" dirty="0">
                <a:solidFill>
                  <a:srgbClr val="FF0000"/>
                </a:solidFill>
              </a:rPr>
              <a:t>Больше всех Незнайка Ваш,</a:t>
            </a:r>
            <a:endParaRPr lang="ru-RU" sz="3200" dirty="0">
              <a:solidFill>
                <a:srgbClr val="FF0000"/>
              </a:solidFill>
            </a:endParaRPr>
          </a:p>
          <a:p>
            <a:r>
              <a:rPr lang="ru-RU" sz="3200" b="1" dirty="0">
                <a:solidFill>
                  <a:srgbClr val="FF0000"/>
                </a:solidFill>
              </a:rPr>
              <a:t>Который любит весь ваш класс.</a:t>
            </a:r>
            <a:endParaRPr lang="ru-RU" sz="3200" dirty="0">
              <a:solidFill>
                <a:srgbClr val="FF0000"/>
              </a:solidFill>
            </a:endParaRPr>
          </a:p>
          <a:p>
            <a:r>
              <a:rPr lang="ru-RU" sz="3200" b="1" dirty="0">
                <a:solidFill>
                  <a:srgbClr val="FF0000"/>
                </a:solidFill>
              </a:rPr>
              <a:t>Изуродует он слово,</a:t>
            </a:r>
            <a:endParaRPr lang="ru-RU" sz="3200" dirty="0">
              <a:solidFill>
                <a:srgbClr val="FF0000"/>
              </a:solidFill>
            </a:endParaRPr>
          </a:p>
          <a:p>
            <a:r>
              <a:rPr lang="ru-RU" sz="3200" b="1" dirty="0">
                <a:solidFill>
                  <a:srgbClr val="FF0000"/>
                </a:solidFill>
              </a:rPr>
              <a:t>Пишет через «а» – «</a:t>
            </a:r>
            <a:r>
              <a:rPr lang="ru-RU" sz="3200" b="1" dirty="0" err="1">
                <a:solidFill>
                  <a:srgbClr val="FF0000"/>
                </a:solidFill>
              </a:rPr>
              <a:t>карова</a:t>
            </a:r>
            <a:r>
              <a:rPr lang="ru-RU" sz="3200" b="1" dirty="0">
                <a:solidFill>
                  <a:srgbClr val="FF0000"/>
                </a:solidFill>
              </a:rPr>
              <a:t>».</a:t>
            </a:r>
            <a:endParaRPr lang="ru-RU" sz="3200" dirty="0">
              <a:solidFill>
                <a:srgbClr val="FF0000"/>
              </a:solidFill>
            </a:endParaRPr>
          </a:p>
          <a:p>
            <a:r>
              <a:rPr lang="ru-RU" sz="3200" b="1" dirty="0">
                <a:solidFill>
                  <a:srgbClr val="FF0000"/>
                </a:solidFill>
              </a:rPr>
              <a:t>Букве «а» стоять здесь стыдно              И в плохих словах –обидно!</a:t>
            </a:r>
            <a:endParaRPr lang="ru-RU" sz="3200" dirty="0">
              <a:solidFill>
                <a:srgbClr val="FF0000"/>
              </a:solidFill>
              <a:effectLst/>
            </a:endParaRPr>
          </a:p>
        </p:txBody>
      </p:sp>
      <p:pic>
        <p:nvPicPr>
          <p:cNvPr id="3" name="Объект 4"/>
          <p:cNvPicPr>
            <a:picLocks noGrp="1"/>
          </p:cNvPicPr>
          <p:nvPr/>
        </p:nvPicPr>
        <p:blipFill>
          <a:blip r:embed="rId2"/>
          <a:stretch>
            <a:fillRect/>
          </a:stretch>
        </p:blipFill>
        <p:spPr>
          <a:xfrm rot="21339930">
            <a:off x="6467157" y="2014203"/>
            <a:ext cx="2641060" cy="1701681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 rot="1204719">
            <a:off x="6974574" y="4576500"/>
            <a:ext cx="1944216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5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4"/>
          <a:stretch>
            <a:fillRect/>
          </a:stretch>
        </p:blipFill>
        <p:spPr>
          <a:xfrm>
            <a:off x="1601787" y="2348880"/>
            <a:ext cx="5940425" cy="3415332"/>
          </a:xfrm>
          <a:prstGeom prst="rect">
            <a:avLst/>
          </a:prstGeom>
        </p:spPr>
      </p:pic>
      <p:pic>
        <p:nvPicPr>
          <p:cNvPr id="3" name="ofisnyy-zvonok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7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980728"/>
            <a:ext cx="3812645" cy="3600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67544" y="3573016"/>
            <a:ext cx="8352928" cy="2520280"/>
          </a:xfrm>
          <a:solidFill>
            <a:schemeClr val="tx2">
              <a:lumMod val="75000"/>
            </a:schemeClr>
          </a:solidFill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4600" b="1" dirty="0" err="1" smtClean="0">
                <a:solidFill>
                  <a:srgbClr val="FF0000"/>
                </a:solidFill>
              </a:rPr>
              <a:t>Памагите</a:t>
            </a:r>
            <a:r>
              <a:rPr lang="ru-RU" sz="24600" b="1" dirty="0" smtClean="0">
                <a:solidFill>
                  <a:srgbClr val="FF0000"/>
                </a:solidFill>
              </a:rPr>
              <a:t> </a:t>
            </a:r>
            <a:r>
              <a:rPr lang="ru-RU" sz="24600" b="1" dirty="0" err="1" smtClean="0">
                <a:solidFill>
                  <a:srgbClr val="FF0000"/>
                </a:solidFill>
              </a:rPr>
              <a:t>строне</a:t>
            </a:r>
            <a:r>
              <a:rPr lang="ru-RU" sz="246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26400" b="1" dirty="0" err="1" smtClean="0">
                <a:solidFill>
                  <a:srgbClr val="FF0000"/>
                </a:solidFill>
              </a:rPr>
              <a:t>Мультландии</a:t>
            </a:r>
            <a:r>
              <a:rPr lang="ru-RU" sz="26400" b="1" dirty="0" smtClean="0">
                <a:solidFill>
                  <a:srgbClr val="FF0000"/>
                </a:solidFill>
              </a:rPr>
              <a:t>!</a:t>
            </a:r>
            <a:endParaRPr lang="ru-RU" sz="264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Grp="1"/>
          </p:cNvPicPr>
          <p:nvPr>
            <p:ph type="pic" idx="1"/>
          </p:nvPr>
        </p:nvPicPr>
        <p:blipFill>
          <a:blip r:embed="rId2"/>
          <a:srcRect t="23785" b="23785"/>
          <a:stretch>
            <a:fillRect/>
          </a:stretch>
        </p:blipFill>
        <p:spPr>
          <a:xfrm rot="420000">
            <a:off x="707678" y="354671"/>
            <a:ext cx="4090518" cy="300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6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2981664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Правописание безударных гласных в корне слова.</a:t>
            </a:r>
            <a:endParaRPr lang="ru-RU" sz="4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Тема урока:</a:t>
            </a:r>
            <a:endParaRPr lang="ru-RU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9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95536" y="404665"/>
            <a:ext cx="8352928" cy="1512167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Алгоритм 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1520" y="2060848"/>
            <a:ext cx="8640960" cy="4248472"/>
          </a:xfrm>
          <a:blipFill>
            <a:blip r:embed="rId3"/>
            <a:tile tx="0" ty="0" sx="100000" sy="100000" flip="none" algn="tl"/>
          </a:blipFill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ru-RU" sz="4400" b="1" dirty="0" smtClean="0">
                <a:solidFill>
                  <a:srgbClr val="0070C0"/>
                </a:solidFill>
              </a:rPr>
              <a:t>Прочитай слово.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4400" b="1" dirty="0" smtClean="0">
                <a:solidFill>
                  <a:srgbClr val="0070C0"/>
                </a:solidFill>
              </a:rPr>
              <a:t>Поставь ударение.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4400" b="1" dirty="0" smtClean="0">
                <a:solidFill>
                  <a:srgbClr val="0070C0"/>
                </a:solidFill>
              </a:rPr>
              <a:t>Определи безударный гласный.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4400" b="1" dirty="0" smtClean="0">
                <a:solidFill>
                  <a:srgbClr val="0070C0"/>
                </a:solidFill>
              </a:rPr>
              <a:t>Выдели корень.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4400" b="1" dirty="0" smtClean="0">
                <a:solidFill>
                  <a:srgbClr val="0070C0"/>
                </a:solidFill>
              </a:rPr>
              <a:t>Подбери проверочное слово.</a:t>
            </a:r>
          </a:p>
          <a:p>
            <a:pPr marL="457200" indent="-457200">
              <a:buFont typeface="Arial" pitchFamily="34" charset="0"/>
              <a:buChar char="•"/>
            </a:pPr>
            <a:endParaRPr lang="ru-RU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ru-RU" dirty="0" smtClean="0"/>
              <a:t>  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53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92696"/>
            <a:ext cx="7772400" cy="1584176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B0F0"/>
                </a:solidFill>
              </a:rPr>
              <a:t>Девиз:</a:t>
            </a:r>
            <a:endParaRPr lang="ru-RU" sz="6000" b="1" dirty="0">
              <a:solidFill>
                <a:srgbClr val="00B0F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564904"/>
            <a:ext cx="8784976" cy="3888432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4000" b="1" dirty="0" smtClean="0">
                <a:solidFill>
                  <a:srgbClr val="FF0000"/>
                </a:solidFill>
              </a:rPr>
              <a:t>Если гласная у вас вызвала сомнение,</a:t>
            </a:r>
          </a:p>
          <a:p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4000" b="1" dirty="0" smtClean="0">
                <a:solidFill>
                  <a:srgbClr val="FF0000"/>
                </a:solidFill>
              </a:rPr>
              <a:t>Обязательно её ставь под ударение!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41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785</TotalTime>
  <Words>125</Words>
  <Application>Microsoft Office PowerPoint</Application>
  <PresentationFormat>Экран (4:3)</PresentationFormat>
  <Paragraphs>44</Paragraphs>
  <Slides>34</Slides>
  <Notes>0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Волна</vt:lpstr>
      <vt:lpstr>Презентация PowerPoint</vt:lpstr>
      <vt:lpstr>Сегодня у нас всё получится!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Правописание безударных гласных в корне слова.</vt:lpstr>
      <vt:lpstr>Алгоритм </vt:lpstr>
      <vt:lpstr>Девиз: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Сегодня у нас всё получится.</dc:title>
  <cp:lastModifiedBy>User</cp:lastModifiedBy>
  <cp:revision>150</cp:revision>
  <dcterms:modified xsi:type="dcterms:W3CDTF">2015-04-20T05:53:40Z</dcterms:modified>
</cp:coreProperties>
</file>