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9" r:id="rId4"/>
    <p:sldId id="265" r:id="rId5"/>
    <p:sldId id="271" r:id="rId6"/>
    <p:sldId id="267" r:id="rId7"/>
    <p:sldId id="268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2" autoAdjust="0"/>
  </p:normalViewPr>
  <p:slideViewPr>
    <p:cSldViewPr>
      <p:cViewPr varScale="1">
        <p:scale>
          <a:sx n="88" d="100"/>
          <a:sy n="88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5B456-F686-4780-8652-53F3CE99EFB6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997C6-F3C4-47C8-9EED-95377B160D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997C6-F3C4-47C8-9EED-95377B160D8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55576" y="1152908"/>
            <a:ext cx="35283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ea typeface="Times New Roman" pitchFamily="18" charset="0"/>
                <a:cs typeface="Arial" pitchFamily="34" charset="0"/>
              </a:rPr>
              <a:t>Не знаю ничего более  прекрасного,  чем наша земля.                  К.Г. Паустовский.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87775885_4000491_paystovsk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6029" y="1076398"/>
            <a:ext cx="3584363" cy="4800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0567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96633"/>
                </a:solidFill>
              </a:rPr>
              <a:t>    Тест  «</a:t>
            </a:r>
            <a:r>
              <a:rPr lang="ru-RU" sz="3200" b="1" dirty="0" smtClean="0">
                <a:solidFill>
                  <a:srgbClr val="996633"/>
                </a:solidFill>
              </a:rPr>
              <a:t>Согласен  -  не согласен»</a:t>
            </a:r>
            <a:r>
              <a:rPr lang="ru-RU" sz="3200" dirty="0" smtClean="0">
                <a:solidFill>
                  <a:srgbClr val="996633"/>
                </a:solidFill>
              </a:rPr>
              <a:t>   </a:t>
            </a:r>
          </a:p>
          <a:p>
            <a:r>
              <a:rPr lang="ru-RU" sz="3200" b="1" i="1" dirty="0" smtClean="0">
                <a:solidFill>
                  <a:srgbClr val="996633"/>
                </a:solidFill>
              </a:rPr>
              <a:t>                       ДА  - НЕТ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83568" y="1268760"/>
            <a:ext cx="73448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Определенно </a:t>
            </a:r>
            <a:r>
              <a:rPr lang="ru-RU" sz="2000" dirty="0" smtClean="0">
                <a:solidFill>
                  <a:srgbClr val="996633"/>
                </a:solidFill>
              </a:rPr>
              <a:t>- личные предложения  - это односоставные </a:t>
            </a:r>
            <a:r>
              <a:rPr lang="ru-RU" sz="2000" dirty="0" smtClean="0">
                <a:solidFill>
                  <a:srgbClr val="996633"/>
                </a:solidFill>
              </a:rPr>
              <a:t>предложения</a:t>
            </a:r>
            <a:r>
              <a:rPr lang="en-US" sz="2000" dirty="0" smtClean="0">
                <a:solidFill>
                  <a:srgbClr val="996633"/>
                </a:solidFill>
              </a:rPr>
              <a:t>?</a:t>
            </a:r>
            <a:r>
              <a:rPr lang="ru-RU" sz="2000" dirty="0" smtClean="0">
                <a:solidFill>
                  <a:srgbClr val="996633"/>
                </a:solidFill>
              </a:rPr>
              <a:t> </a:t>
            </a:r>
            <a:r>
              <a:rPr lang="ru-RU" sz="2000" b="1" dirty="0" smtClean="0">
                <a:solidFill>
                  <a:srgbClr val="996633"/>
                </a:solidFill>
              </a:rPr>
              <a:t>(Да) </a:t>
            </a:r>
            <a:endParaRPr lang="ru-RU" sz="2000" b="1" dirty="0" smtClean="0">
              <a:solidFill>
                <a:srgbClr val="996633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Можно </a:t>
            </a:r>
            <a:r>
              <a:rPr lang="ru-RU" sz="2000" dirty="0" smtClean="0">
                <a:solidFill>
                  <a:srgbClr val="996633"/>
                </a:solidFill>
              </a:rPr>
              <a:t>ли в неопределённо - личном предложении восстановить подлежащее? </a:t>
            </a:r>
            <a:r>
              <a:rPr lang="ru-RU" sz="2000" b="1" dirty="0" smtClean="0">
                <a:solidFill>
                  <a:srgbClr val="996633"/>
                </a:solidFill>
              </a:rPr>
              <a:t>(Да) </a:t>
            </a:r>
            <a:endParaRPr lang="ru-RU" sz="2000" b="1" dirty="0" smtClean="0">
              <a:solidFill>
                <a:srgbClr val="996633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Могут </a:t>
            </a:r>
            <a:r>
              <a:rPr lang="ru-RU" sz="2000" dirty="0" smtClean="0">
                <a:solidFill>
                  <a:srgbClr val="996633"/>
                </a:solidFill>
              </a:rPr>
              <a:t>ли быть в них подлежащими местоимения 1, 2 лица? </a:t>
            </a:r>
            <a:r>
              <a:rPr lang="ru-RU" sz="2000" b="1" dirty="0" smtClean="0">
                <a:solidFill>
                  <a:srgbClr val="996633"/>
                </a:solidFill>
              </a:rPr>
              <a:t>(Нет</a:t>
            </a:r>
            <a:r>
              <a:rPr lang="ru-RU" sz="2000" b="1" dirty="0" smtClean="0">
                <a:solidFill>
                  <a:srgbClr val="99663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Изменяются </a:t>
            </a:r>
            <a:r>
              <a:rPr lang="ru-RU" sz="2000" dirty="0" smtClean="0">
                <a:solidFill>
                  <a:srgbClr val="996633"/>
                </a:solidFill>
              </a:rPr>
              <a:t>ли безличные глаголы по лицам и числам? </a:t>
            </a:r>
            <a:r>
              <a:rPr lang="ru-RU" sz="2000" b="1" dirty="0" smtClean="0">
                <a:solidFill>
                  <a:srgbClr val="996633"/>
                </a:solidFill>
              </a:rPr>
              <a:t>(Нет)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Связаны </a:t>
            </a:r>
            <a:r>
              <a:rPr lang="ru-RU" sz="2000" dirty="0" smtClean="0">
                <a:solidFill>
                  <a:srgbClr val="996633"/>
                </a:solidFill>
              </a:rPr>
              <a:t>ли понятия: безличные глаголы  и безличные предложения? </a:t>
            </a:r>
            <a:r>
              <a:rPr lang="ru-RU" sz="2000" b="1" dirty="0" smtClean="0">
                <a:solidFill>
                  <a:srgbClr val="996633"/>
                </a:solidFill>
              </a:rPr>
              <a:t>(Да</a:t>
            </a:r>
            <a:r>
              <a:rPr lang="ru-RU" sz="2000" b="1" dirty="0" smtClean="0">
                <a:solidFill>
                  <a:srgbClr val="99663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Можно </a:t>
            </a:r>
            <a:r>
              <a:rPr lang="ru-RU" sz="2000" dirty="0" smtClean="0">
                <a:solidFill>
                  <a:srgbClr val="996633"/>
                </a:solidFill>
              </a:rPr>
              <a:t>ли восстановить подлежащее в безличном предложении? </a:t>
            </a:r>
            <a:r>
              <a:rPr lang="ru-RU" sz="2000" b="1" dirty="0" smtClean="0">
                <a:solidFill>
                  <a:srgbClr val="996633"/>
                </a:solidFill>
              </a:rPr>
              <a:t>(Нет</a:t>
            </a:r>
            <a:r>
              <a:rPr lang="ru-RU" sz="2000" b="1" dirty="0" smtClean="0">
                <a:solidFill>
                  <a:srgbClr val="99663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Согласен </a:t>
            </a:r>
            <a:r>
              <a:rPr lang="ru-RU" sz="2000" dirty="0" smtClean="0">
                <a:solidFill>
                  <a:srgbClr val="996633"/>
                </a:solidFill>
              </a:rPr>
              <a:t>ли ты, что назывные предложения имеют только один главный член предложения -  подлежащее? </a:t>
            </a:r>
            <a:r>
              <a:rPr lang="ru-RU" sz="2000" b="1" dirty="0" smtClean="0">
                <a:solidFill>
                  <a:srgbClr val="996633"/>
                </a:solidFill>
              </a:rPr>
              <a:t>( Да) </a:t>
            </a:r>
            <a:endParaRPr lang="ru-RU" sz="2000" b="1" dirty="0" smtClean="0">
              <a:solidFill>
                <a:srgbClr val="996633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Может </a:t>
            </a:r>
            <a:r>
              <a:rPr lang="ru-RU" sz="2000" dirty="0" smtClean="0">
                <a:solidFill>
                  <a:srgbClr val="996633"/>
                </a:solidFill>
              </a:rPr>
              <a:t>ли назывное предложение быть распространенным? </a:t>
            </a:r>
            <a:r>
              <a:rPr lang="ru-RU" sz="2000" b="1" dirty="0" smtClean="0">
                <a:solidFill>
                  <a:srgbClr val="996633"/>
                </a:solidFill>
              </a:rPr>
              <a:t>(Да</a:t>
            </a:r>
            <a:r>
              <a:rPr lang="ru-RU" sz="2000" b="1" dirty="0" smtClean="0">
                <a:solidFill>
                  <a:srgbClr val="99663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996633"/>
                </a:solidFill>
              </a:rPr>
              <a:t>Назывные - это </a:t>
            </a:r>
            <a:r>
              <a:rPr lang="ru-RU" sz="2000" dirty="0" smtClean="0">
                <a:solidFill>
                  <a:srgbClr val="996633"/>
                </a:solidFill>
              </a:rPr>
              <a:t>двусоставные предложения</a:t>
            </a:r>
            <a:r>
              <a:rPr lang="ru-RU" sz="2000" dirty="0" smtClean="0">
                <a:solidFill>
                  <a:srgbClr val="996633"/>
                </a:solidFill>
              </a:rPr>
              <a:t>? </a:t>
            </a:r>
            <a:r>
              <a:rPr lang="ru-RU" sz="2000" b="1" dirty="0" smtClean="0">
                <a:solidFill>
                  <a:srgbClr val="996633"/>
                </a:solidFill>
              </a:rPr>
              <a:t>(Нет)</a:t>
            </a:r>
            <a:endParaRPr lang="ru-RU" sz="2000" b="1" dirty="0" smtClean="0">
              <a:solidFill>
                <a:srgbClr val="9966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488832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996600"/>
                </a:solidFill>
              </a:rPr>
              <a:t>Р..</a:t>
            </a:r>
            <a:r>
              <a:rPr lang="ru-RU" sz="6000" i="1" dirty="0" err="1" smtClean="0">
                <a:solidFill>
                  <a:srgbClr val="996600"/>
                </a:solidFill>
              </a:rPr>
              <a:t>дную</a:t>
            </a:r>
            <a:r>
              <a:rPr lang="ru-RU" sz="6000" i="1" dirty="0" smtClean="0">
                <a:solidFill>
                  <a:srgbClr val="996600"/>
                </a:solidFill>
              </a:rPr>
              <a:t>  землю вс..</a:t>
            </a:r>
            <a:r>
              <a:rPr lang="ru-RU" sz="6000" i="1" dirty="0" err="1" smtClean="0">
                <a:solidFill>
                  <a:srgbClr val="996600"/>
                </a:solidFill>
              </a:rPr>
              <a:t>гда</a:t>
            </a:r>
            <a:r>
              <a:rPr lang="ru-RU" sz="6000" i="1" dirty="0" smtClean="0">
                <a:solidFill>
                  <a:srgbClr val="996600"/>
                </a:solidFill>
              </a:rPr>
              <a:t> </a:t>
            </a:r>
            <a:r>
              <a:rPr lang="ru-RU" sz="6000" i="1" dirty="0" err="1" smtClean="0">
                <a:solidFill>
                  <a:srgbClr val="996600"/>
                </a:solidFill>
              </a:rPr>
              <a:t>просл</a:t>
            </a:r>
            <a:r>
              <a:rPr lang="ru-RU" sz="6000" i="1" dirty="0" smtClean="0">
                <a:solidFill>
                  <a:srgbClr val="996600"/>
                </a:solidFill>
              </a:rPr>
              <a:t>..</a:t>
            </a:r>
            <a:r>
              <a:rPr lang="ru-RU" sz="6000" i="1" dirty="0" err="1" smtClean="0">
                <a:solidFill>
                  <a:srgbClr val="996600"/>
                </a:solidFill>
              </a:rPr>
              <a:t>вляли</a:t>
            </a:r>
            <a:r>
              <a:rPr lang="ru-RU" sz="6000" i="1" dirty="0" smtClean="0">
                <a:solidFill>
                  <a:srgbClr val="996600"/>
                </a:solidFill>
              </a:rPr>
              <a:t>  русские п..</a:t>
            </a:r>
            <a:r>
              <a:rPr lang="ru-RU" sz="6000" i="1" dirty="0" err="1" smtClean="0">
                <a:solidFill>
                  <a:srgbClr val="996600"/>
                </a:solidFill>
              </a:rPr>
              <a:t>эты</a:t>
            </a:r>
            <a:r>
              <a:rPr lang="ru-RU" sz="6000" i="1" dirty="0" smtClean="0">
                <a:solidFill>
                  <a:srgbClr val="996600"/>
                </a:solidFill>
              </a:rPr>
              <a:t> </a:t>
            </a:r>
            <a:r>
              <a:rPr lang="ru-RU" sz="6000" i="1" dirty="0" smtClean="0">
                <a:solidFill>
                  <a:srgbClr val="996600"/>
                </a:solidFill>
              </a:rPr>
              <a:t>и </a:t>
            </a:r>
            <a:r>
              <a:rPr lang="ru-RU" sz="6000" i="1" dirty="0" smtClean="0">
                <a:solidFill>
                  <a:srgbClr val="996600"/>
                </a:solidFill>
              </a:rPr>
              <a:t>п..</a:t>
            </a:r>
            <a:r>
              <a:rPr lang="ru-RU" sz="6000" i="1" dirty="0" err="1" smtClean="0">
                <a:solidFill>
                  <a:srgbClr val="996600"/>
                </a:solidFill>
              </a:rPr>
              <a:t>сатели</a:t>
            </a:r>
            <a:r>
              <a:rPr lang="ru-RU" sz="6000" i="1" dirty="0" smtClean="0">
                <a:solidFill>
                  <a:srgbClr val="9966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9241" y="1268760"/>
            <a:ext cx="92715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   </a:t>
            </a:r>
            <a:r>
              <a:rPr lang="ru-RU" sz="3600" dirty="0" smtClean="0">
                <a:solidFill>
                  <a:srgbClr val="996633"/>
                </a:solidFill>
                <a:latin typeface="+mj-lt"/>
              </a:rPr>
              <a:t>ТЕМА  УРОКА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solidFill>
                  <a:srgbClr val="996633"/>
                </a:solidFill>
                <a:latin typeface="+mj-lt"/>
              </a:rPr>
              <a:t>            </a:t>
            </a:r>
            <a:r>
              <a:rPr lang="ru-RU" sz="3600" b="1" i="1" dirty="0" smtClean="0">
                <a:solidFill>
                  <a:srgbClr val="996633"/>
                </a:solidFill>
                <a:latin typeface="+mj-lt"/>
              </a:rPr>
              <a:t>ОДНОРОДНЫЕ  ЧЛЕНЫ ПРЕДЛОЖЕНИЯ</a:t>
            </a:r>
            <a:endParaRPr lang="ru-RU" sz="3600" b="1" i="1" dirty="0">
              <a:solidFill>
                <a:srgbClr val="99663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15816" y="2420888"/>
            <a:ext cx="2880320" cy="1202432"/>
          </a:xfrm>
          <a:prstGeom prst="ellipse">
            <a:avLst/>
          </a:prstGeom>
          <a:noFill/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60032" y="3573016"/>
            <a:ext cx="1656184" cy="936104"/>
          </a:xfrm>
          <a:prstGeom prst="straightConnector1">
            <a:avLst/>
          </a:prstGeom>
          <a:ln>
            <a:solidFill>
              <a:srgbClr val="99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5580112" y="4509120"/>
            <a:ext cx="2808312" cy="1368152"/>
          </a:xfrm>
          <a:prstGeom prst="ellipse">
            <a:avLst/>
          </a:prstGeom>
          <a:solidFill>
            <a:srgbClr val="996600"/>
          </a:solidFill>
          <a:ln>
            <a:solidFill>
              <a:srgbClr val="99663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Являются одним и тем же членом предложения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70892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6633"/>
                </a:solidFill>
              </a:rPr>
              <a:t>Однородные члены   предложения</a:t>
            </a:r>
            <a:endParaRPr lang="ru-RU" sz="2000" b="1" dirty="0">
              <a:solidFill>
                <a:srgbClr val="996633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355976" y="1700808"/>
            <a:ext cx="648072" cy="720080"/>
          </a:xfrm>
          <a:prstGeom prst="straightConnector1">
            <a:avLst/>
          </a:prstGeom>
          <a:ln>
            <a:solidFill>
              <a:srgbClr val="99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995936" y="692696"/>
            <a:ext cx="2498576" cy="1008112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Отвечают на один и тот же вопрос</a:t>
            </a:r>
            <a:endParaRPr lang="ru-RU" sz="2000" b="1" dirty="0"/>
          </a:p>
        </p:txBody>
      </p:sp>
      <p:sp>
        <p:nvSpPr>
          <p:cNvPr id="16" name="Овал 15"/>
          <p:cNvSpPr/>
          <p:nvPr/>
        </p:nvSpPr>
        <p:spPr>
          <a:xfrm>
            <a:off x="6156176" y="2204864"/>
            <a:ext cx="2592288" cy="1440160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Относятся к одному и тому же члену предложения</a:t>
            </a:r>
            <a:endParaRPr lang="ru-RU" sz="2000" b="1" dirty="0"/>
          </a:p>
        </p:txBody>
      </p:sp>
      <p:sp>
        <p:nvSpPr>
          <p:cNvPr id="17" name="Овал 16"/>
          <p:cNvSpPr/>
          <p:nvPr/>
        </p:nvSpPr>
        <p:spPr>
          <a:xfrm>
            <a:off x="2627784" y="4581128"/>
            <a:ext cx="2664296" cy="1274440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Выражены одной и той же частью речи</a:t>
            </a:r>
            <a:endParaRPr lang="ru-RU" sz="2000" b="1" dirty="0"/>
          </a:p>
        </p:txBody>
      </p:sp>
      <p:sp>
        <p:nvSpPr>
          <p:cNvPr id="18" name="Овал 17"/>
          <p:cNvSpPr/>
          <p:nvPr/>
        </p:nvSpPr>
        <p:spPr>
          <a:xfrm>
            <a:off x="323528" y="2636912"/>
            <a:ext cx="2304256" cy="2448272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Соединены</a:t>
            </a:r>
          </a:p>
          <a:p>
            <a:pPr algn="ctr"/>
            <a:r>
              <a:rPr lang="ru-RU" b="1" dirty="0" smtClean="0"/>
              <a:t>между собой сочинитель-</a:t>
            </a:r>
          </a:p>
          <a:p>
            <a:pPr algn="ctr"/>
            <a:r>
              <a:rPr lang="ru-RU" b="1" dirty="0" smtClean="0"/>
              <a:t>ной связью или </a:t>
            </a:r>
            <a:r>
              <a:rPr lang="ru-RU" b="1" dirty="0" err="1" smtClean="0"/>
              <a:t>перечисли-тельной</a:t>
            </a:r>
            <a:r>
              <a:rPr lang="ru-RU" b="1" dirty="0" smtClean="0"/>
              <a:t> интонацией</a:t>
            </a:r>
            <a:endParaRPr lang="ru-RU" b="1" dirty="0"/>
          </a:p>
        </p:txBody>
      </p:sp>
      <p:sp>
        <p:nvSpPr>
          <p:cNvPr id="19" name="Овал 18"/>
          <p:cNvSpPr/>
          <p:nvPr/>
        </p:nvSpPr>
        <p:spPr>
          <a:xfrm>
            <a:off x="323528" y="1052736"/>
            <a:ext cx="3096344" cy="1152128"/>
          </a:xfrm>
          <a:prstGeom prst="ellipse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Могут быть </a:t>
            </a:r>
            <a:r>
              <a:rPr lang="ru-RU" sz="2000" b="1" dirty="0" err="1" smtClean="0"/>
              <a:t>распространён-ными</a:t>
            </a:r>
            <a:endParaRPr lang="ru-RU" sz="20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2339752" y="2204864"/>
            <a:ext cx="648072" cy="576064"/>
          </a:xfrm>
          <a:prstGeom prst="straightConnector1">
            <a:avLst/>
          </a:prstGeom>
          <a:ln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79912" y="3573016"/>
            <a:ext cx="144016" cy="1008112"/>
          </a:xfrm>
          <a:prstGeom prst="straightConnector1">
            <a:avLst/>
          </a:prstGeom>
          <a:ln>
            <a:solidFill>
              <a:srgbClr val="99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555776" y="3284984"/>
            <a:ext cx="432048" cy="288032"/>
          </a:xfrm>
          <a:prstGeom prst="straightConnector1">
            <a:avLst/>
          </a:prstGeom>
          <a:ln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796136" y="2996952"/>
            <a:ext cx="288032" cy="72008"/>
          </a:xfrm>
          <a:prstGeom prst="straightConnector1">
            <a:avLst/>
          </a:prstGeom>
          <a:ln>
            <a:solidFill>
              <a:srgbClr val="99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052736"/>
            <a:ext cx="46085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 в поле пожелтели,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кружатся, и летят.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в бору поникши ели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Зелень мрачную хранят.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нависшею скалою,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 не любит, меж цветов,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Пахарь отдыхать порою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полуденных трудов.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Зверь, отважный, поневоле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Скрыться где-нибудь спешит.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Ночью месяц тускл, и поле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Сквозь туман лишь серебрит.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3" name="Рисунок 2" descr="лермонт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3037147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6503319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в светлости осенних вечеров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Умильная, таинственная прелесть: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Зловещий блеск и пестрота дерев,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Багряных листьев томный, легкий шелест,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Туманная и тихая лазурь.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грустно-сиротеющей землею,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как предчувствие сходящих бурь,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Порывистый, холодный </a:t>
            </a:r>
            <a:r>
              <a:rPr lang="ru-RU" sz="2500" b="1" i="1" dirty="0" err="1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ветр</a:t>
            </a: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порою,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Ущерб, изнеможенье — и на всем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кроткая улыбка увяданья,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 существе разумном мы зовем</a:t>
            </a:r>
            <a:b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i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Божественной стыдливостью страданья.</a:t>
            </a:r>
          </a:p>
          <a:p>
            <a:endParaRPr lang="ru-RU" sz="2500" dirty="0"/>
          </a:p>
        </p:txBody>
      </p:sp>
      <p:pic>
        <p:nvPicPr>
          <p:cNvPr id="3" name="Рисунок 2" descr="тют..jpg"/>
          <p:cNvPicPr>
            <a:picLocks noChangeAspect="1"/>
          </p:cNvPicPr>
          <p:nvPr/>
        </p:nvPicPr>
        <p:blipFill>
          <a:blip r:embed="rId2" cstate="print"/>
          <a:srcRect l="6000" t="10000" r="7000" b="7500"/>
          <a:stretch>
            <a:fillRect/>
          </a:stretch>
        </p:blipFill>
        <p:spPr>
          <a:xfrm>
            <a:off x="5868144" y="2276872"/>
            <a:ext cx="2727576" cy="31037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Зимний </a:t>
            </a:r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 ярок. </a:t>
            </a:r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Мороз подгоняет </a:t>
            </a:r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прохожих. Снег переливается серебром</a:t>
            </a:r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Крыши </a:t>
            </a:r>
            <a:r>
              <a:rPr lang="ru-RU" sz="3600" b="1" i="1" dirty="0" smtClean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домов украшены инеем. А зимний вечер приносит ощущение тайны.</a:t>
            </a:r>
            <a:endParaRPr lang="ru-RU" sz="3600" b="1" dirty="0" smtClean="0">
              <a:ln w="1905"/>
              <a:solidFill>
                <a:srgbClr val="9966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9966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432985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645024"/>
            <a:ext cx="4427429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3789040"/>
            <a:ext cx="35283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u="sng" dirty="0" smtClean="0">
                <a:solidFill>
                  <a:srgbClr val="996633"/>
                </a:solidFill>
              </a:rPr>
              <a:t>Слова-помощники: </a:t>
            </a:r>
          </a:p>
          <a:p>
            <a:pPr lvl="0"/>
            <a:r>
              <a:rPr lang="ru-RU" sz="2800" b="1" i="1" dirty="0" smtClean="0">
                <a:solidFill>
                  <a:srgbClr val="996633"/>
                </a:solidFill>
              </a:rPr>
              <a:t>наряден</a:t>
            </a:r>
            <a:r>
              <a:rPr lang="ru-RU" sz="2800" b="1" i="1" dirty="0" smtClean="0">
                <a:solidFill>
                  <a:srgbClr val="996633"/>
                </a:solidFill>
              </a:rPr>
              <a:t>, торопит, искрится, провода, кусты, сказка, колдовство.</a:t>
            </a:r>
            <a:endParaRPr lang="ru-RU" sz="2800" b="1" dirty="0" smtClean="0">
              <a:solidFill>
                <a:srgbClr val="9966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052736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i="1" spc="50" dirty="0" smtClean="0">
                <a:ln w="11430"/>
                <a:solidFill>
                  <a:srgbClr val="9966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 !</a:t>
            </a:r>
            <a:endParaRPr lang="ru-RU" sz="8000" b="1" i="1" spc="50" dirty="0">
              <a:ln w="11430"/>
              <a:solidFill>
                <a:srgbClr val="9966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266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2016-12-19T15:49:56Z</dcterms:created>
  <dcterms:modified xsi:type="dcterms:W3CDTF">2016-12-20T14:50:06Z</dcterms:modified>
</cp:coreProperties>
</file>