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Old Standard TT"/>
      <p:regular r:id="rId17"/>
      <p:bold r:id="rId18"/>
      <p: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OldStandardTT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OldStandardTT-italic.fntdata"/><Relationship Id="rId6" Type="http://schemas.openxmlformats.org/officeDocument/2006/relationships/slide" Target="slides/slide1.xml"/><Relationship Id="rId18" Type="http://schemas.openxmlformats.org/officeDocument/2006/relationships/font" Target="fonts/OldStandardTT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b5f98513c0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b5f98513c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b5f98513c0_1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b5f98513c0_1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5f98513c0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5f98513c0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5f98513c0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5f98513c0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b5f98513c0_0_1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b5f98513c0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5f98513c0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5f98513c0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b5f98513c0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b5f98513c0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b5f98513c0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b5f98513c0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b5f98513c0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Google Shape;129;gb5f98513c0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b5f98513c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b5f98513c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120325" y="1779600"/>
            <a:ext cx="5054100" cy="158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ИМЯ ЧИСЛИТЕЛЬНОЕ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КАК ЧАСТЬ РЕЧИ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900" y="1059800"/>
            <a:ext cx="8674200" cy="3320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5475" y="152400"/>
            <a:ext cx="4581300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ru" sz="4000">
                <a:solidFill>
                  <a:srgbClr val="000000"/>
                </a:solidFill>
              </a:rPr>
              <a:t>Что такое числительное?</a:t>
            </a:r>
            <a:endParaRPr b="1" sz="4000">
              <a:solidFill>
                <a:srgbClr val="000000"/>
              </a:solidFill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2100">
                <a:solidFill>
                  <a:schemeClr val="dk2"/>
                </a:solidFill>
              </a:rPr>
              <a:t>ЧИСЛИТЕЛЬНОЕ</a:t>
            </a:r>
            <a:r>
              <a:rPr b="1" lang="ru" sz="2100">
                <a:solidFill>
                  <a:schemeClr val="lt2"/>
                </a:solidFill>
              </a:rPr>
              <a:t> </a:t>
            </a:r>
            <a:r>
              <a:rPr lang="ru" sz="2100"/>
              <a:t>- самостоятельная часть речи, которая </a:t>
            </a:r>
            <a:r>
              <a:rPr i="1" lang="ru" sz="2100"/>
              <a:t>обозначает число, количество предметов, порядок их при счёте</a:t>
            </a:r>
            <a:r>
              <a:rPr lang="ru" sz="2100"/>
              <a:t> и отвечает на вопросы </a:t>
            </a:r>
            <a:r>
              <a:rPr i="1" lang="ru" sz="2100"/>
              <a:t>сколько? который? (какой?).</a:t>
            </a:r>
            <a:endParaRPr i="1" sz="21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РАЗРЯДЫ ЧИСЛИТЕЛЬНЫХ</a:t>
            </a:r>
            <a:endParaRPr b="1"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000">
                <a:solidFill>
                  <a:schemeClr val="lt2"/>
                </a:solidFill>
              </a:rPr>
              <a:t>Количественные</a:t>
            </a:r>
            <a:endParaRPr b="1" sz="20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600">
                <a:solidFill>
                  <a:srgbClr val="000000"/>
                </a:solidFill>
              </a:rPr>
              <a:t>обозначают количество предметов или отвлечённое число.</a:t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9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600">
                <a:solidFill>
                  <a:srgbClr val="000000"/>
                </a:solidFill>
              </a:rPr>
              <a:t>НАПРИМЕР: </a:t>
            </a:r>
            <a:br>
              <a:rPr b="1" i="1" lang="ru" sz="1600">
                <a:solidFill>
                  <a:srgbClr val="000000"/>
                </a:solidFill>
              </a:rPr>
            </a:br>
            <a:r>
              <a:rPr b="1" i="1" lang="ru" sz="1600">
                <a:solidFill>
                  <a:srgbClr val="000000"/>
                </a:solidFill>
              </a:rPr>
              <a:t>пять тетрадей, два студента; три, двадцать два, сто пятьдесят и пр.</a:t>
            </a:r>
            <a:endParaRPr b="1" i="1" sz="1600">
              <a:solidFill>
                <a:srgbClr val="000000"/>
              </a:solidFill>
            </a:endParaRPr>
          </a:p>
        </p:txBody>
      </p:sp>
      <p:sp>
        <p:nvSpPr>
          <p:cNvPr id="73" name="Google Shape;73;p15"/>
          <p:cNvSpPr txBox="1"/>
          <p:nvPr>
            <p:ph idx="2" type="body"/>
          </p:nvPr>
        </p:nvSpPr>
        <p:spPr>
          <a:xfrm>
            <a:off x="4775875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400">
                <a:solidFill>
                  <a:schemeClr val="lt2"/>
                </a:solidFill>
              </a:rPr>
              <a:t>Порядковые</a:t>
            </a:r>
            <a:endParaRPr b="1" sz="24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900">
                <a:solidFill>
                  <a:srgbClr val="000000"/>
                </a:solidFill>
              </a:rPr>
              <a:t>называют порядковый номер предмета при счёте </a:t>
            </a:r>
            <a:r>
              <a:rPr lang="ru" sz="1900">
                <a:solidFill>
                  <a:srgbClr val="000000"/>
                </a:solidFill>
              </a:rPr>
              <a:t>(порядковые числительные, кроме</a:t>
            </a:r>
            <a:r>
              <a:rPr i="1" lang="ru" sz="1900">
                <a:solidFill>
                  <a:srgbClr val="000000"/>
                </a:solidFill>
              </a:rPr>
              <a:t> первый</a:t>
            </a:r>
            <a:r>
              <a:rPr lang="ru" sz="1900">
                <a:solidFill>
                  <a:srgbClr val="000000"/>
                </a:solidFill>
              </a:rPr>
              <a:t> и </a:t>
            </a:r>
            <a:r>
              <a:rPr i="1" lang="ru" sz="1900">
                <a:solidFill>
                  <a:srgbClr val="000000"/>
                </a:solidFill>
              </a:rPr>
              <a:t>второй</a:t>
            </a:r>
            <a:r>
              <a:rPr lang="ru" sz="1900">
                <a:solidFill>
                  <a:srgbClr val="000000"/>
                </a:solidFill>
              </a:rPr>
              <a:t>, образуются от количественных).</a:t>
            </a:r>
            <a:br>
              <a:rPr lang="ru" sz="1900">
                <a:solidFill>
                  <a:srgbClr val="000000"/>
                </a:solidFill>
              </a:rPr>
            </a:br>
            <a:endParaRPr sz="19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0"/>
              </a:spcAft>
              <a:buNone/>
            </a:pPr>
            <a:r>
              <a:rPr b="1" lang="ru" sz="1900">
                <a:solidFill>
                  <a:srgbClr val="000000"/>
                </a:solidFill>
              </a:rPr>
              <a:t>НАПРИМЕР:</a:t>
            </a:r>
            <a:br>
              <a:rPr lang="ru" sz="1900">
                <a:solidFill>
                  <a:srgbClr val="000000"/>
                </a:solidFill>
              </a:rPr>
            </a:br>
            <a:r>
              <a:rPr b="1" i="1" lang="ru" sz="1900">
                <a:solidFill>
                  <a:srgbClr val="000000"/>
                </a:solidFill>
              </a:rPr>
              <a:t>первый том, второй том…, третий пятый, седьмой </a:t>
            </a:r>
            <a:endParaRPr b="1" i="1" sz="19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900">
              <a:solidFill>
                <a:srgbClr val="000000"/>
              </a:solidFill>
            </a:endParaRPr>
          </a:p>
        </p:txBody>
      </p:sp>
      <p:sp>
        <p:nvSpPr>
          <p:cNvPr id="74" name="Google Shape;74;p15"/>
          <p:cNvSpPr/>
          <p:nvPr/>
        </p:nvSpPr>
        <p:spPr>
          <a:xfrm>
            <a:off x="453450" y="3009800"/>
            <a:ext cx="3716400" cy="1497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5"/>
          <p:cNvSpPr/>
          <p:nvPr/>
        </p:nvSpPr>
        <p:spPr>
          <a:xfrm>
            <a:off x="4973925" y="3009800"/>
            <a:ext cx="3659700" cy="14979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ПРИЗНАКИ ЧИСЛИТЕЛЬНЫХ</a:t>
            </a:r>
            <a:endParaRPr b="1"/>
          </a:p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2"/>
                </a:solidFill>
              </a:rPr>
              <a:t>Морфологические</a:t>
            </a:r>
            <a:endParaRPr b="1" sz="2100"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2100">
              <a:solidFill>
                <a:schemeClr val="lt2"/>
              </a:solidFill>
            </a:endParaRPr>
          </a:p>
        </p:txBody>
      </p:sp>
      <p:sp>
        <p:nvSpPr>
          <p:cNvPr id="82" name="Google Shape;82;p16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2100">
                <a:solidFill>
                  <a:schemeClr val="lt2"/>
                </a:solidFill>
              </a:rPr>
              <a:t>Синтаксические</a:t>
            </a:r>
            <a:endParaRPr b="1" sz="2100">
              <a:solidFill>
                <a:schemeClr val="lt2"/>
              </a:solidFill>
            </a:endParaRPr>
          </a:p>
        </p:txBody>
      </p:sp>
      <p:cxnSp>
        <p:nvCxnSpPr>
          <p:cNvPr id="83" name="Google Shape;83;p16"/>
          <p:cNvCxnSpPr/>
          <p:nvPr/>
        </p:nvCxnSpPr>
        <p:spPr>
          <a:xfrm flipH="1">
            <a:off x="1172825" y="1596750"/>
            <a:ext cx="551100" cy="46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4" name="Google Shape;84;p16"/>
          <p:cNvCxnSpPr/>
          <p:nvPr/>
        </p:nvCxnSpPr>
        <p:spPr>
          <a:xfrm>
            <a:off x="3009800" y="1582625"/>
            <a:ext cx="480300" cy="48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5" name="Google Shape;85;p16"/>
          <p:cNvCxnSpPr/>
          <p:nvPr/>
        </p:nvCxnSpPr>
        <p:spPr>
          <a:xfrm flipH="1">
            <a:off x="5865450" y="1579150"/>
            <a:ext cx="481200" cy="481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6" name="Google Shape;86;p16"/>
          <p:cNvCxnSpPr/>
          <p:nvPr/>
        </p:nvCxnSpPr>
        <p:spPr>
          <a:xfrm>
            <a:off x="7459575" y="1609225"/>
            <a:ext cx="436200" cy="4662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7" name="Google Shape;87;p16"/>
          <p:cNvSpPr txBox="1"/>
          <p:nvPr/>
        </p:nvSpPr>
        <p:spPr>
          <a:xfrm>
            <a:off x="451175" y="2105525"/>
            <a:ext cx="1866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 u="sng">
                <a:latin typeface="Old Standard TT"/>
                <a:ea typeface="Old Standard TT"/>
                <a:cs typeface="Old Standard TT"/>
                <a:sym typeface="Old Standard TT"/>
              </a:rPr>
              <a:t>количественные числительные</a:t>
            </a:r>
            <a:endParaRPr b="1" sz="1600" u="sng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8" name="Google Shape;88;p16"/>
          <p:cNvSpPr txBox="1"/>
          <p:nvPr/>
        </p:nvSpPr>
        <p:spPr>
          <a:xfrm>
            <a:off x="2827400" y="2105525"/>
            <a:ext cx="1624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600" u="sng">
                <a:latin typeface="Old Standard TT"/>
                <a:ea typeface="Old Standard TT"/>
                <a:cs typeface="Old Standard TT"/>
                <a:sym typeface="Old Standard TT"/>
              </a:rPr>
              <a:t>порядковые числительные</a:t>
            </a:r>
            <a:endParaRPr b="1" sz="1600" u="sng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008150" y="2135600"/>
            <a:ext cx="18663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 u="sng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количественные числительные</a:t>
            </a:r>
            <a:endParaRPr b="1" sz="1600" u="sng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7399400" y="2135600"/>
            <a:ext cx="1624200" cy="6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1600" u="sng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порядковые числительные</a:t>
            </a:r>
            <a:endParaRPr b="1" sz="1600" u="sng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1" name="Google Shape;91;p16"/>
          <p:cNvSpPr txBox="1"/>
          <p:nvPr/>
        </p:nvSpPr>
        <p:spPr>
          <a:xfrm>
            <a:off x="421100" y="2812375"/>
            <a:ext cx="1503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Могут изменяться только по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падежам. </a:t>
            </a:r>
            <a:br>
              <a:rPr lang="ru">
                <a:latin typeface="Old Standard TT"/>
                <a:ea typeface="Old Standard TT"/>
                <a:cs typeface="Old Standard TT"/>
                <a:sym typeface="Old Standard TT"/>
              </a:rPr>
            </a:br>
            <a:br>
              <a:rPr lang="ru"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ru">
                <a:solidFill>
                  <a:srgbClr val="FF0000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Рода и числа они не имеют!</a:t>
            </a:r>
            <a:endParaRPr>
              <a:solidFill>
                <a:srgbClr val="FF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2811975" y="2896750"/>
            <a:ext cx="1328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Изменяются по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родам, числам и падежам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5143500" y="2953275"/>
            <a:ext cx="1731000" cy="212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Могут являться любым членом предложения.</a:t>
            </a:r>
            <a:br>
              <a:rPr lang="ru" sz="1000">
                <a:latin typeface="Old Standard TT"/>
                <a:ea typeface="Old Standard TT"/>
                <a:cs typeface="Old Standard TT"/>
                <a:sym typeface="Old Standard TT"/>
              </a:rPr>
            </a:br>
            <a:br>
              <a:rPr lang="ru" sz="1000">
                <a:latin typeface="Old Standard TT"/>
                <a:ea typeface="Old Standard TT"/>
                <a:cs typeface="Old Standard TT"/>
                <a:sym typeface="Old Standard TT"/>
              </a:rPr>
            </a:br>
            <a:r>
              <a:rPr lang="ru" sz="1000">
                <a:latin typeface="Old Standard TT"/>
                <a:ea typeface="Old Standard TT"/>
                <a:cs typeface="Old Standard TT"/>
                <a:sym typeface="Old Standard TT"/>
              </a:rPr>
              <a:t>Сочетание количественного числительного </a:t>
            </a:r>
            <a:r>
              <a:rPr i="1" lang="ru" sz="1000">
                <a:latin typeface="Old Standard TT"/>
                <a:ea typeface="Old Standard TT"/>
                <a:cs typeface="Old Standard TT"/>
                <a:sym typeface="Old Standard TT"/>
              </a:rPr>
              <a:t>(в им. и вин. падеже</a:t>
            </a:r>
            <a:r>
              <a:rPr lang="ru" sz="1000">
                <a:latin typeface="Old Standard TT"/>
                <a:ea typeface="Old Standard TT"/>
                <a:cs typeface="Old Standard TT"/>
                <a:sym typeface="Old Standard TT"/>
              </a:rPr>
              <a:t>) с существительным=один член предложения</a:t>
            </a:r>
            <a:endParaRPr sz="10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4" name="Google Shape;94;p16"/>
          <p:cNvSpPr txBox="1"/>
          <p:nvPr/>
        </p:nvSpPr>
        <p:spPr>
          <a:xfrm>
            <a:off x="7328300" y="3038050"/>
            <a:ext cx="1503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в предложении чаще всего выступают в роли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определений</a:t>
            </a: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, реже -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сказуемых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ПО СТРОЕНИЮ ЧИСЛИТЕЛЬНЫЕ БЫВАЮТ...</a:t>
            </a:r>
            <a:endParaRPr b="1"/>
          </a:p>
        </p:txBody>
      </p:sp>
      <p:sp>
        <p:nvSpPr>
          <p:cNvPr id="100" name="Google Shape;100;p17"/>
          <p:cNvSpPr txBox="1"/>
          <p:nvPr>
            <p:ph idx="1" type="body"/>
          </p:nvPr>
        </p:nvSpPr>
        <p:spPr>
          <a:xfrm>
            <a:off x="707350" y="1257625"/>
            <a:ext cx="2090400" cy="7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2100">
                <a:solidFill>
                  <a:schemeClr val="lt2"/>
                </a:solidFill>
              </a:rPr>
              <a:t>Простые</a:t>
            </a:r>
            <a:endParaRPr b="1" sz="2100">
              <a:solidFill>
                <a:schemeClr val="lt2"/>
              </a:solidFill>
            </a:endParaRPr>
          </a:p>
        </p:txBody>
      </p:sp>
      <p:sp>
        <p:nvSpPr>
          <p:cNvPr id="101" name="Google Shape;101;p17"/>
          <p:cNvSpPr txBox="1"/>
          <p:nvPr>
            <p:ph idx="2" type="body"/>
          </p:nvPr>
        </p:nvSpPr>
        <p:spPr>
          <a:xfrm>
            <a:off x="6923700" y="1257625"/>
            <a:ext cx="2020800" cy="70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ru" sz="2100">
                <a:solidFill>
                  <a:schemeClr val="lt2"/>
                </a:solidFill>
              </a:rPr>
              <a:t>Сложные</a:t>
            </a:r>
            <a:endParaRPr b="1" sz="2100">
              <a:solidFill>
                <a:schemeClr val="lt2"/>
              </a:solidFill>
            </a:endParaRPr>
          </a:p>
        </p:txBody>
      </p:sp>
      <p:sp>
        <p:nvSpPr>
          <p:cNvPr id="102" name="Google Shape;102;p17"/>
          <p:cNvSpPr txBox="1"/>
          <p:nvPr/>
        </p:nvSpPr>
        <p:spPr>
          <a:xfrm>
            <a:off x="3695850" y="1681550"/>
            <a:ext cx="17523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2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Составные</a:t>
            </a:r>
            <a:endParaRPr b="1" sz="2100">
              <a:solidFill>
                <a:schemeClr val="lt2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3" name="Google Shape;103;p17"/>
          <p:cNvSpPr/>
          <p:nvPr/>
        </p:nvSpPr>
        <p:spPr>
          <a:xfrm>
            <a:off x="341000" y="989125"/>
            <a:ext cx="1879308" cy="1370628"/>
          </a:xfrm>
          <a:prstGeom prst="cloud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3568850" y="1339350"/>
            <a:ext cx="1879308" cy="1370628"/>
          </a:xfrm>
          <a:prstGeom prst="cloud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6538225" y="989113"/>
            <a:ext cx="1879308" cy="1370628"/>
          </a:xfrm>
          <a:prstGeom prst="cloud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941500" y="2580125"/>
            <a:ext cx="678300" cy="1173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7226550" y="2580125"/>
            <a:ext cx="678300" cy="11730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/>
          <p:nvPr/>
        </p:nvSpPr>
        <p:spPr>
          <a:xfrm>
            <a:off x="4169350" y="2812775"/>
            <a:ext cx="678300" cy="707700"/>
          </a:xfrm>
          <a:prstGeom prst="down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7"/>
          <p:cNvSpPr txBox="1"/>
          <p:nvPr/>
        </p:nvSpPr>
        <p:spPr>
          <a:xfrm>
            <a:off x="468000" y="3834175"/>
            <a:ext cx="1752300" cy="126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Имеют один корень: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четыре, сорок, сто, второй, четвёртый, сотый и пр.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3604050" y="3520475"/>
            <a:ext cx="1935900" cy="169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Состоят из нескольких слов, каждое из которых может быть как простым, так и сложным: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сорок восемь и пр.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6796700" y="3726475"/>
            <a:ext cx="1677300" cy="14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latin typeface="Old Standard TT"/>
                <a:ea typeface="Old Standard TT"/>
                <a:cs typeface="Old Standard TT"/>
                <a:sym typeface="Old Standard TT"/>
              </a:rPr>
              <a:t>Имеют несколько корней: </a:t>
            </a:r>
            <a:r>
              <a:rPr i="1" lang="ru">
                <a:latin typeface="Old Standard TT"/>
                <a:ea typeface="Old Standard TT"/>
                <a:cs typeface="Old Standard TT"/>
                <a:sym typeface="Old Standard TT"/>
              </a:rPr>
              <a:t>пятьдесят, одиннадцать, двухтысячный и пр.</a:t>
            </a:r>
            <a:endParaRPr i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311700" y="445025"/>
            <a:ext cx="8520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ОТДЕЛЬНО СРЕДИ ЧИСЛИТЕЛЬНЫХ ВЫДЕЛЯЮТСЯ:</a:t>
            </a:r>
            <a:endParaRPr b="1"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311700" y="1766300"/>
            <a:ext cx="3999900" cy="187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2"/>
                </a:solidFill>
              </a:rPr>
              <a:t>Собирательные числительные</a:t>
            </a:r>
            <a:endParaRPr b="1" sz="2100"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600">
                <a:solidFill>
                  <a:srgbClr val="000000"/>
                </a:solidFill>
              </a:rPr>
              <a:t>Обозначают количество предметов как одно целое</a:t>
            </a:r>
            <a:endParaRPr b="1" sz="1600">
              <a:solidFill>
                <a:srgbClr val="000000"/>
              </a:solidFill>
            </a:endParaRPr>
          </a:p>
        </p:txBody>
      </p:sp>
      <p:sp>
        <p:nvSpPr>
          <p:cNvPr id="118" name="Google Shape;118;p18"/>
          <p:cNvSpPr txBox="1"/>
          <p:nvPr>
            <p:ph idx="2" type="body"/>
          </p:nvPr>
        </p:nvSpPr>
        <p:spPr>
          <a:xfrm>
            <a:off x="4804150" y="1639100"/>
            <a:ext cx="3857700" cy="24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2100">
                <a:solidFill>
                  <a:schemeClr val="lt2"/>
                </a:solidFill>
              </a:rPr>
              <a:t>Дробные числительные</a:t>
            </a:r>
            <a:endParaRPr b="1" sz="2100">
              <a:solidFill>
                <a:schemeClr val="lt2"/>
              </a:solidFill>
            </a:endParaRPr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b="1" lang="ru" sz="1600">
                <a:solidFill>
                  <a:srgbClr val="000000"/>
                </a:solidFill>
              </a:rPr>
              <a:t>Называют не целые числа, а их части. Этим они и отличаются от остальных числительных.</a:t>
            </a:r>
            <a:endParaRPr b="1" sz="1600">
              <a:solidFill>
                <a:srgbClr val="000000"/>
              </a:solidFill>
            </a:endParaRPr>
          </a:p>
        </p:txBody>
      </p:sp>
      <p:sp>
        <p:nvSpPr>
          <p:cNvPr id="119" name="Google Shape;119;p18"/>
          <p:cNvSpPr/>
          <p:nvPr/>
        </p:nvSpPr>
        <p:spPr>
          <a:xfrm>
            <a:off x="268475" y="1766300"/>
            <a:ext cx="4112100" cy="2077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18"/>
          <p:cNvSpPr/>
          <p:nvPr/>
        </p:nvSpPr>
        <p:spPr>
          <a:xfrm>
            <a:off x="4676950" y="1766300"/>
            <a:ext cx="4112100" cy="2077200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СОБИРАТЕЛЬНЫЕ ЧИСЛИТЕЛЬНЫЕ</a:t>
            </a:r>
            <a:endParaRPr b="1"/>
          </a:p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ОБРАЗУЮТСЯ ОТ КОЛИЧЕСТВЕННЫХ ЧИСЛИТЕЛЬНЫХ (</a:t>
            </a:r>
            <a:r>
              <a:rPr lang="ru"/>
              <a:t>кроме слова оба (обе)</a:t>
            </a:r>
            <a:r>
              <a:rPr i="1" lang="ru"/>
              <a:t> </a:t>
            </a:r>
            <a:r>
              <a:rPr lang="ru"/>
              <a:t>при помощи суффиксов</a:t>
            </a:r>
            <a:r>
              <a:rPr i="1" lang="ru"/>
              <a:t> -ер-, -ой-: пять - пятеро, три - трое (е=йэ).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УПОТРЕБЛЯЮТСЯ С СУЩЕСТВИТЕЛЬНЫМИ: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-обозначающими людей мужского пола </a:t>
            </a:r>
            <a:r>
              <a:rPr i="1" lang="ru"/>
              <a:t>(трое друзей)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/>
              <a:t>-</a:t>
            </a:r>
            <a:r>
              <a:rPr lang="ru"/>
              <a:t>обозначающими детёнышей животных </a:t>
            </a:r>
            <a:r>
              <a:rPr i="1" lang="ru"/>
              <a:t>(семеро козлят)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i="1" lang="ru"/>
              <a:t>-</a:t>
            </a:r>
            <a:r>
              <a:rPr lang="ru"/>
              <a:t>имеющими только форму мн. ч или обозначающими парные предметы</a:t>
            </a:r>
            <a:r>
              <a:rPr i="1" lang="ru"/>
              <a:t> (трое ножниц, двое брюк)</a:t>
            </a:r>
            <a:endParaRPr i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i="1" lang="ru"/>
              <a:t>-СКЛОНЯЮТСЯ КАК ИМЕНА ПРИЛАГАТЕЛЬНЫЕ ВО МН. ЧИСЛЕ</a:t>
            </a:r>
            <a:endParaRPr i="1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0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ДРОБНЫЕ ЧИСЛИТЕЛЬНЫЕ</a:t>
            </a:r>
            <a:endParaRPr b="1"/>
          </a:p>
        </p:txBody>
      </p:sp>
      <p:sp>
        <p:nvSpPr>
          <p:cNvPr id="132" name="Google Shape;132;p20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-ДРОБНЫЕ ЧИСЛИТЕЛЬНЫЕ, КРОМЕ СЛОВ </a:t>
            </a:r>
            <a:r>
              <a:rPr i="1" lang="ru"/>
              <a:t>ПОЛТОРА</a:t>
            </a:r>
            <a:r>
              <a:rPr lang="ru"/>
              <a:t> И </a:t>
            </a:r>
            <a:r>
              <a:rPr i="1" lang="ru"/>
              <a:t>ПОЛТОРАСТА</a:t>
            </a:r>
            <a:r>
              <a:rPr lang="ru"/>
              <a:t>- СОСТАВНЫЕ.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ЧИСЛИТЕЛЬ дроби - количественное числительное.</a:t>
            </a:r>
            <a:br>
              <a:rPr lang="ru"/>
            </a:br>
            <a:r>
              <a:rPr lang="ru"/>
              <a:t>ЗНАМЕНАТЕЛЬ - порядковое числительное </a:t>
            </a:r>
            <a:br>
              <a:rPr lang="ru"/>
            </a:br>
            <a:r>
              <a:rPr lang="ru"/>
              <a:t>Например:</a:t>
            </a:r>
            <a:r>
              <a:rPr i="1" lang="ru"/>
              <a:t> восемь десятых.</a:t>
            </a:r>
            <a:endParaRPr i="1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СКЛОНЕНИЕ ЧИСЛИТЕЛЬНЫХ</a:t>
            </a:r>
            <a:endParaRPr b="1"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числительное </a:t>
            </a:r>
            <a:r>
              <a:rPr b="1" i="1" lang="ru"/>
              <a:t>один</a:t>
            </a:r>
            <a:r>
              <a:rPr lang="ru"/>
              <a:t> согласуется с существительным в роде, числе, падеже и склоняется, как прилагательное: </a:t>
            </a:r>
            <a:r>
              <a:rPr i="1" lang="ru"/>
              <a:t>один день, одного дня, одному дню и пр.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числительные </a:t>
            </a:r>
            <a:r>
              <a:rPr b="1" i="1" lang="ru"/>
              <a:t>два (две), три, четыре</a:t>
            </a:r>
            <a:r>
              <a:rPr lang="ru"/>
              <a:t> имеют особые формы: </a:t>
            </a:r>
            <a:r>
              <a:rPr i="1" lang="ru"/>
              <a:t>два, двух, двум, два (двух), двумя, о двух; три, трёх, трём, три (трёх), тремя, о трёх; четыре, четырёх, четырём, четыре (четырёх), четырьмя, о четырёх.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числительные </a:t>
            </a:r>
            <a:r>
              <a:rPr b="1" i="1" lang="ru"/>
              <a:t>от пяти до двадцати </a:t>
            </a:r>
            <a:r>
              <a:rPr lang="ru"/>
              <a:t>и </a:t>
            </a:r>
            <a:r>
              <a:rPr b="1" i="1" lang="ru"/>
              <a:t>тридцать</a:t>
            </a:r>
            <a:r>
              <a:rPr lang="ru"/>
              <a:t> склоняются, как существительное 3-го скл </a:t>
            </a:r>
            <a:r>
              <a:rPr i="1" lang="ru"/>
              <a:t>степь</a:t>
            </a:r>
            <a:r>
              <a:rPr lang="ru"/>
              <a:t>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числительные </a:t>
            </a:r>
            <a:r>
              <a:rPr b="1" i="1" lang="ru"/>
              <a:t>сорок, девяносто, сто </a:t>
            </a:r>
            <a:r>
              <a:rPr lang="ru"/>
              <a:t>при склонении образуют две формы: </a:t>
            </a:r>
            <a:r>
              <a:rPr b="1" lang="ru"/>
              <a:t>И.п, В. п</a:t>
            </a:r>
            <a:r>
              <a:rPr lang="ru"/>
              <a:t> - </a:t>
            </a:r>
            <a:r>
              <a:rPr i="1" lang="ru"/>
              <a:t>сорок, девяносто, сто</a:t>
            </a:r>
            <a:r>
              <a:rPr lang="ru"/>
              <a:t>; </a:t>
            </a:r>
            <a:r>
              <a:rPr b="1" lang="ru"/>
              <a:t>Р. п., Д. п., Т. п., П. п.</a:t>
            </a:r>
            <a:r>
              <a:rPr lang="ru"/>
              <a:t> -</a:t>
            </a:r>
            <a:r>
              <a:rPr i="1" lang="ru"/>
              <a:t> сорока, девяноста, ста.</a:t>
            </a:r>
            <a:endParaRPr i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ru"/>
              <a:t>при склонении  сложных количественных числительных изменяется каждая часть слова (пятьдесят - пят</a:t>
            </a:r>
            <a:r>
              <a:rPr b="1" lang="ru"/>
              <a:t>и</a:t>
            </a:r>
            <a:r>
              <a:rPr lang="ru"/>
              <a:t>десят</a:t>
            </a:r>
            <a:r>
              <a:rPr b="1" lang="ru"/>
              <a:t>и</a:t>
            </a:r>
            <a:r>
              <a:rPr lang="ru"/>
              <a:t>, пять</a:t>
            </a:r>
            <a:r>
              <a:rPr b="1" lang="ru"/>
              <a:t>ю</a:t>
            </a:r>
            <a:r>
              <a:rPr lang="ru"/>
              <a:t>десят</a:t>
            </a:r>
            <a:r>
              <a:rPr b="1" lang="ru"/>
              <a:t>ью</a:t>
            </a:r>
            <a:r>
              <a:rPr lang="ru"/>
              <a:t> и пр.)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