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3"/>
  </p:notesMasterIdLst>
  <p:sldIdLst>
    <p:sldId id="276" r:id="rId2"/>
    <p:sldId id="279" r:id="rId3"/>
    <p:sldId id="283" r:id="rId4"/>
    <p:sldId id="278" r:id="rId5"/>
    <p:sldId id="258" r:id="rId6"/>
    <p:sldId id="259" r:id="rId7"/>
    <p:sldId id="260" r:id="rId8"/>
    <p:sldId id="264" r:id="rId9"/>
    <p:sldId id="265" r:id="rId10"/>
    <p:sldId id="286" r:id="rId11"/>
    <p:sldId id="287" r:id="rId12"/>
    <p:sldId id="288" r:id="rId13"/>
    <p:sldId id="266" r:id="rId14"/>
    <p:sldId id="267" r:id="rId15"/>
    <p:sldId id="274" r:id="rId16"/>
    <p:sldId id="270" r:id="rId17"/>
    <p:sldId id="271" r:id="rId18"/>
    <p:sldId id="269" r:id="rId19"/>
    <p:sldId id="272" r:id="rId20"/>
    <p:sldId id="29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FF66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600" autoAdjust="0"/>
  </p:normalViewPr>
  <p:slideViewPr>
    <p:cSldViewPr>
      <p:cViewPr varScale="1">
        <p:scale>
          <a:sx n="80" d="100"/>
          <a:sy n="80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962F-CDB5-4F8D-8FF2-F2D9B97878D8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AC619-6BA5-4B01-B5CD-A5F0BDF91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09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AC619-6BA5-4B01-B5CD-A5F0BDF912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AC619-6BA5-4B01-B5CD-A5F0BDF9123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26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52736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Курс повышения    квалификации   педагогических кадров по предмету «Русский язык и литература»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 школах  с казахским  языком  обучения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Public\Pictures\NVIDIA Corporation\11[1]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32240" y="3501008"/>
            <a:ext cx="1885950" cy="2905125"/>
          </a:xfrm>
          <a:prstGeom prst="rect">
            <a:avLst/>
          </a:prstGeom>
          <a:noFill/>
        </p:spPr>
      </p:pic>
      <p:pic>
        <p:nvPicPr>
          <p:cNvPr id="5" name="Рисунок 4" descr="globu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764704"/>
            <a:ext cx="180020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282" y="857232"/>
            <a:ext cx="849694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Таинственный чемодан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        </a:t>
            </a:r>
            <a:r>
              <a:rPr lang="ru-RU" sz="1600" b="1" dirty="0" smtClean="0"/>
              <a:t>Какому литературному герою принадлежит чемодан с вещами?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08" y="35716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Середина   урока.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0418" name="Picture 2" descr="D:\1-ИГРАААА\Desktop\арман практика\зауре обновл\2017-05-18-22-07-03--727311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3669474" cy="2786082"/>
          </a:xfrm>
          <a:prstGeom prst="rect">
            <a:avLst/>
          </a:prstGeom>
          <a:noFill/>
        </p:spPr>
      </p:pic>
      <p:pic>
        <p:nvPicPr>
          <p:cNvPr id="60419" name="Picture 3" descr="D:\1-ИГРАААА\Desktop\арман практика\зауре обновл\2017-05-18-22-03-09--1115341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1785950" cy="1357322"/>
          </a:xfrm>
          <a:prstGeom prst="ellipse">
            <a:avLst/>
          </a:prstGeom>
          <a:ln w="63500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420" name="Picture 4" descr="D:\1-ИГРАААА\Desktop\арман практика\зауре обновл\2017-05-18-22-08-01-1163713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1643074" cy="147876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421" name="Picture 5" descr="D:\1-ИГРАААА\Desktop\арман практика\зауре обновл\2017-05-18-22-14-44--10234751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785926"/>
            <a:ext cx="1966909" cy="148087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422" name="Picture 6" descr="D:\1-ИГРАААА\Desktop\арман практика\зауре обновл\imag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357562"/>
            <a:ext cx="1857388" cy="142876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423" name="Picture 7" descr="D:\1-ИГРАААА\Desktop\арман практика\зауре обновл\images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4857760"/>
            <a:ext cx="1714512" cy="156209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424" name="Picture 8" descr="D:\1-ИГРАААА\Desktop\арман практика\зауре обновл\images-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929198"/>
            <a:ext cx="1890249" cy="150019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425" name="Picture 9" descr="D:\1-ИГРАААА\Desktop\арман практика\зауре обновл\images-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929198"/>
            <a:ext cx="1675268" cy="1400178"/>
          </a:xfrm>
          <a:prstGeom prst="ellipse">
            <a:avLst/>
          </a:prstGeom>
          <a:ln w="63500" cap="rnd">
            <a:solidFill>
              <a:srgbClr val="00CC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642918"/>
          <a:ext cx="8286808" cy="5786478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5786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 smtClean="0">
                          <a:solidFill>
                            <a:srgbClr val="FF0000"/>
                          </a:solidFill>
                          <a:latin typeface="TimesNewRomanPSMT"/>
                          <a:ea typeface="Calibri"/>
                          <a:cs typeface="FrankRuehl" pitchFamily="34" charset="-79"/>
                        </a:rPr>
                        <a:t>          Учимся </a:t>
                      </a:r>
                      <a:r>
                        <a:rPr lang="kk-KZ" sz="2800" b="1" dirty="0">
                          <a:solidFill>
                            <a:srgbClr val="FF0000"/>
                          </a:solidFill>
                          <a:latin typeface="TimesNewRomanPSMT"/>
                          <a:ea typeface="Calibri"/>
                          <a:cs typeface="FrankRuehl" pitchFamily="34" charset="-79"/>
                        </a:rPr>
                        <a:t>применять правило.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FrankRuehl" pitchFamily="34" charset="-79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 smtClean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, </a:t>
                      </a:r>
                      <a:r>
                        <a:rPr lang="kk-KZ" sz="4000" dirty="0" smtClean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Подберите </a:t>
                      </a:r>
                      <a:r>
                        <a:rPr lang="kk-KZ" sz="40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прилагательные к словам: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5400" b="1" i="1" dirty="0">
                          <a:solidFill>
                            <a:srgbClr val="00CC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король, утенок, принцесса, зеркало, сказка.</a:t>
                      </a:r>
                      <a:endParaRPr lang="ru-RU" sz="4800" b="1" i="1" dirty="0">
                        <a:solidFill>
                          <a:srgbClr val="00CC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Объект 2"/>
          <p:cNvSpPr>
            <a:spLocks noGrp="1"/>
          </p:cNvSpPr>
          <p:nvPr>
            <p:ph idx="4294967295"/>
          </p:nvPr>
        </p:nvSpPr>
        <p:spPr>
          <a:xfrm>
            <a:off x="285720" y="2143116"/>
            <a:ext cx="8420128" cy="2857520"/>
          </a:xfrm>
        </p:spPr>
        <p:txBody>
          <a:bodyPr/>
          <a:lstStyle/>
          <a:p>
            <a:pPr marL="136525" indent="0" eaLnBrk="1" hangingPunct="1">
              <a:buFont typeface="Wingdings" pitchFamily="2" charset="2"/>
              <a:buNone/>
            </a:pPr>
            <a:r>
              <a:rPr lang="kk-KZ" sz="4400" b="1" dirty="0" smtClean="0">
                <a:solidFill>
                  <a:srgbClr val="C00000"/>
                </a:solidFill>
              </a:rPr>
              <a:t>Какой</a:t>
            </a:r>
            <a:r>
              <a:rPr lang="kk-KZ" sz="4400" b="1" dirty="0" smtClean="0"/>
              <a:t> </a:t>
            </a:r>
            <a:r>
              <a:rPr lang="kk-KZ" sz="4400" b="1" dirty="0" smtClean="0">
                <a:solidFill>
                  <a:srgbClr val="00CC00"/>
                </a:solidFill>
              </a:rPr>
              <a:t>утенок</a:t>
            </a:r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r>
              <a:rPr lang="ru-RU" sz="4400" b="1" dirty="0" smtClean="0"/>
              <a:t>    (м.р.)</a:t>
            </a:r>
          </a:p>
          <a:p>
            <a:pPr marL="136525" indent="0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Какая </a:t>
            </a:r>
            <a:r>
              <a:rPr lang="kk-KZ" sz="4400" b="1" i="1" dirty="0" smtClean="0">
                <a:solidFill>
                  <a:srgbClr val="00CC00"/>
                </a:solidFill>
                <a:latin typeface="TimesNewRomanPSMT"/>
                <a:ea typeface="Calibri"/>
                <a:cs typeface="TimesNewRomanPSMT"/>
              </a:rPr>
              <a:t>принцесса</a:t>
            </a:r>
            <a:r>
              <a:rPr lang="ru-RU" sz="4400" b="1" dirty="0" smtClean="0">
                <a:solidFill>
                  <a:srgbClr val="C00000"/>
                </a:solidFill>
              </a:rPr>
              <a:t>? </a:t>
            </a:r>
            <a:r>
              <a:rPr lang="ru-RU" sz="4400" b="1" dirty="0" smtClean="0"/>
              <a:t>(ж.р.) </a:t>
            </a:r>
            <a:r>
              <a:rPr lang="kk-KZ" sz="4400" b="1" dirty="0" smtClean="0">
                <a:solidFill>
                  <a:srgbClr val="C00000"/>
                </a:solidFill>
              </a:rPr>
              <a:t>Какое </a:t>
            </a:r>
            <a:r>
              <a:rPr lang="kk-KZ" sz="4400" b="1" i="1" dirty="0" smtClean="0">
                <a:solidFill>
                  <a:srgbClr val="00CC00"/>
                </a:solidFill>
                <a:latin typeface="TimesNewRomanPSMT"/>
                <a:ea typeface="Calibri"/>
                <a:cs typeface="TimesNewRomanPSMT"/>
              </a:rPr>
              <a:t>зеркало</a:t>
            </a:r>
            <a:r>
              <a:rPr lang="ru-RU" sz="4400" b="1" dirty="0" smtClean="0">
                <a:solidFill>
                  <a:srgbClr val="C00000"/>
                </a:solidFill>
              </a:rPr>
              <a:t> ?</a:t>
            </a:r>
            <a:r>
              <a:rPr lang="kk-KZ" sz="4400" b="1" i="1" dirty="0" smtClean="0">
                <a:solidFill>
                  <a:srgbClr val="00CC00"/>
                </a:solidFill>
                <a:latin typeface="TimesNewRomanPSMT"/>
                <a:ea typeface="Calibri"/>
                <a:cs typeface="TimesNewRomanPSMT"/>
              </a:rPr>
              <a:t> </a:t>
            </a:r>
            <a:r>
              <a:rPr lang="ru-RU" sz="4400" b="1" dirty="0" smtClean="0"/>
              <a:t>(с.р.)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42918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ИМЕНА ПРИЛАГАТЕЛЬНЫЕ СТАВЯТСЯ  В ТОМ  ЖЕ ПАДЕЖЕ , ЧТО И ИМЕНА СУЩЕСТВИТЕЛЬНЫЕ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357167"/>
            <a:ext cx="8496944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Прием «</a:t>
            </a:r>
            <a:r>
              <a:rPr lang="ru-RU" sz="2400" b="1" dirty="0" err="1" smtClean="0"/>
              <a:t>Инсерт</a:t>
            </a:r>
            <a:r>
              <a:rPr lang="ru-RU" sz="2400" b="1" dirty="0" smtClean="0"/>
              <a:t>» или чтение с пометкой</a:t>
            </a:r>
            <a:endParaRPr lang="ru-RU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 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отрывками  из  сказок  Г.Х.  Андерсена.  Назовите,  из  каких они сказок.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Вдруг из чащи тростника выплыли три чудных белых 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­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бедя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Они плыли так легко и плавно, точно скользили по воде.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Утёнок узнал красивых птиц, и его охватила 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какая­то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странная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грусть.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Полечу­ка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я  к  этим  царственным  птицам;  они,  наверное,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убьют меня за то, что я, такой безобразный, осмелился 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прибли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­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зиться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ним, ну и пусть! Лучше быть убитым ими, чем сносить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щипки кур и гусей, толчки птичницы да терпеть холод и голод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зимою!»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Кай взглянул на неё, она была так хороша! Он и 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­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вить  себе  не  мог  более  умного,  более  прелестного  лица.  Теперь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не казалась ему ледяной, как в тот раз, когда сидела за 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­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 и кивала ему. В его глазах она была совершенством. Кай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не чувствовал страха и рассказал ей, что умеет считать в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даже знает дроби, а ещё знает, сколько в каждой стране квадратных </a:t>
            </a:r>
            <a:r>
              <a:rPr lang="ru-RU" sz="1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мильи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жителей.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Учащийся </a:t>
            </a:r>
            <a:r>
              <a:rPr kumimoji="0" lang="kk-KZ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читают  текст и  отвечают  на  вопрос</a:t>
            </a:r>
            <a:r>
              <a:rPr lang="kk-KZ" sz="20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ы.  Называют название сказок.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941168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Вопросы  для  анализа текста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757242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736"/>
            <a:ext cx="6891108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dirty="0" smtClean="0"/>
              <a:t>1.Запишите имена героев сказки и подберите к нему прилагательное</a:t>
            </a:r>
            <a:endParaRPr lang="ru-RU" sz="2000" dirty="0" smtClean="0"/>
          </a:p>
          <a:p>
            <a:r>
              <a:rPr lang="kk-KZ" sz="2000" b="1" dirty="0" smtClean="0"/>
              <a:t>2. Мне кажется…</a:t>
            </a:r>
            <a:endParaRPr lang="ru-RU" sz="2000" dirty="0" smtClean="0"/>
          </a:p>
          <a:p>
            <a:r>
              <a:rPr lang="kk-KZ" sz="2000" b="1" dirty="0" smtClean="0"/>
              <a:t>Я считаю…</a:t>
            </a:r>
            <a:endParaRPr lang="ru-RU" sz="2000" dirty="0" smtClean="0"/>
          </a:p>
          <a:p>
            <a:r>
              <a:rPr lang="kk-KZ" sz="2000" dirty="0" smtClean="0"/>
              <a:t>1) В каких сказках герою помогали находчивость и смекалка? </a:t>
            </a:r>
            <a:endParaRPr lang="ru-RU" sz="2000" dirty="0" smtClean="0"/>
          </a:p>
          <a:p>
            <a:r>
              <a:rPr lang="kk-KZ" sz="2000" dirty="0" smtClean="0"/>
              <a:t>2)  В  каких  сказках  награда  приходит  за  трудолюбие  и  до</a:t>
            </a:r>
            <a:endParaRPr lang="ru-RU" sz="2000" dirty="0" smtClean="0"/>
          </a:p>
          <a:p>
            <a:r>
              <a:rPr lang="kk-KZ" sz="2000" dirty="0" smtClean="0"/>
              <a:t>броту? </a:t>
            </a:r>
            <a:endParaRPr lang="ru-RU" sz="2000" dirty="0" smtClean="0"/>
          </a:p>
          <a:p>
            <a:r>
              <a:rPr lang="kk-KZ" sz="2000" dirty="0" smtClean="0"/>
              <a:t>3) Какая сказка вам кажется самой</a:t>
            </a:r>
            <a:endParaRPr lang="ru-RU" sz="2000" dirty="0" smtClean="0"/>
          </a:p>
          <a:p>
            <a:r>
              <a:rPr lang="kk-KZ" sz="2000" dirty="0" smtClean="0"/>
              <a:t>•  интересной;</a:t>
            </a:r>
            <a:endParaRPr lang="ru-RU" sz="2000" dirty="0" smtClean="0"/>
          </a:p>
          <a:p>
            <a:r>
              <a:rPr lang="kk-KZ" sz="2000" dirty="0" smtClean="0"/>
              <a:t>•  страшной;</a:t>
            </a:r>
            <a:endParaRPr lang="ru-RU" sz="2000" dirty="0" smtClean="0"/>
          </a:p>
          <a:p>
            <a:r>
              <a:rPr lang="kk-KZ" sz="2000" dirty="0" smtClean="0"/>
              <a:t>•  весёлой;</a:t>
            </a:r>
            <a:endParaRPr lang="ru-RU" sz="2000" dirty="0" smtClean="0"/>
          </a:p>
          <a:p>
            <a:r>
              <a:rPr lang="kk-KZ" sz="2000" dirty="0" smtClean="0"/>
              <a:t>•  печальной;</a:t>
            </a:r>
            <a:endParaRPr lang="ru-RU" sz="2000" dirty="0" smtClean="0"/>
          </a:p>
          <a:p>
            <a:r>
              <a:rPr lang="kk-KZ" sz="2000" dirty="0" smtClean="0"/>
              <a:t>•  поучительной?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7667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Просмотр видеосюжета из сказки Г.Х.Андерсена </a:t>
            </a:r>
            <a:r>
              <a:rPr lang="kk-KZ" sz="2400" b="1" dirty="0" smtClean="0"/>
              <a:t>«Снежная королева»</a:t>
            </a:r>
            <a:endParaRPr lang="ru-RU" sz="2400" dirty="0" smtClean="0"/>
          </a:p>
        </p:txBody>
      </p:sp>
      <p:pic>
        <p:nvPicPr>
          <p:cNvPr id="7" name="Picture 2" descr="C:\Users\Public\Pictures\NVIDIA Corporation\11[1]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48264" y="3501008"/>
            <a:ext cx="2016224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94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lcy;&amp;acy;&amp;jcy;&amp;dcy;&amp;ycy; &amp;dcy;&amp;lcy;&amp;yacy; &amp;pcy;&amp;rcy;&amp;iecy;&amp;zcy;&amp;iecy;&amp;ncy;&amp;tcy;&amp;acy;&amp;tscy;&amp;icy;&amp;icy; &amp;bcy;&amp;iecy;&amp;scy;&amp;pcy;&amp;lcy;&amp;acy;&amp;tcy;&amp;ncy;&amp;ocy; - &amp;pcy;&amp;rcy;&amp;iecy;&amp;zcy;&amp;iecy;&amp;ncy;&amp;tcy;&amp;acy;&amp;tscy;&amp;icy;&amp;yacy; &amp;ncy;&amp;acy; &amp;zcy;&amp;acy;&amp;dcy;&amp;acy;&amp;ncy;&amp;ncy;&amp;ucy;&amp;yucy; &amp;tcy;&amp;iecy;&amp;mcy;&amp;u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5" y="-99392"/>
            <a:ext cx="9297569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836712"/>
            <a:ext cx="8892480" cy="5447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344. </a:t>
            </a:r>
            <a:r>
              <a:rPr lang="kk-KZ" sz="2800" dirty="0" smtClean="0">
                <a:solidFill>
                  <a:srgbClr val="C00000"/>
                </a:solidFill>
              </a:rPr>
              <a:t>(письменно) </a:t>
            </a:r>
          </a:p>
          <a:p>
            <a:pPr algn="ctr"/>
            <a:r>
              <a:rPr lang="kk-KZ" sz="2800" dirty="0" smtClean="0">
                <a:solidFill>
                  <a:srgbClr val="7030A0"/>
                </a:solidFill>
              </a:rPr>
              <a:t>Выпишите названия сказок Ш. Перро, в которых есть прилагательные. Укажите их число, род и падеж. Вспомните, о чём эти сказки.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kk-KZ" sz="3600" dirty="0" smtClean="0">
                <a:solidFill>
                  <a:srgbClr val="FF00FF"/>
                </a:solidFill>
              </a:rPr>
              <a:t>«Синяя борода», «Золушка», «Кот в сапогах», «Красная Ша­</a:t>
            </a:r>
            <a:endParaRPr lang="ru-RU" sz="3600" dirty="0" smtClean="0">
              <a:solidFill>
                <a:srgbClr val="FF00FF"/>
              </a:solidFill>
            </a:endParaRPr>
          </a:p>
          <a:p>
            <a:r>
              <a:rPr lang="kk-KZ" sz="3600" dirty="0" smtClean="0">
                <a:solidFill>
                  <a:srgbClr val="FF00FF"/>
                </a:solidFill>
              </a:rPr>
              <a:t>почка», «Подарки Феи», «Мальчик­с­пальчик», «Ослиная шкура».</a:t>
            </a:r>
            <a:endParaRPr lang="ru-RU" sz="3600" dirty="0" smtClean="0">
              <a:solidFill>
                <a:srgbClr val="FF00FF"/>
              </a:solidFill>
            </a:endParaRPr>
          </a:p>
          <a:p>
            <a:r>
              <a:rPr lang="kk-KZ" sz="2800" dirty="0" smtClean="0"/>
              <a:t> </a:t>
            </a:r>
            <a:endParaRPr lang="ru-RU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1032" y="0"/>
            <a:ext cx="831743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Грамматическое  задание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8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7768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Физминутка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853345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    Я  буду  называть  прилагательные,  а  вы  определяете  их род.  Если  прилагательные    женского рода,  приседайте,  если  мужского рода,хлопайте  в  ладоши, если- среднего- помашите рукой.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36912"/>
            <a:ext cx="33912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572140"/>
            <a:ext cx="22145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глупый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636912"/>
            <a:ext cx="37199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хрустальное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429264"/>
            <a:ext cx="2428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573016"/>
            <a:ext cx="374783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капризная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501008"/>
            <a:ext cx="350046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оловянный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509120"/>
            <a:ext cx="28894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Новый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4509120"/>
            <a:ext cx="214314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синее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9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68407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Конец  урока</a:t>
            </a:r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64096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Укажите </a:t>
            </a: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верные  (В)  или  неверные  (Н)  ответы.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42844" y="1714488"/>
          <a:ext cx="9001156" cy="4994656"/>
        </p:xfrm>
        <a:graphic>
          <a:graphicData uri="http://schemas.openxmlformats.org/drawingml/2006/table">
            <a:tbl>
              <a:tblPr/>
              <a:tblGrid>
                <a:gridCol w="900115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1)  «Снежную королеву» написал Шарль Перро.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2)  «Золушка», «Красная Шапочка» – сказки Ш. Перро.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3)  Дюймовочка на балу потеряла хрустальную туфельку.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4)  «Гадкий утенок» – сказка Г. Х. Андерсена.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5)  Кай – герой сказки «Оловянный солдатик</a:t>
                      </a:r>
                      <a:r>
                        <a:rPr lang="kk-KZ" sz="3200" dirty="0" smtClean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».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04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00364" y="1785926"/>
          <a:ext cx="5643602" cy="4526606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4526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Назовите одним словом.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1) Тот, кто пишет сказки.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2) Действия, события, в  которых  раскрывается основное содержание художественного произведения.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3) Род произведений в искусстве.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4) Главное действующее лицо литературного произведения.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476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66"/>
            <a:ext cx="150019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657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Микропреподавание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по русскому языку в 5 классе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844824"/>
            <a:ext cx="4968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Подготовила учитель русского языка и литературы средней школы   «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Караозек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Раимбекова Улжан Кеттешкызы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2500330" cy="314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5" y="714353"/>
          <a:ext cx="7072364" cy="5715042"/>
        </p:xfrm>
        <a:graphic>
          <a:graphicData uri="http://schemas.openxmlformats.org/drawingml/2006/table">
            <a:tbl>
              <a:tblPr/>
              <a:tblGrid>
                <a:gridCol w="3536182"/>
                <a:gridCol w="3536182"/>
              </a:tblGrid>
              <a:tr h="228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                  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1. Определи тему текста 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                                  1б 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2. Сравни героев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                                            1б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 </a:t>
                      </a: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3. Одним словом напиши поступки героев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1б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1группа «Гадкий утенок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2группа «Снежная королева»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8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4. Укажите количество прилагательных в 1­м тексте.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1.Укажите количество при лагательных во 2­м тексте.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1б                                                    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5. Подберите синоним к прилагательному чудный.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2. Подберите синоним к прилагательному прелестный.1б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6. Найдите в тексте прилага­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тельные­антонимы.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3. Подберите антоним к прилагательному умный.1б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7. Определите  число  прилагательного в выделенном словосочетании в 1­м тексте.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4. Определите  число  прилагатель ного в выделенном сло­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во сочетании во 2­м тексте.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8. Определите род и падеж 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при лагательного в слово­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сочетании странная грусть.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5. Определите род и падеж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прилагательного в слово­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сочетании умного лица.1б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9. Как вы думаете, почему утёнку  стало  грустно,  когда  он увидел прекрасных птиц?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6. Как вы думаете, почему Кай уже не чувствовал страха перед Снежной королевой?1б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10. Определите тип и стиль 1­го отрывка.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NewRomanPSMT"/>
                          <a:ea typeface="Calibri"/>
                          <a:cs typeface="TimesNewRomanPSMT"/>
                        </a:rPr>
                        <a:t>7. Определите тип и стиль 2­го отрывка1б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35716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                                 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Дескриптор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 </a:t>
            </a:r>
          </a:p>
          <a:p>
            <a:pPr algn="ctr"/>
            <a:r>
              <a:rPr lang="kk-K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 внимание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C:\Users\user\Desktop\sear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29000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15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Лексическая   тема  урока: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Литературная сказка</a:t>
            </a:r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Грамматическая  тема:  </a:t>
            </a:r>
          </a:p>
          <a:p>
            <a:pPr algn="ctr"/>
            <a:r>
              <a:rPr lang="kk-K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Изменение прилагательных по родам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lobu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4869160"/>
            <a:ext cx="187220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3168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Цели обучения, которые необходимо достичь на данном уроке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283968" y="764704"/>
            <a:ext cx="42484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Г6 </a:t>
            </a:r>
            <a:r>
              <a:rPr kumimoji="0" lang="kk-KZ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.   Рассуждать на заданную тему.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Ч7.</a:t>
            </a:r>
            <a:r>
              <a:rPr kumimoji="0" lang="kk-KZ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      Определять тему, сравнивать события и героев, их поступки.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237626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76672"/>
            <a:ext cx="756084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Все учащиеся смогут: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124744"/>
            <a:ext cx="741682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Подобрать прилагательные к словам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060848"/>
            <a:ext cx="68407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Большинство учащихся смогут: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708920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Указать род, число, падеж имен прилагательных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645024"/>
            <a:ext cx="565398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Некоторые учащиеся смогут: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365104"/>
            <a:ext cx="7344816" cy="410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Определять тип и стиль данных отрывков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globu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56" y="4437112"/>
            <a:ext cx="187220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620688"/>
          <a:ext cx="8352928" cy="5544616"/>
        </p:xfrm>
        <a:graphic>
          <a:graphicData uri="http://schemas.openxmlformats.org/drawingml/2006/table">
            <a:tbl>
              <a:tblPr/>
              <a:tblGrid>
                <a:gridCol w="2319076"/>
                <a:gridCol w="6033852"/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99792" y="692696"/>
            <a:ext cx="6120680" cy="2301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Учащиеся могут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ahoma" pitchFamily="34" charset="0"/>
                <a:cs typeface="Tahoma" pitchFamily="34" charset="0"/>
              </a:rPr>
              <a:t>: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Times New Roman"/>
              </a:rPr>
              <a:t>Подготовить свой рассказ о сказках, его понимание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68760"/>
            <a:ext cx="23190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Языковая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цель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19431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3" descr="MCj04348100000[1]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302029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476672"/>
          <a:ext cx="8286808" cy="5985402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48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Ключевые слова и фразы</a:t>
                      </a:r>
                      <a:r>
                        <a:rPr lang="ru-RU" sz="2400" b="1" dirty="0" smtClean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Литературная сказка, художественная литература, сердце, искусственный, персонажи</a:t>
                      </a:r>
                      <a:endParaRPr lang="ru-RU" sz="2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Полезные фразы для диалога/письма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Выплыли три чудных белых лебедя, царственным птицам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Вопросы для обсуждения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Какие сказки вам нравятся больше? Какие бывают виды сказок?</a:t>
                      </a:r>
                      <a:endParaRPr lang="ru-RU" sz="20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Можете ли вы сказать, почему</a:t>
                      </a:r>
                      <a:r>
                        <a:rPr lang="ru-RU" sz="2400" b="1" i="1" dirty="0" smtClean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сказках персонажи не всегда бывают добрыми?</a:t>
                      </a:r>
                      <a:endParaRPr lang="ru-RU" sz="240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Письменные подсказки: 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Сказки, персонажи, литература, волшебная палочка, хрустальные туфельки, сапоги, камешки, корзинка с пирожками, горошина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07" marR="60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59766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урока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64704"/>
            <a:ext cx="80648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Активити. 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 чем вам говорят имена: Шарль Перо,Ганс Христиан Андерсен,братья Гримм?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5" y="479715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Ребята, назовите , кто это 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Итак , ребята,  мы  сегодня  с  вами   будем  говорить о   сказках .  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Тема  нашего  урока:  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FrankRuehl" pitchFamily="34" charset="-79"/>
              </a:rPr>
              <a:t>Литературная сказка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FrankRuehl" pitchFamily="34" charset="-79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24000" y="3613912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D:\1-ИГРАААА\Desktop\арман практика\зауре обнов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71678"/>
            <a:ext cx="3286148" cy="2643206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51244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928992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4400" dirty="0" smtClean="0"/>
              <a:t>Деление на группы при помощи картинок сказочных  персонажей: </a:t>
            </a:r>
            <a:r>
              <a:rPr lang="kk-KZ" sz="4400" dirty="0" smtClean="0">
                <a:solidFill>
                  <a:srgbClr val="FF0000"/>
                </a:solidFill>
              </a:rPr>
              <a:t>«</a:t>
            </a:r>
            <a:r>
              <a:rPr lang="kk-KZ" sz="4400" b="1" dirty="0" smtClean="0">
                <a:solidFill>
                  <a:srgbClr val="FF0000"/>
                </a:solidFill>
              </a:rPr>
              <a:t>Золушка», «Оловянный солдатик»</a:t>
            </a:r>
            <a:endParaRPr lang="ru-RU" sz="4400" dirty="0" smtClean="0">
              <a:solidFill>
                <a:srgbClr val="FF0000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C:\Users\777\AppData\Local\Microsoft\Windows\Temporary Internet Files\Content.Word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23761">
            <a:off x="903994" y="3312170"/>
            <a:ext cx="3770966" cy="312084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C:\Users\777\AppData\Local\Microsoft\Windows\Temporary Internet Files\Content.Word\images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201159">
            <a:off x="5164972" y="3273056"/>
            <a:ext cx="3570460" cy="3216643"/>
          </a:xfrm>
          <a:prstGeom prst="ellipse">
            <a:avLst/>
          </a:prstGeom>
          <a:ln w="63500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682</TotalTime>
  <Words>1053</Words>
  <Application>Microsoft Office PowerPoint</Application>
  <PresentationFormat>Экран (4:3)</PresentationFormat>
  <Paragraphs>150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Асылбек</dc:creator>
  <cp:lastModifiedBy>777</cp:lastModifiedBy>
  <cp:revision>76</cp:revision>
  <cp:lastPrinted>2017-04-26T05:48:48Z</cp:lastPrinted>
  <dcterms:created xsi:type="dcterms:W3CDTF">2017-04-24T15:07:20Z</dcterms:created>
  <dcterms:modified xsi:type="dcterms:W3CDTF">2017-11-22T17:49:03Z</dcterms:modified>
</cp:coreProperties>
</file>