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sldIdLst>
    <p:sldId id="304" r:id="rId2"/>
    <p:sldId id="311" r:id="rId3"/>
    <p:sldId id="282" r:id="rId4"/>
    <p:sldId id="298" r:id="rId5"/>
    <p:sldId id="264" r:id="rId6"/>
    <p:sldId id="260" r:id="rId7"/>
    <p:sldId id="269" r:id="rId8"/>
    <p:sldId id="291" r:id="rId9"/>
    <p:sldId id="296" r:id="rId10"/>
    <p:sldId id="299" r:id="rId11"/>
    <p:sldId id="292" r:id="rId12"/>
    <p:sldId id="270" r:id="rId13"/>
    <p:sldId id="273" r:id="rId14"/>
    <p:sldId id="275" r:id="rId15"/>
    <p:sldId id="294" r:id="rId16"/>
    <p:sldId id="289" r:id="rId17"/>
    <p:sldId id="272" r:id="rId18"/>
    <p:sldId id="297" r:id="rId19"/>
    <p:sldId id="286" r:id="rId20"/>
    <p:sldId id="288" r:id="rId21"/>
    <p:sldId id="276" r:id="rId22"/>
    <p:sldId id="310" r:id="rId23"/>
    <p:sldId id="295" r:id="rId24"/>
    <p:sldId id="303" r:id="rId25"/>
    <p:sldId id="293" r:id="rId26"/>
    <p:sldId id="307" r:id="rId27"/>
    <p:sldId id="308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4E467-55F6-44C7-BD79-6DE981F5D51F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CD570-B288-4DE9-8319-EABB58E66B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CD570-B288-4DE9-8319-EABB58E66B9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981EFD-682D-43B3-BE90-BF1E27C76CEC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cultinfo.ru/fulltext/1/001/008/028/862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xumuk.ru/encyklopedia/2/3566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B%D0%B5%D1%82%D0%BA%D0%B0" TargetMode="External"/><Relationship Id="rId2" Type="http://schemas.openxmlformats.org/officeDocument/2006/relationships/hyperlink" Target="https://ru.wikipedia.org/wiki/%D0%A6%D0%B8%D1%82%D0%BE%D0%BF%D0%BB%D0%B0%D0%B7%D0%BC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5%D1%87%D0%B5%D0%BD%D1%8C" TargetMode="External"/><Relationship Id="rId4" Type="http://schemas.openxmlformats.org/officeDocument/2006/relationships/hyperlink" Target="https://ru.wikipedia.org/wiki/%D0%9C%D1%8B%D1%88%D1%86%D1%8B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Химия - наука  о веществах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5058" name="Picture 2" descr="C:\Documents and Settings\Владимир\Мои документы\Мои рисунки\47049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428736"/>
            <a:ext cx="5286411" cy="3863147"/>
          </a:xfrm>
          <a:prstGeom prst="rect">
            <a:avLst/>
          </a:prstGeom>
          <a:noFill/>
        </p:spPr>
      </p:pic>
      <p:pic>
        <p:nvPicPr>
          <p:cNvPr id="4" name="Picture 7" descr="C:\Documents and Settings\Лена\Рабочий стол\Лена\анимация\Предметы\J00761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42908" y="2136485"/>
            <a:ext cx="8929718" cy="472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2928934"/>
            <a:ext cx="4562476" cy="33956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ruthCYR Black" pitchFamily="50" charset="-52"/>
              </a:rPr>
              <a:t>Циклическая формула</a:t>
            </a:r>
            <a:endParaRPr lang="ru-RU" sz="2400" b="1" dirty="0">
              <a:solidFill>
                <a:srgbClr val="0070C0"/>
              </a:solidFill>
              <a:latin typeface="TruthCYR Black" pitchFamily="50" charset="-5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85749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071966" cy="32146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643314"/>
            <a:ext cx="4333876" cy="31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3600" u="sng" dirty="0" smtClean="0">
                <a:solidFill>
                  <a:schemeClr val="tx1"/>
                </a:solidFill>
              </a:rPr>
              <a:t>Глюкоза – ценное питательное вещество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2400" b="1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2500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2500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500" dirty="0" smtClean="0">
                <a:solidFill>
                  <a:srgbClr val="008000"/>
                </a:solidFill>
              </a:rPr>
              <a:t>       </a:t>
            </a:r>
            <a:endParaRPr lang="ru-RU" sz="2500" b="1" dirty="0" smtClean="0">
              <a:solidFill>
                <a:srgbClr val="9933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2500" b="1" dirty="0" smtClean="0">
              <a:solidFill>
                <a:srgbClr val="993300"/>
              </a:solidFill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3" y="1412875"/>
            <a:ext cx="8964488" cy="2448173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2500" dirty="0" smtClean="0">
                <a:solidFill>
                  <a:srgbClr val="008000"/>
                </a:solidFill>
              </a:rPr>
              <a:t>     </a:t>
            </a:r>
            <a:r>
              <a:rPr lang="ru-RU" sz="4000" b="1" dirty="0" smtClean="0"/>
              <a:t>Глюкозу часто используют в кондитерском производстве. Она идет на изготовление карамели, пряников, мармелада и т.д.</a:t>
            </a:r>
          </a:p>
          <a:p>
            <a:pPr eaLnBrk="1" hangingPunct="1"/>
            <a:endParaRPr lang="ru-RU" sz="4000" b="1" dirty="0" smtClean="0"/>
          </a:p>
        </p:txBody>
      </p:sp>
      <p:pic>
        <p:nvPicPr>
          <p:cNvPr id="13317" name="Picture 5" descr="xmascook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076700"/>
            <a:ext cx="394652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2238"/>
            <a:ext cx="8329642" cy="59211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</a:t>
            </a:r>
            <a:br>
              <a:rPr lang="ru-RU" sz="4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Фруктоза</a:t>
            </a:r>
            <a:br>
              <a:rPr lang="ru-RU" sz="4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(фруктовый сахар)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500305"/>
            <a:ext cx="4038600" cy="36306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800" b="1" dirty="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rgbClr val="FF3300"/>
                </a:solidFill>
              </a:rPr>
              <a:t>Ц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28802"/>
            <a:ext cx="9144000" cy="5245111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2600" dirty="0" smtClean="0"/>
              <a:t>               </a:t>
            </a:r>
          </a:p>
        </p:txBody>
      </p:sp>
      <p:pic>
        <p:nvPicPr>
          <p:cNvPr id="19466" name="Picture 10" descr="20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322541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571744"/>
            <a:ext cx="378621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286248" y="2000240"/>
            <a:ext cx="421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Линейная формула</a:t>
            </a:r>
            <a:endParaRPr lang="ru-RU" sz="2400" b="1" dirty="0"/>
          </a:p>
        </p:txBody>
      </p:sp>
      <p:pic>
        <p:nvPicPr>
          <p:cNvPr id="8" name="Picture 5" descr="фру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14686"/>
            <a:ext cx="3571900" cy="335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0035" y="2571744"/>
            <a:ext cx="3571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atin typeface="Franklin Gothic Medium" pitchFamily="34" charset="0"/>
              </a:rPr>
              <a:t>Циклическая формула</a:t>
            </a:r>
            <a:endParaRPr lang="ru-RU" sz="2400" b="1" dirty="0">
              <a:latin typeface="Franklin Gothic Medium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229600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Фруктоза и глюкоза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12875"/>
            <a:ext cx="8229600" cy="11604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в больших количествах содержится в сладких фруктах и пчелином мёде.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708275"/>
            <a:ext cx="4321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3429000"/>
            <a:ext cx="4341812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491064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5400" dirty="0" smtClean="0"/>
              <a:t>Сахароза</a:t>
            </a:r>
            <a:endParaRPr lang="ru-RU" sz="5400" dirty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250825" y="1125538"/>
            <a:ext cx="8686800" cy="12985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Сахароза, тростниковый или свекловичный сахар, один из важнейших </a:t>
            </a:r>
            <a:r>
              <a:rPr lang="ru-RU" i="1" u="sng" smtClean="0">
                <a:latin typeface="Times New Roman" pitchFamily="18" charset="0"/>
                <a:cs typeface="Times New Roman" pitchFamily="18" charset="0"/>
                <a:hlinkClick r:id="rId2"/>
              </a:rPr>
              <a:t>дисахаридов</a:t>
            </a: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76475"/>
            <a:ext cx="3097213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2490788"/>
            <a:ext cx="2808287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276475"/>
            <a:ext cx="2528887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12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00636"/>
            <a:ext cx="8686800" cy="1857364"/>
          </a:xfrm>
        </p:spPr>
        <p:txBody>
          <a:bodyPr>
            <a:normAutofit fontScale="55000" lnSpcReduction="20000"/>
          </a:bodyPr>
          <a:lstStyle/>
          <a:p>
            <a:pPr eaLnBrk="1" hangingPunct="1"/>
            <a:endParaRPr lang="ru-RU" sz="2600" dirty="0" smtClean="0"/>
          </a:p>
          <a:p>
            <a:r>
              <a:rPr lang="ru-RU" sz="17500" b="1" dirty="0" smtClean="0"/>
              <a:t>С</a:t>
            </a:r>
            <a:r>
              <a:rPr lang="ru-RU" sz="17500" b="1" baseline="-25000" dirty="0" smtClean="0"/>
              <a:t>12 </a:t>
            </a:r>
            <a:r>
              <a:rPr lang="ru-RU" sz="17500" b="1" dirty="0" smtClean="0"/>
              <a:t>Н</a:t>
            </a:r>
            <a:r>
              <a:rPr lang="ru-RU" sz="17500" b="1" baseline="-25000" dirty="0" smtClean="0"/>
              <a:t>22</a:t>
            </a:r>
            <a:r>
              <a:rPr lang="ru-RU" sz="17500" b="1" dirty="0" smtClean="0"/>
              <a:t>О</a:t>
            </a:r>
            <a:r>
              <a:rPr lang="ru-RU" sz="17500" b="1" baseline="-25000" dirty="0" smtClean="0"/>
              <a:t>11</a:t>
            </a:r>
            <a:endParaRPr lang="ru-RU" sz="17500" b="1" dirty="0" smtClean="0"/>
          </a:p>
          <a:p>
            <a:pPr eaLnBrk="1" hangingPunct="1"/>
            <a:endParaRPr lang="ru-RU" sz="2600" dirty="0" smtClean="0"/>
          </a:p>
          <a:p>
            <a:pPr eaLnBrk="1" hangingPunct="1"/>
            <a:endParaRPr lang="ru-RU" sz="2600" dirty="0" smtClean="0"/>
          </a:p>
          <a:p>
            <a:pPr eaLnBrk="1" hangingPunct="1"/>
            <a:endParaRPr lang="ru-RU" sz="2600" dirty="0" smtClean="0"/>
          </a:p>
        </p:txBody>
      </p:sp>
      <p:pic>
        <p:nvPicPr>
          <p:cNvPr id="22531" name="Picture 4" descr="o5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8582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1700213"/>
            <a:ext cx="5195888" cy="44116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3600" b="1" smtClean="0"/>
              <a:t>         (С</a:t>
            </a:r>
            <a:r>
              <a:rPr lang="ru-RU" sz="2000" b="1" smtClean="0"/>
              <a:t>6</a:t>
            </a:r>
            <a:r>
              <a:rPr lang="ru-RU" sz="3600" b="1" smtClean="0"/>
              <a:t>Н</a:t>
            </a:r>
            <a:r>
              <a:rPr lang="ru-RU" sz="2000" b="1" smtClean="0"/>
              <a:t>10</a:t>
            </a:r>
            <a:r>
              <a:rPr lang="ru-RU" sz="3600" b="1" smtClean="0"/>
              <a:t>О</a:t>
            </a:r>
            <a:r>
              <a:rPr lang="ru-RU" sz="2000" b="1" smtClean="0"/>
              <a:t>5</a:t>
            </a:r>
            <a:r>
              <a:rPr lang="ru-RU" sz="3600" b="1" smtClean="0"/>
              <a:t>)</a:t>
            </a:r>
            <a:r>
              <a:rPr lang="en-US" sz="2000" b="1" smtClean="0"/>
              <a:t>n</a:t>
            </a:r>
            <a:endParaRPr lang="ru-RU" sz="2000" b="1" smtClean="0"/>
          </a:p>
          <a:p>
            <a:pPr eaLnBrk="1" hangingPunct="1">
              <a:buFont typeface="Wingdings" pitchFamily="2" charset="2"/>
              <a:buNone/>
            </a:pPr>
            <a:r>
              <a:rPr lang="ru-RU" sz="2400" b="1" i="1" smtClean="0">
                <a:solidFill>
                  <a:srgbClr val="0000CC"/>
                </a:solidFill>
              </a:rPr>
              <a:t>Для крахмала </a:t>
            </a:r>
            <a:r>
              <a:rPr lang="en-US" sz="2400" b="1" i="1" smtClean="0">
                <a:solidFill>
                  <a:srgbClr val="0000CC"/>
                </a:solidFill>
              </a:rPr>
              <a:t>n</a:t>
            </a:r>
            <a:r>
              <a:rPr lang="ru-RU" sz="2400" b="1" i="1" smtClean="0">
                <a:solidFill>
                  <a:srgbClr val="0000CC"/>
                </a:solidFill>
              </a:rPr>
              <a:t> от 200 до  2000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i="1" smtClean="0">
                <a:solidFill>
                  <a:srgbClr val="0000CC"/>
                </a:solidFill>
              </a:rPr>
              <a:t>        </a:t>
            </a:r>
            <a:r>
              <a:rPr lang="ru-RU" sz="2400" b="1" i="1" smtClean="0">
                <a:solidFill>
                  <a:srgbClr val="6600CC"/>
                </a:solidFill>
              </a:rPr>
              <a:t> </a:t>
            </a:r>
            <a:r>
              <a:rPr lang="ru-RU" sz="2400" b="1" i="1" smtClean="0"/>
              <a:t>Крахмал образуется из глюкозы в растениях и в таком виде запасается в семенах (зернах), клубнях.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24525" y="1719263"/>
            <a:ext cx="2962275" cy="4411662"/>
          </a:xfrm>
        </p:spPr>
        <p:txBody>
          <a:bodyPr/>
          <a:lstStyle/>
          <a:p>
            <a:pPr eaLnBrk="1" hangingPunct="1"/>
            <a:endParaRPr lang="ru-RU" sz="2600" smtClean="0"/>
          </a:p>
        </p:txBody>
      </p:sp>
      <p:pic>
        <p:nvPicPr>
          <p:cNvPr id="24580" name="Picture 5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100" y="0"/>
            <a:ext cx="36449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h2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508500"/>
            <a:ext cx="23082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 descr="h324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4573588"/>
            <a:ext cx="5354638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WordArt 8"/>
          <p:cNvSpPr>
            <a:spLocks noChangeArrowheads="1" noChangeShapeType="1" noTextEdit="1"/>
          </p:cNvSpPr>
          <p:nvPr/>
        </p:nvSpPr>
        <p:spPr bwMode="auto">
          <a:xfrm>
            <a:off x="468313" y="620713"/>
            <a:ext cx="4105275" cy="12620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крахмал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142844" y="142853"/>
            <a:ext cx="8643998" cy="159704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Comic Sans MS"/>
              </a:rPr>
              <a:t>Основные источники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Comic Sans MS"/>
              </a:rPr>
              <a:t>крахмала:</a:t>
            </a:r>
          </a:p>
        </p:txBody>
      </p:sp>
      <p:sp>
        <p:nvSpPr>
          <p:cNvPr id="81923" name="WordArt 3"/>
          <p:cNvSpPr>
            <a:spLocks noChangeArrowheads="1" noChangeShapeType="1" noTextEdit="1"/>
          </p:cNvSpPr>
          <p:nvPr/>
        </p:nvSpPr>
        <p:spPr bwMode="auto">
          <a:xfrm>
            <a:off x="428596" y="1571612"/>
            <a:ext cx="3500462" cy="725501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Картофель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81924" name="WordArt 4"/>
          <p:cNvSpPr>
            <a:spLocks noChangeArrowheads="1" noChangeShapeType="1" noTextEdit="1"/>
          </p:cNvSpPr>
          <p:nvPr/>
        </p:nvSpPr>
        <p:spPr bwMode="auto">
          <a:xfrm>
            <a:off x="5072066" y="1643051"/>
            <a:ext cx="3429023" cy="725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8089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Comic Sans MS"/>
              </a:rPr>
              <a:t>Кукуруза</a:t>
            </a:r>
          </a:p>
        </p:txBody>
      </p:sp>
      <p:pic>
        <p:nvPicPr>
          <p:cNvPr id="81925" name="Picture 5" descr="Катрофен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565400"/>
            <a:ext cx="33115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кукуру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838"/>
            <a:ext cx="38163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/>
      <p:bldP spid="81923" grpId="0" animBg="1"/>
      <p:bldP spid="819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5400" b="1" dirty="0" smtClean="0">
                <a:solidFill>
                  <a:srgbClr val="800080"/>
                </a:solidFill>
              </a:rPr>
              <a:t>Структура крахмала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86251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3600" b="1" dirty="0" smtClean="0">
                <a:solidFill>
                  <a:schemeClr val="tx1"/>
                </a:solidFill>
              </a:rPr>
              <a:t>Линейная  и разветвленная</a:t>
            </a:r>
          </a:p>
        </p:txBody>
      </p:sp>
      <p:pic>
        <p:nvPicPr>
          <p:cNvPr id="23556" name="Picture 4" descr="545"/>
          <p:cNvPicPr>
            <a:picLocks noChangeAspect="1" noChangeArrowheads="1"/>
          </p:cNvPicPr>
          <p:nvPr/>
        </p:nvPicPr>
        <p:blipFill rotWithShape="1">
          <a:blip r:embed="rId2" cstate="print"/>
          <a:srcRect r="50000"/>
          <a:stretch/>
        </p:blipFill>
        <p:spPr bwMode="auto">
          <a:xfrm>
            <a:off x="571472" y="1988840"/>
            <a:ext cx="7240888" cy="465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811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37793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5400" dirty="0" smtClean="0">
                <a:solidFill>
                  <a:srgbClr val="FF0000"/>
                </a:solidFill>
              </a:rPr>
              <a:t>Гидролиз крахмала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1406" y="1785926"/>
            <a:ext cx="8858312" cy="47561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4400" b="1" u="sng" dirty="0" smtClean="0">
                <a:latin typeface="Arial Black" pitchFamily="34" charset="0"/>
              </a:rPr>
              <a:t>Полный гидролиз</a:t>
            </a:r>
            <a:r>
              <a:rPr lang="ru-RU" sz="4400" dirty="0" smtClean="0">
                <a:latin typeface="Arial Black" pitchFamily="34" charset="0"/>
              </a:rPr>
              <a:t> </a:t>
            </a:r>
            <a:r>
              <a:rPr lang="ru-RU" sz="4400" dirty="0" smtClean="0"/>
              <a:t>– до образования глюкозы.</a:t>
            </a:r>
          </a:p>
          <a:p>
            <a:r>
              <a:rPr lang="ru-RU" sz="4400" b="1" dirty="0" smtClean="0"/>
              <a:t>(С</a:t>
            </a:r>
            <a:r>
              <a:rPr lang="ru-RU" sz="4400" b="1" baseline="-25000" dirty="0" smtClean="0"/>
              <a:t>6</a:t>
            </a:r>
            <a:r>
              <a:rPr lang="ru-RU" sz="4400" b="1" dirty="0" smtClean="0"/>
              <a:t>Н</a:t>
            </a:r>
            <a:r>
              <a:rPr lang="ru-RU" sz="4400" b="1" baseline="-25000" dirty="0" smtClean="0"/>
              <a:t>10</a:t>
            </a:r>
            <a:r>
              <a:rPr lang="ru-RU" sz="4400" b="1" dirty="0" smtClean="0"/>
              <a:t>О</a:t>
            </a:r>
            <a:r>
              <a:rPr lang="ru-RU" sz="4400" b="1" baseline="-25000" dirty="0" smtClean="0"/>
              <a:t>5</a:t>
            </a:r>
            <a:r>
              <a:rPr lang="ru-RU" sz="4400" b="1" dirty="0" smtClean="0"/>
              <a:t>)</a:t>
            </a:r>
            <a:r>
              <a:rPr lang="en-US" sz="4400" b="1" dirty="0" smtClean="0"/>
              <a:t>n</a:t>
            </a:r>
            <a:r>
              <a:rPr lang="ru-RU" sz="4400" b="1" dirty="0" smtClean="0"/>
              <a:t> + </a:t>
            </a:r>
            <a:r>
              <a:rPr lang="en-US" sz="4400" b="1" dirty="0" smtClean="0"/>
              <a:t>n</a:t>
            </a:r>
            <a:r>
              <a:rPr lang="ru-RU" sz="4400" b="1" dirty="0" smtClean="0"/>
              <a:t>Н</a:t>
            </a:r>
            <a:r>
              <a:rPr lang="ru-RU" sz="4400" b="1" baseline="-25000" dirty="0" smtClean="0"/>
              <a:t>2</a:t>
            </a:r>
            <a:r>
              <a:rPr lang="ru-RU" sz="4400" b="1" dirty="0" smtClean="0"/>
              <a:t>О = </a:t>
            </a:r>
            <a:r>
              <a:rPr lang="en-US" sz="4400" b="1" dirty="0" smtClean="0"/>
              <a:t>n</a:t>
            </a:r>
            <a:r>
              <a:rPr lang="ru-RU" sz="4400" b="1" dirty="0" smtClean="0"/>
              <a:t>С</a:t>
            </a:r>
            <a:r>
              <a:rPr lang="ru-RU" sz="4400" b="1" baseline="-25000" dirty="0" smtClean="0"/>
              <a:t>6</a:t>
            </a:r>
            <a:r>
              <a:rPr lang="ru-RU" sz="4400" b="1" dirty="0" smtClean="0"/>
              <a:t>Н</a:t>
            </a:r>
            <a:r>
              <a:rPr lang="ru-RU" sz="4400" b="1" baseline="-25000" dirty="0" smtClean="0"/>
              <a:t>12</a:t>
            </a:r>
            <a:r>
              <a:rPr lang="ru-RU" sz="4400" b="1" dirty="0" smtClean="0"/>
              <a:t>О</a:t>
            </a:r>
            <a:r>
              <a:rPr lang="ru-RU" sz="4400" b="1" baseline="-25000" dirty="0" smtClean="0"/>
              <a:t>6</a:t>
            </a:r>
            <a:endParaRPr lang="ru-RU" sz="4400" b="1" dirty="0" smtClean="0"/>
          </a:p>
          <a:p>
            <a:r>
              <a:rPr lang="ru-RU" sz="4400" b="1" dirty="0" smtClean="0"/>
              <a:t>(крахмал + вода = глюкоза)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Владимир\Рабочий стол\IMG_0760.JPG"/>
          <p:cNvPicPr/>
          <p:nvPr/>
        </p:nvPicPr>
        <p:blipFill>
          <a:blip r:embed="rId3" cstate="print"/>
          <a:srcRect l="17155" r="12536" b="16145"/>
          <a:stretch>
            <a:fillRect/>
          </a:stretch>
        </p:blipFill>
        <p:spPr bwMode="auto">
          <a:xfrm>
            <a:off x="3714744" y="142852"/>
            <a:ext cx="5214974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Владимир\Рабочий стол\IMG_0763.JPG"/>
          <p:cNvPicPr/>
          <p:nvPr/>
        </p:nvPicPr>
        <p:blipFill>
          <a:blip r:embed="rId4" cstate="print"/>
          <a:srcRect l="13480" t="5783" r="5643" b="6747"/>
          <a:stretch>
            <a:fillRect/>
          </a:stretch>
        </p:blipFill>
        <p:spPr bwMode="auto">
          <a:xfrm>
            <a:off x="0" y="142852"/>
            <a:ext cx="464343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Владимир\Рабочий стол\IMG_0769.JPG"/>
          <p:cNvPicPr/>
          <p:nvPr/>
        </p:nvPicPr>
        <p:blipFill>
          <a:blip r:embed="rId5" cstate="print"/>
          <a:srcRect l="9621" t="39381" r="5116"/>
          <a:stretch>
            <a:fillRect/>
          </a:stretch>
        </p:blipFill>
        <p:spPr bwMode="auto">
          <a:xfrm>
            <a:off x="0" y="3786190"/>
            <a:ext cx="40004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Владимир\Рабочий стол\IMG_0772.JPG"/>
          <p:cNvPicPr/>
          <p:nvPr/>
        </p:nvPicPr>
        <p:blipFill>
          <a:blip r:embed="rId6" cstate="print"/>
          <a:srcRect l="9940" t="11084" r="10932" b="7229"/>
          <a:stretch>
            <a:fillRect/>
          </a:stretch>
        </p:blipFill>
        <p:spPr bwMode="auto">
          <a:xfrm>
            <a:off x="4071934" y="4214818"/>
            <a:ext cx="392909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Гидролиз крахмала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u="sng" dirty="0" smtClean="0"/>
              <a:t>Частичный гидролиз</a:t>
            </a:r>
            <a:r>
              <a:rPr lang="ru-RU" dirty="0" smtClean="0"/>
              <a:t> – до образования  </a:t>
            </a:r>
            <a:r>
              <a:rPr lang="ru-RU" b="1" dirty="0" smtClean="0">
                <a:solidFill>
                  <a:srgbClr val="FF0000"/>
                </a:solidFill>
              </a:rPr>
              <a:t>декстрин</a:t>
            </a:r>
          </a:p>
          <a:p>
            <a:pPr>
              <a:lnSpc>
                <a:spcPct val="90000"/>
              </a:lnSpc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(С</a:t>
            </a:r>
            <a:r>
              <a:rPr lang="ru-RU" b="1" baseline="-25000" dirty="0" smtClean="0"/>
              <a:t>6</a:t>
            </a:r>
            <a:r>
              <a:rPr lang="ru-RU" b="1" dirty="0" smtClean="0"/>
              <a:t>Н</a:t>
            </a:r>
            <a:r>
              <a:rPr lang="ru-RU" b="1" baseline="-25000" dirty="0" smtClean="0"/>
              <a:t>10</a:t>
            </a:r>
            <a:r>
              <a:rPr lang="ru-RU" b="1" dirty="0" smtClean="0"/>
              <a:t>О</a:t>
            </a:r>
            <a:r>
              <a:rPr lang="ru-RU" b="1" baseline="-25000" dirty="0" smtClean="0"/>
              <a:t>5</a:t>
            </a:r>
            <a:r>
              <a:rPr lang="ru-RU" b="1" dirty="0" smtClean="0"/>
              <a:t>)</a:t>
            </a:r>
            <a:r>
              <a:rPr lang="en-US" b="1" dirty="0" smtClean="0"/>
              <a:t>n</a:t>
            </a:r>
            <a:r>
              <a:rPr lang="ru-RU" b="1" dirty="0" smtClean="0"/>
              <a:t> → (С</a:t>
            </a:r>
            <a:r>
              <a:rPr lang="ru-RU" b="1" baseline="-25000" dirty="0" smtClean="0"/>
              <a:t>6</a:t>
            </a:r>
            <a:r>
              <a:rPr lang="ru-RU" b="1" dirty="0" smtClean="0"/>
              <a:t>Н</a:t>
            </a:r>
            <a:r>
              <a:rPr lang="ru-RU" b="1" baseline="-25000" dirty="0" smtClean="0"/>
              <a:t>10</a:t>
            </a:r>
            <a:r>
              <a:rPr lang="ru-RU" b="1" dirty="0" smtClean="0"/>
              <a:t>О</a:t>
            </a:r>
            <a:r>
              <a:rPr lang="ru-RU" b="1" baseline="-25000" dirty="0" smtClean="0"/>
              <a:t>5</a:t>
            </a:r>
            <a:r>
              <a:rPr lang="ru-RU" b="1" dirty="0" smtClean="0"/>
              <a:t>)</a:t>
            </a:r>
            <a:r>
              <a:rPr lang="en-US" b="1" dirty="0" smtClean="0"/>
              <a:t>m</a:t>
            </a:r>
            <a:r>
              <a:rPr lang="ru-RU" b="1" dirty="0" smtClean="0"/>
              <a:t> → хС</a:t>
            </a:r>
            <a:r>
              <a:rPr lang="ru-RU" b="1" baseline="-25000" dirty="0" smtClean="0"/>
              <a:t>12</a:t>
            </a:r>
            <a:r>
              <a:rPr lang="ru-RU" b="1" dirty="0" smtClean="0"/>
              <a:t>Н</a:t>
            </a:r>
            <a:r>
              <a:rPr lang="ru-RU" b="1" baseline="-25000" dirty="0" smtClean="0"/>
              <a:t>22</a:t>
            </a:r>
            <a:r>
              <a:rPr lang="ru-RU" b="1" dirty="0" smtClean="0"/>
              <a:t>О</a:t>
            </a:r>
            <a:r>
              <a:rPr lang="ru-RU" b="1" baseline="-25000" dirty="0" smtClean="0"/>
              <a:t>11</a:t>
            </a:r>
            <a:r>
              <a:rPr lang="ru-RU" b="1" dirty="0" smtClean="0"/>
              <a:t> → </a:t>
            </a:r>
            <a:r>
              <a:rPr lang="en-US" b="1" dirty="0" smtClean="0"/>
              <a:t>n</a:t>
            </a:r>
            <a:r>
              <a:rPr lang="ru-RU" b="1" dirty="0" smtClean="0"/>
              <a:t>С</a:t>
            </a:r>
            <a:r>
              <a:rPr lang="ru-RU" b="1" baseline="-25000" dirty="0" smtClean="0"/>
              <a:t>6</a:t>
            </a:r>
            <a:r>
              <a:rPr lang="ru-RU" b="1" dirty="0" smtClean="0"/>
              <a:t>Н</a:t>
            </a:r>
            <a:r>
              <a:rPr lang="ru-RU" b="1" baseline="-25000" dirty="0" smtClean="0"/>
              <a:t>12</a:t>
            </a:r>
            <a:r>
              <a:rPr lang="ru-RU" b="1" dirty="0" smtClean="0"/>
              <a:t>О</a:t>
            </a:r>
            <a:r>
              <a:rPr lang="ru-RU" b="1" baseline="-25000" dirty="0" smtClean="0"/>
              <a:t>6</a:t>
            </a:r>
          </a:p>
          <a:p>
            <a:pPr>
              <a:buNone/>
            </a:pPr>
            <a:endParaRPr lang="ru-RU" b="1" dirty="0" smtClean="0"/>
          </a:p>
          <a:p>
            <a:r>
              <a:rPr lang="ru-RU" b="1" dirty="0" smtClean="0"/>
              <a:t>(крахмал → декстрины → мальтоза → глюкоза).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Крахмал</a:t>
            </a:r>
            <a:endParaRPr lang="ru-RU" sz="5400" dirty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4770438" cy="793750"/>
          </a:xfrm>
        </p:spPr>
        <p:txBody>
          <a:bodyPr>
            <a:normAutofit fontScale="85000" lnSpcReduction="20000"/>
          </a:bodyPr>
          <a:lstStyle/>
          <a:p>
            <a:pPr>
              <a:buFont typeface="Wingdings 2" pitchFamily="18" charset="2"/>
              <a:buNone/>
            </a:pPr>
            <a:r>
              <a:rPr lang="ru-RU" smtClean="0"/>
              <a:t>главный резервный </a:t>
            </a:r>
            <a:r>
              <a:rPr lang="ru-RU" smtClean="0">
                <a:hlinkClick r:id="rId2" tooltip="Химическая &#10;энциклопедия"/>
              </a:rPr>
              <a:t>полисахарид</a:t>
            </a:r>
            <a:r>
              <a:rPr lang="ru-RU" smtClean="0"/>
              <a:t> растений;</a:t>
            </a:r>
          </a:p>
          <a:p>
            <a:endParaRPr lang="ru-RU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36838"/>
            <a:ext cx="46085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60350"/>
            <a:ext cx="2563813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644900"/>
            <a:ext cx="37909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31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Гликоген – полисахарид, высших животных и человека.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85926"/>
            <a:ext cx="8420128" cy="4294199"/>
          </a:xfrm>
        </p:spPr>
        <p:txBody>
          <a:bodyPr>
            <a:normAutofit lnSpcReduction="10000"/>
          </a:bodyPr>
          <a:lstStyle/>
          <a:p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      </a:t>
            </a:r>
            <a:r>
              <a:rPr lang="ru-RU" sz="4400" b="1" dirty="0" smtClean="0"/>
              <a:t>(С</a:t>
            </a:r>
            <a:r>
              <a:rPr lang="ru-RU" sz="4400" b="1" baseline="-25000" dirty="0" smtClean="0"/>
              <a:t>6</a:t>
            </a:r>
            <a:r>
              <a:rPr lang="ru-RU" sz="4400" b="1" dirty="0" smtClean="0"/>
              <a:t>Н</a:t>
            </a:r>
            <a:r>
              <a:rPr lang="ru-RU" sz="4400" b="1" baseline="-25000" dirty="0" smtClean="0"/>
              <a:t>10</a:t>
            </a:r>
            <a:r>
              <a:rPr lang="ru-RU" sz="4400" b="1" dirty="0" smtClean="0"/>
              <a:t>О</a:t>
            </a:r>
            <a:r>
              <a:rPr lang="ru-RU" sz="4400" b="1" baseline="-25000" dirty="0" smtClean="0"/>
              <a:t>5</a:t>
            </a:r>
            <a:r>
              <a:rPr lang="ru-RU" sz="4400" b="1" dirty="0" smtClean="0"/>
              <a:t>)</a:t>
            </a:r>
            <a:r>
              <a:rPr lang="en-US" sz="4400" b="1" dirty="0" smtClean="0"/>
              <a:t>n</a:t>
            </a:r>
            <a:r>
              <a:rPr lang="ru-RU" sz="4400" b="1" dirty="0" smtClean="0"/>
              <a:t> </a:t>
            </a:r>
            <a:r>
              <a:rPr lang="ru-RU" sz="2000" dirty="0" smtClean="0"/>
              <a:t>   </a:t>
            </a:r>
          </a:p>
          <a:p>
            <a:r>
              <a:rPr lang="ru-RU" sz="2400" dirty="0" smtClean="0"/>
              <a:t>содержится в виде гранул в </a:t>
            </a:r>
            <a:r>
              <a:rPr lang="ru-RU" sz="2400" u="sng" dirty="0" smtClean="0">
                <a:hlinkClick r:id="rId2" tooltip="Цитоплазма"/>
              </a:rPr>
              <a:t>цитоплазме</a:t>
            </a:r>
            <a:r>
              <a:rPr lang="ru-RU" sz="2400" dirty="0" smtClean="0"/>
              <a:t> </a:t>
            </a:r>
            <a:r>
              <a:rPr lang="ru-RU" sz="2400" u="sng" dirty="0" smtClean="0">
                <a:hlinkClick r:id="rId3" tooltip="Клетка"/>
              </a:rPr>
              <a:t>клеток</a:t>
            </a:r>
            <a:r>
              <a:rPr lang="ru-RU" sz="2400" dirty="0" smtClean="0"/>
              <a:t> практически во всех органах и тканях, однако, наибольшее его количество накапливается в </a:t>
            </a:r>
            <a:r>
              <a:rPr lang="ru-RU" sz="2400" u="sng" dirty="0" smtClean="0">
                <a:hlinkClick r:id="rId4" tooltip="Мышцы"/>
              </a:rPr>
              <a:t>мышцах</a:t>
            </a:r>
            <a:r>
              <a:rPr lang="ru-RU" sz="2400" dirty="0" smtClean="0"/>
              <a:t> и </a:t>
            </a:r>
            <a:r>
              <a:rPr lang="ru-RU" sz="2400" u="sng" dirty="0" smtClean="0">
                <a:hlinkClick r:id="rId5" tooltip="Печень"/>
              </a:rPr>
              <a:t>печени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Мышечный гликоген в основном расходуется при активных физических нагрузках самими мышцами. Гликоген, который хранится в печени, отвечает за поддержание уровня глюкозы в крови, когда мы не едим.</a:t>
            </a:r>
          </a:p>
          <a:p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dirty="0" smtClean="0"/>
              <a:t>Целлюлоза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9600" b="1" dirty="0"/>
              <a:t>(С</a:t>
            </a:r>
            <a:r>
              <a:rPr lang="ru-RU" sz="9600" b="1" baseline="-25000" dirty="0"/>
              <a:t>6</a:t>
            </a:r>
            <a:r>
              <a:rPr lang="ru-RU" sz="9600" b="1" dirty="0"/>
              <a:t>Н</a:t>
            </a:r>
            <a:r>
              <a:rPr lang="ru-RU" sz="9600" b="1" baseline="-25000" dirty="0"/>
              <a:t>10</a:t>
            </a:r>
            <a:r>
              <a:rPr lang="ru-RU" sz="9600" b="1" dirty="0"/>
              <a:t>О</a:t>
            </a:r>
            <a:r>
              <a:rPr lang="ru-RU" sz="9600" b="1" baseline="-25000" dirty="0"/>
              <a:t>5</a:t>
            </a:r>
            <a:r>
              <a:rPr lang="ru-RU" sz="9600" b="1" dirty="0"/>
              <a:t>)</a:t>
            </a:r>
            <a:r>
              <a:rPr lang="en-US" sz="9600" b="1" dirty="0"/>
              <a:t>n</a:t>
            </a:r>
            <a:endParaRPr lang="ru-RU" sz="9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56992"/>
            <a:ext cx="676875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7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5400" b="1" dirty="0" smtClean="0">
                <a:solidFill>
                  <a:srgbClr val="800080"/>
                </a:solidFill>
              </a:rPr>
              <a:t>Структура целлюлозы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86251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400" b="1" dirty="0" smtClean="0">
                <a:solidFill>
                  <a:schemeClr val="tx1"/>
                </a:solidFill>
              </a:rPr>
              <a:t>Линейная</a:t>
            </a:r>
          </a:p>
        </p:txBody>
      </p:sp>
      <p:pic>
        <p:nvPicPr>
          <p:cNvPr id="23556" name="Picture 4" descr="545"/>
          <p:cNvPicPr>
            <a:picLocks noChangeAspect="1" noChangeArrowheads="1"/>
          </p:cNvPicPr>
          <p:nvPr/>
        </p:nvPicPr>
        <p:blipFill rotWithShape="1">
          <a:blip r:embed="rId2" cstate="print"/>
          <a:srcRect l="52765"/>
          <a:stretch/>
        </p:blipFill>
        <p:spPr bwMode="auto">
          <a:xfrm>
            <a:off x="1475656" y="2060848"/>
            <a:ext cx="7096872" cy="4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5400" dirty="0" smtClean="0"/>
              <a:t>Целлюлоза в природе</a:t>
            </a:r>
            <a:endParaRPr lang="ru-RU" sz="5400" dirty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437063"/>
            <a:ext cx="3671887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29321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5076825" y="3789363"/>
            <a:ext cx="3527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Хлопок и нити</a:t>
            </a: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250825" y="6211888"/>
            <a:ext cx="5616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/>
              <a:t>Лён и волокна из льна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1196975"/>
            <a:ext cx="18589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1125538"/>
            <a:ext cx="32480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5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581525"/>
            <a:ext cx="3962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565400"/>
            <a:ext cx="3516312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188913"/>
            <a:ext cx="42481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3429000"/>
            <a:ext cx="3954462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5203304" cy="838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dirty="0" smtClean="0"/>
              <a:t>Целлюлоза</a:t>
            </a:r>
          </a:p>
        </p:txBody>
      </p:sp>
      <p:sp>
        <p:nvSpPr>
          <p:cNvPr id="3175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5040312" cy="15906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Бумага, деньги, книги, газеты, фото- и киноплёнка.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275" y="2133600"/>
            <a:ext cx="23764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5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439248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dirty="0" smtClean="0"/>
              <a:t>Целлюлоза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125538"/>
            <a:ext cx="5580063" cy="5032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Деревянные дома, мебель.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357563"/>
            <a:ext cx="4560888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73238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654550"/>
            <a:ext cx="3306762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260350"/>
            <a:ext cx="25177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28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4123184" cy="838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/>
              <a:t>Углеводы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1438"/>
            <a:ext cx="3898900" cy="574675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 питания.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260350"/>
            <a:ext cx="46736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23862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284538"/>
            <a:ext cx="47228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916113"/>
            <a:ext cx="36718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40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2285991"/>
          </a:xfr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Понятие об Углеводах.</a:t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Классификация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2714620"/>
            <a:ext cx="516734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005517"/>
            <a:ext cx="3286148" cy="270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" y="5286388"/>
            <a:ext cx="3649657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План урока: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 smtClean="0"/>
              <a:t>История открытия углеводов.</a:t>
            </a:r>
          </a:p>
          <a:p>
            <a:pPr lvl="0"/>
            <a:r>
              <a:rPr lang="ru-RU" sz="2800" dirty="0" smtClean="0"/>
              <a:t>Строение молекулы углеводов.</a:t>
            </a:r>
          </a:p>
          <a:p>
            <a:pPr lvl="0"/>
            <a:r>
              <a:rPr lang="ru-RU" sz="2800" dirty="0" smtClean="0"/>
              <a:t>Классификация углеводов.</a:t>
            </a:r>
          </a:p>
          <a:p>
            <a:pPr lvl="0"/>
            <a:r>
              <a:rPr lang="ru-RU" sz="2800" dirty="0" smtClean="0"/>
              <a:t>Характеристика углеводов:</a:t>
            </a:r>
          </a:p>
          <a:p>
            <a:r>
              <a:rPr lang="ru-RU" sz="2400" b="1" dirty="0" smtClean="0"/>
              <a:t>Моносахаридов (глюкоза и фруктоза)</a:t>
            </a:r>
          </a:p>
          <a:p>
            <a:r>
              <a:rPr lang="ru-RU" sz="2400" b="1" dirty="0" smtClean="0"/>
              <a:t>Дисахаридов (сахароза)</a:t>
            </a:r>
          </a:p>
          <a:p>
            <a:r>
              <a:rPr lang="ru-RU" sz="2400" b="1" dirty="0" smtClean="0"/>
              <a:t>Полисахаридов ( крахмал, гликоген и целлюлоза)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FF0000"/>
                </a:solidFill>
              </a:rPr>
              <a:t>История открытия углеводов</a:t>
            </a:r>
          </a:p>
        </p:txBody>
      </p:sp>
      <p:pic>
        <p:nvPicPr>
          <p:cNvPr id="13316" name="Picture 4" descr="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96974"/>
            <a:ext cx="8143932" cy="530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74056" cy="236227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</a:t>
            </a:r>
            <a:b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</a:t>
            </a:r>
            <a:r>
              <a:rPr lang="ru-RU" sz="8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Углеводы</a:t>
            </a:r>
            <a:br>
              <a:rPr lang="ru-RU" sz="8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8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2124075" y="3933825"/>
            <a:ext cx="5913438" cy="227965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996952"/>
            <a:ext cx="74168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 (H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O)m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5445224"/>
            <a:ext cx="439248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Угле    воды</a:t>
            </a:r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2987675" y="4292600"/>
            <a:ext cx="504825" cy="1152525"/>
          </a:xfrm>
          <a:prstGeom prst="up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Двойная стрелка вверх/вниз 8"/>
          <p:cNvSpPr/>
          <p:nvPr/>
        </p:nvSpPr>
        <p:spPr>
          <a:xfrm>
            <a:off x="5076825" y="4292600"/>
            <a:ext cx="503238" cy="1152525"/>
          </a:xfrm>
          <a:prstGeom prst="up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6" name="Picture 4" descr="C:\Documents and Settings\Admin\Рабочий стол\Экология картинк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292600"/>
            <a:ext cx="2032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223361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2238"/>
            <a:ext cx="7543800" cy="91598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000" dirty="0" smtClean="0">
                <a:solidFill>
                  <a:srgbClr val="FF0066"/>
                </a:solidFill>
              </a:rPr>
              <a:t>Классификация углеводов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900113" y="908720"/>
            <a:ext cx="7993062" cy="115185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6000" b="1" dirty="0">
                <a:latin typeface="Times New Roman" pitchFamily="18" charset="0"/>
              </a:rPr>
              <a:t>Углеводы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11188" y="2492375"/>
            <a:ext cx="3095625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Простые</a:t>
            </a:r>
          </a:p>
          <a:p>
            <a:pPr algn="ctr"/>
            <a:r>
              <a:rPr lang="ru-RU" sz="3200" b="1" dirty="0">
                <a:latin typeface="Times New Roman" pitchFamily="18" charset="0"/>
              </a:rPr>
              <a:t>(моносахариды)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5148064" y="2492375"/>
            <a:ext cx="2987874" cy="865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latin typeface="Times New Roman" pitchFamily="18" charset="0"/>
              </a:rPr>
              <a:t>Сложные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500563" y="3573463"/>
            <a:ext cx="2000250" cy="9350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latin typeface="Times New Roman" pitchFamily="18" charset="0"/>
              </a:rPr>
              <a:t>Дисахариды</a:t>
            </a: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6804025" y="3573463"/>
            <a:ext cx="2125663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latin typeface="Times New Roman" pitchFamily="18" charset="0"/>
              </a:rPr>
              <a:t>Поли-</a:t>
            </a:r>
          </a:p>
          <a:p>
            <a:pPr algn="ctr"/>
            <a:r>
              <a:rPr lang="ru-RU" sz="2800" b="1">
                <a:latin typeface="Times New Roman" pitchFamily="18" charset="0"/>
              </a:rPr>
              <a:t>сахариды</a:t>
            </a: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250824" y="3933825"/>
            <a:ext cx="1908175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Пентозы</a:t>
            </a:r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2339976" y="3933825"/>
            <a:ext cx="1727200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Гексозы</a:t>
            </a:r>
          </a:p>
        </p:txBody>
      </p:sp>
      <p:sp>
        <p:nvSpPr>
          <p:cNvPr id="7178" name="Oval 11"/>
          <p:cNvSpPr>
            <a:spLocks noChangeArrowheads="1"/>
          </p:cNvSpPr>
          <p:nvPr/>
        </p:nvSpPr>
        <p:spPr bwMode="auto">
          <a:xfrm>
            <a:off x="0" y="5157788"/>
            <a:ext cx="111601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</a:rPr>
              <a:t>рибоза</a:t>
            </a:r>
          </a:p>
        </p:txBody>
      </p:sp>
      <p:sp>
        <p:nvSpPr>
          <p:cNvPr id="7179" name="Oval 12"/>
          <p:cNvSpPr>
            <a:spLocks noChangeArrowheads="1"/>
          </p:cNvSpPr>
          <p:nvPr/>
        </p:nvSpPr>
        <p:spPr bwMode="auto">
          <a:xfrm>
            <a:off x="1331913" y="5084763"/>
            <a:ext cx="1727200" cy="987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 err="1">
                <a:latin typeface="Times New Roman" pitchFamily="18" charset="0"/>
              </a:rPr>
              <a:t>дезокси</a:t>
            </a:r>
            <a:r>
              <a:rPr lang="ru-RU" sz="2800" b="1" dirty="0">
                <a:latin typeface="Times New Roman" pitchFamily="18" charset="0"/>
              </a:rPr>
              <a:t>-</a:t>
            </a:r>
          </a:p>
          <a:p>
            <a:pPr algn="ctr"/>
            <a:r>
              <a:rPr lang="ru-RU" sz="2800" b="1" dirty="0">
                <a:latin typeface="Times New Roman" pitchFamily="18" charset="0"/>
              </a:rPr>
              <a:t>рибоза</a:t>
            </a:r>
          </a:p>
        </p:txBody>
      </p:sp>
      <p:sp>
        <p:nvSpPr>
          <p:cNvPr id="7180" name="Oval 13"/>
          <p:cNvSpPr>
            <a:spLocks noChangeArrowheads="1"/>
          </p:cNvSpPr>
          <p:nvPr/>
        </p:nvSpPr>
        <p:spPr bwMode="auto">
          <a:xfrm>
            <a:off x="1979712" y="5943600"/>
            <a:ext cx="187156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глюкоза</a:t>
            </a:r>
          </a:p>
        </p:txBody>
      </p:sp>
      <p:sp>
        <p:nvSpPr>
          <p:cNvPr id="7181" name="Oval 14"/>
          <p:cNvSpPr>
            <a:spLocks noChangeArrowheads="1"/>
          </p:cNvSpPr>
          <p:nvPr/>
        </p:nvSpPr>
        <p:spPr bwMode="auto">
          <a:xfrm>
            <a:off x="3995738" y="5943600"/>
            <a:ext cx="1944687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latin typeface="Times New Roman" pitchFamily="18" charset="0"/>
              </a:rPr>
              <a:t>фруктоза</a:t>
            </a:r>
          </a:p>
        </p:txBody>
      </p:sp>
      <p:sp>
        <p:nvSpPr>
          <p:cNvPr id="7182" name="Oval 15"/>
          <p:cNvSpPr>
            <a:spLocks noChangeArrowheads="1"/>
          </p:cNvSpPr>
          <p:nvPr/>
        </p:nvSpPr>
        <p:spPr bwMode="auto">
          <a:xfrm>
            <a:off x="6156325" y="4797425"/>
            <a:ext cx="1296988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</a:rPr>
              <a:t>крахмал</a:t>
            </a:r>
          </a:p>
        </p:txBody>
      </p:sp>
      <p:sp>
        <p:nvSpPr>
          <p:cNvPr id="7183" name="Oval 16"/>
          <p:cNvSpPr>
            <a:spLocks noChangeArrowheads="1"/>
          </p:cNvSpPr>
          <p:nvPr/>
        </p:nvSpPr>
        <p:spPr bwMode="auto">
          <a:xfrm>
            <a:off x="7667625" y="4797425"/>
            <a:ext cx="147637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</a:rPr>
              <a:t>гликоген</a:t>
            </a:r>
          </a:p>
        </p:txBody>
      </p:sp>
      <p:sp>
        <p:nvSpPr>
          <p:cNvPr id="7184" name="Oval 17"/>
          <p:cNvSpPr>
            <a:spLocks noChangeArrowheads="1"/>
          </p:cNvSpPr>
          <p:nvPr/>
        </p:nvSpPr>
        <p:spPr bwMode="auto">
          <a:xfrm>
            <a:off x="6372225" y="5734050"/>
            <a:ext cx="2447925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 smtClean="0">
                <a:latin typeface="Times New Roman" pitchFamily="18" charset="0"/>
              </a:rPr>
              <a:t>целлюлоза</a:t>
            </a: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7185" name="Oval 18"/>
          <p:cNvSpPr>
            <a:spLocks noChangeArrowheads="1"/>
          </p:cNvSpPr>
          <p:nvPr/>
        </p:nvSpPr>
        <p:spPr bwMode="auto">
          <a:xfrm>
            <a:off x="4283968" y="4724400"/>
            <a:ext cx="1656457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Times New Roman" pitchFamily="18" charset="0"/>
              </a:rPr>
              <a:t>сахароза</a:t>
            </a:r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 flipH="1">
            <a:off x="2700338" y="2060575"/>
            <a:ext cx="12239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5292725" y="2060575"/>
            <a:ext cx="12954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 flipH="1">
            <a:off x="1187450" y="3429000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>
            <a:off x="2700338" y="3429000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0" name="Line 23"/>
          <p:cNvSpPr>
            <a:spLocks noChangeShapeType="1"/>
          </p:cNvSpPr>
          <p:nvPr/>
        </p:nvSpPr>
        <p:spPr bwMode="auto">
          <a:xfrm flipH="1">
            <a:off x="5435600" y="3357563"/>
            <a:ext cx="108108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1" name="Line 24"/>
          <p:cNvSpPr>
            <a:spLocks noChangeShapeType="1"/>
          </p:cNvSpPr>
          <p:nvPr/>
        </p:nvSpPr>
        <p:spPr bwMode="auto">
          <a:xfrm>
            <a:off x="6804025" y="3357563"/>
            <a:ext cx="9366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flipH="1">
            <a:off x="611188" y="4652963"/>
            <a:ext cx="288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>
            <a:off x="1116013" y="4652963"/>
            <a:ext cx="5762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>
            <a:off x="3059113" y="4652963"/>
            <a:ext cx="730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>
            <a:off x="3419475" y="4652963"/>
            <a:ext cx="108108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>
            <a:off x="5292725" y="450850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7" name="Line 30"/>
          <p:cNvSpPr>
            <a:spLocks noChangeShapeType="1"/>
          </p:cNvSpPr>
          <p:nvPr/>
        </p:nvSpPr>
        <p:spPr bwMode="auto">
          <a:xfrm flipH="1">
            <a:off x="6804025" y="4437063"/>
            <a:ext cx="8636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8" name="Line 31"/>
          <p:cNvSpPr>
            <a:spLocks noChangeShapeType="1"/>
          </p:cNvSpPr>
          <p:nvPr/>
        </p:nvSpPr>
        <p:spPr bwMode="auto">
          <a:xfrm>
            <a:off x="7812088" y="4437063"/>
            <a:ext cx="6477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99" name="Line 32"/>
          <p:cNvSpPr>
            <a:spLocks noChangeShapeType="1"/>
          </p:cNvSpPr>
          <p:nvPr/>
        </p:nvSpPr>
        <p:spPr bwMode="auto">
          <a:xfrm flipH="1">
            <a:off x="7524750" y="4437063"/>
            <a:ext cx="142875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Пентозы: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85860"/>
            <a:ext cx="4686304" cy="5357850"/>
          </a:xfrm>
        </p:spPr>
        <p:txBody>
          <a:bodyPr/>
          <a:lstStyle/>
          <a:p>
            <a:pPr marL="533400" indent="-533400" algn="ctr">
              <a:lnSpc>
                <a:spcPct val="90000"/>
              </a:lnSpc>
              <a:buFont typeface="Wingdings" pitchFamily="2" charset="2"/>
              <a:buNone/>
            </a:pP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Рибоза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– входит в состав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РНК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Дезоксирибоза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– входит в состав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ДНК.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eriod"/>
            </a:pP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720" name="Picture 8" descr="РН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0"/>
            <a:ext cx="1966930" cy="457200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1268413"/>
            <a:ext cx="1928825" cy="544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1" y="5013325"/>
            <a:ext cx="35719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88913"/>
            <a:ext cx="21605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57200"/>
            <a:ext cx="3528392" cy="838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/>
              <a:t>Глюкоза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28775"/>
            <a:ext cx="5483225" cy="49752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b="1" dirty="0">
              <a:solidFill>
                <a:srgbClr val="C00000"/>
              </a:solidFill>
            </a:endParaRPr>
          </a:p>
          <a:p>
            <a:r>
              <a:rPr lang="ru-RU" sz="8800" dirty="0"/>
              <a:t>С</a:t>
            </a:r>
            <a:r>
              <a:rPr lang="ru-RU" sz="8800" baseline="-25000" dirty="0"/>
              <a:t>6 </a:t>
            </a:r>
            <a:r>
              <a:rPr lang="ru-RU" sz="8800" dirty="0"/>
              <a:t>Н</a:t>
            </a:r>
            <a:r>
              <a:rPr lang="ru-RU" sz="8800" baseline="-25000" dirty="0"/>
              <a:t>12 </a:t>
            </a:r>
            <a:r>
              <a:rPr lang="ru-RU" sz="8800" dirty="0"/>
              <a:t>О</a:t>
            </a:r>
            <a:r>
              <a:rPr lang="ru-RU" sz="8800" baseline="-25000" dirty="0"/>
              <a:t>6</a:t>
            </a:r>
            <a:endParaRPr lang="ru-RU" sz="8800" dirty="0"/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6600" b="1" dirty="0" smtClean="0">
                <a:solidFill>
                  <a:srgbClr val="C00000"/>
                </a:solidFill>
              </a:rPr>
              <a:t>Фотосинтез</a:t>
            </a:r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708275"/>
            <a:ext cx="2852737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88913"/>
            <a:ext cx="28082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17051487"/>
      </p:ext>
    </p:extLst>
  </p:cSld>
  <p:clrMapOvr>
    <a:masterClrMapping/>
  </p:clrMapOvr>
  <p:transition advTm="225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542</TotalTime>
  <Words>325</Words>
  <Application>Microsoft Office PowerPoint</Application>
  <PresentationFormat>Экран (4:3)</PresentationFormat>
  <Paragraphs>109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Химия - наука  о веществах</vt:lpstr>
      <vt:lpstr>Слайд 2</vt:lpstr>
      <vt:lpstr>Понятие об Углеводах. Классификация</vt:lpstr>
      <vt:lpstr>      План урока:</vt:lpstr>
      <vt:lpstr>История открытия углеводов</vt:lpstr>
      <vt:lpstr>                            Углеводы </vt:lpstr>
      <vt:lpstr>Классификация углеводов</vt:lpstr>
      <vt:lpstr>Пентозы:</vt:lpstr>
      <vt:lpstr>Глюкоза</vt:lpstr>
      <vt:lpstr>Слайд 10</vt:lpstr>
      <vt:lpstr>Глюкоза – ценное питательное вещество</vt:lpstr>
      <vt:lpstr>                                             Фруктоза                     (фруктовый сахар)</vt:lpstr>
      <vt:lpstr>Фруктоза и глюкоза </vt:lpstr>
      <vt:lpstr>Сахароза</vt:lpstr>
      <vt:lpstr>Слайд 15</vt:lpstr>
      <vt:lpstr>Слайд 16</vt:lpstr>
      <vt:lpstr>Слайд 17</vt:lpstr>
      <vt:lpstr>Структура крахмала</vt:lpstr>
      <vt:lpstr>Гидролиз крахмала</vt:lpstr>
      <vt:lpstr>Гидролиз крахмала</vt:lpstr>
      <vt:lpstr>Крахмал</vt:lpstr>
      <vt:lpstr>    Гликоген – полисахарид, высших животных и человека.   </vt:lpstr>
      <vt:lpstr>Целлюлоза</vt:lpstr>
      <vt:lpstr>Структура целлюлозы</vt:lpstr>
      <vt:lpstr>Целлюлоза в природе</vt:lpstr>
      <vt:lpstr>Целлюлоза</vt:lpstr>
      <vt:lpstr>Целлюлоза</vt:lpstr>
      <vt:lpstr>Углеводы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Владимир</cp:lastModifiedBy>
  <cp:revision>63</cp:revision>
  <dcterms:modified xsi:type="dcterms:W3CDTF">2017-02-07T18:34:10Z</dcterms:modified>
</cp:coreProperties>
</file>