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</p:sldMasterIdLst>
  <p:sldIdLst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F4144-C028-446C-A1BB-B647D6A17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3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6A836-5A4B-4B5D-9866-DBF2758127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FCAE1-84CE-482D-B9E6-7386C68883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77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66738" y="1752600"/>
            <a:ext cx="8001000" cy="42672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13FAA-2AD6-4867-8775-1F413545B4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16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58BDD-C2CE-4DA4-9025-91D0A81B91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97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4DA90-1EBD-4B2C-BC80-7471494554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33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2649A-C301-4555-AFC1-8BD32BD7DD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11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F9512-7340-4F0D-A855-282AADB140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85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3520C-9207-4703-8518-77A7EE076B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15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5687-3B75-4269-8BAC-E62EC916F2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18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49D35-23BB-451A-B31E-1191920EC5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F04-639F-4E69-BA8C-C7ED4A6066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02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C6DDB-A551-4242-8F47-71E93BFF1C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44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C7671-0CE7-4590-AFB5-51395D3254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98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19AC3-4EF4-4787-B66A-01C0EE2017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19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F77FB-C8B5-4E44-8E47-E7E7BBD299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95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8EA19-01A6-408E-8376-C992D5D20C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43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6DFFC-88D3-4C54-B48E-F0C69C8765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31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8DA19-9CC9-43AD-A74C-C80F1E2F2C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30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F8233-BC38-4B2A-84B6-52F296FEFF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1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6F016-BEAB-435B-9BF0-045E56DD97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05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1AE3E-C1C5-49D5-BA1D-E370FDA2F2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0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A365E-B9DF-4832-A73E-FAF73B8F7B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08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03B41-4623-4C75-B0E8-901CF98C8DB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73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A1853-2B9F-4673-8680-B2F14FF782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0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9B7B3-5563-4B01-ACEF-6E16BD5A9F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28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CD537-34FF-4D0D-B715-8479F8BCEA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05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C0C91-366A-4488-ABD3-F18E5C22E4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8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D214E-6A33-4CFC-B77B-7FE1E7C2DE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40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6DFFC-88D3-4C54-B48E-F0C69C8765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31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8DA19-9CC9-43AD-A74C-C80F1E2F2C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30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F8233-BC38-4B2A-84B6-52F296FEFF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1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6F016-BEAB-435B-9BF0-045E56DD97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0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F5670-6D6B-4AD8-8C29-92EC660FF4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241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1AE3E-C1C5-49D5-BA1D-E370FDA2F2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074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03B41-4623-4C75-B0E8-901CF98C8DB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739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A1853-2B9F-4673-8680-B2F14FF782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052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9B7B3-5563-4B01-ACEF-6E16BD5A9F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28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CD537-34FF-4D0D-B715-8479F8BCEA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050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C0C91-366A-4488-ABD3-F18E5C22E4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8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D214E-6A33-4CFC-B77B-7FE1E7C2DE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4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994CE-48FF-422C-97C4-FD1744D60C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7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29773-D4C6-47C9-B2F7-BB5819A590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79F3D-3921-46BD-9E6F-92F17530DD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A69B8-E161-48C7-95FB-C61D38208E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0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6B26-23A6-40F0-AE96-EBBEA84A93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8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19FA5A-5F0C-4346-BA10-9FBE41E6F14F}" type="slidenum">
              <a:rPr lang="ru-RU">
                <a:solidFill>
                  <a:prstClr val="black">
                    <a:tint val="75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61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2FE13-4439-40CE-9A91-FC042F19853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8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379BC4-3B78-4DE0-80B2-1D547C8E829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379BC4-3B78-4DE0-80B2-1D547C8E829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gotovye-prakticheskie-raboty-po-geografii-10-klass5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0309"/>
            <a:ext cx="3788922" cy="409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User\Desktop\a322b_00-de92f427bbd84281ba5f4df24cda6b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922" y="0"/>
            <a:ext cx="535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2676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05948" cy="274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1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8013576" cy="114300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u="sng" dirty="0">
                <a:solidFill>
                  <a:srgbClr val="C00000"/>
                </a:solidFill>
                <a:ea typeface="Times New Roman"/>
              </a:rPr>
              <a:t>Вопрос:</a:t>
            </a:r>
            <a:r>
              <a:rPr lang="ru-RU" dirty="0">
                <a:solidFill>
                  <a:srgbClr val="C00000"/>
                </a:solidFill>
                <a:ea typeface="Times New Roman"/>
              </a:rPr>
              <a:t> </a:t>
            </a:r>
            <a:r>
              <a:rPr lang="ru-RU" dirty="0">
                <a:ea typeface="Times New Roman"/>
              </a:rPr>
              <a:t>была ли необходимость у жителей сеньории что-либо покупать?</a:t>
            </a:r>
            <a:r>
              <a:rPr lang="ru-RU" sz="4000" dirty="0">
                <a:latin typeface="Calibri"/>
                <a:ea typeface="Calibri"/>
              </a:rPr>
              <a:t/>
            </a:r>
            <a:br>
              <a:rPr lang="ru-RU" sz="4000" dirty="0">
                <a:latin typeface="Calibri"/>
                <a:ea typeface="Calibri"/>
              </a:rPr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4" y="2852936"/>
            <a:ext cx="7344816" cy="338437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ea typeface="Times New Roman"/>
              </a:rPr>
              <a:t>Натуральное хозяйство</a:t>
            </a:r>
            <a:r>
              <a:rPr lang="ru-RU" sz="3200" dirty="0">
                <a:ea typeface="Times New Roman"/>
              </a:rPr>
              <a:t> – тип хозяйства, </a:t>
            </a:r>
            <a:r>
              <a:rPr lang="ru-RU" sz="3200" dirty="0" smtClean="0">
                <a:ea typeface="Times New Roman"/>
              </a:rPr>
              <a:t>в котором продукты и вещи производятся не для продажи, а для собственного потребления.</a:t>
            </a:r>
            <a:endParaRPr lang="ru-RU" sz="2800" dirty="0">
              <a:latin typeface="Calibri"/>
              <a:ea typeface="Calibri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260648"/>
            <a:ext cx="8064896" cy="23762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ea typeface="Times New Roman"/>
              </a:rPr>
              <a:t>Причины:</a:t>
            </a:r>
            <a:endParaRPr lang="ru-RU" sz="2400" dirty="0">
              <a:latin typeface="Calibri"/>
              <a:ea typeface="Calibri"/>
            </a:endParaRPr>
          </a:p>
          <a:p>
            <a:pPr indent="-22860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ea typeface="Times New Roman"/>
              </a:rPr>
              <a:t>1.   Низкий уровень техники и незначительность получаемых излишков.</a:t>
            </a:r>
            <a:endParaRPr lang="ru-RU" sz="2400" dirty="0">
              <a:latin typeface="Calibri"/>
              <a:ea typeface="Calibri"/>
            </a:endParaRPr>
          </a:p>
          <a:p>
            <a:pPr indent="-22860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ea typeface="Times New Roman"/>
              </a:rPr>
              <a:t>2.   Повсеместное производство одинаковых продуктов.</a:t>
            </a:r>
            <a:endParaRPr lang="ru-RU" sz="2400" dirty="0"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27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4" descr="Изменение размера Копия Средневековая деревня 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04800" y="260648"/>
            <a:ext cx="861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00"/>
                </a:solidFill>
              </a:rPr>
              <a:t>Средневековая деревня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00"/>
                </a:solidFill>
              </a:rPr>
              <a:t>и ее обитатели</a:t>
            </a:r>
          </a:p>
        </p:txBody>
      </p:sp>
    </p:spTree>
    <p:extLst>
      <p:ext uri="{BB962C8B-B14F-4D97-AF65-F5344CB8AC3E}">
        <p14:creationId xmlns:p14="http://schemas.microsoft.com/office/powerpoint/2010/main" val="5747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124744"/>
            <a:ext cx="7921625" cy="5256584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</a:t>
            </a:r>
            <a:r>
              <a:rPr lang="ru-RU" sz="2800" dirty="0" smtClean="0"/>
              <a:t>1) Что считалось самым ценным в эпоху Средневековья? </a:t>
            </a:r>
          </a:p>
          <a:p>
            <a:pPr>
              <a:buFontTx/>
              <a:buNone/>
            </a:pPr>
            <a:r>
              <a:rPr lang="ru-RU" sz="2800" dirty="0" smtClean="0"/>
              <a:t>2) Кому принадлежала тогда земля? </a:t>
            </a:r>
          </a:p>
          <a:p>
            <a:pPr>
              <a:buFontTx/>
              <a:buNone/>
            </a:pPr>
            <a:r>
              <a:rPr lang="ru-RU" sz="2800" dirty="0" smtClean="0"/>
              <a:t>3) Как они стали её владельцами? </a:t>
            </a:r>
          </a:p>
          <a:p>
            <a:pPr>
              <a:buFontTx/>
              <a:buNone/>
            </a:pPr>
            <a:r>
              <a:rPr lang="ru-RU" sz="2800" dirty="0" smtClean="0"/>
              <a:t>4) Была ли земля у крестьян?</a:t>
            </a:r>
          </a:p>
          <a:p>
            <a:pPr>
              <a:buFontTx/>
              <a:buNone/>
            </a:pPr>
            <a:r>
              <a:rPr lang="ru-RU" sz="2800" dirty="0" smtClean="0"/>
              <a:t>5) Каким образом они утратили на неё право?</a:t>
            </a:r>
          </a:p>
          <a:p>
            <a:pPr>
              <a:buFontTx/>
              <a:buNone/>
            </a:pPr>
            <a:r>
              <a:rPr lang="ru-RU" sz="2800" dirty="0" smtClean="0"/>
              <a:t>6) Кто обрабатывал эту землю? На каком основании?	</a:t>
            </a:r>
          </a:p>
          <a:p>
            <a:pPr>
              <a:buFontTx/>
              <a:buNone/>
            </a:pPr>
            <a:r>
              <a:rPr lang="ru-RU" sz="2800" dirty="0" smtClean="0"/>
              <a:t>7) Кем являлся феодал по отношению к крестьянам?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22385"/>
            <a:ext cx="7993583" cy="1223863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C00000"/>
                </a:solidFill>
                <a:cs typeface="BrowalliaUPC" pitchFamily="34" charset="-34"/>
              </a:rPr>
              <a:t>«Нет земли без сеньора»</a:t>
            </a:r>
            <a:endParaRPr lang="ru-RU" sz="5400" i="1" dirty="0">
              <a:solidFill>
                <a:srgbClr val="C00000"/>
              </a:solidFill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50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484313"/>
            <a:ext cx="7921625" cy="5040312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    Подзаголовок слайда</a:t>
            </a:r>
          </a:p>
        </p:txBody>
      </p:sp>
      <p:pic>
        <p:nvPicPr>
          <p:cNvPr id="5" name="Picture 3" descr="Средневековое поместье дл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4839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Копия (2) Изменение размера Феод к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DB896"/>
              </a:clrFrom>
              <a:clrTo>
                <a:srgbClr val="ADB8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163" y="0"/>
            <a:ext cx="7604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Копия (2) Изменение размера Феод к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DB896"/>
              </a:clrFrom>
              <a:clrTo>
                <a:srgbClr val="ADB8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746" y="5041900"/>
            <a:ext cx="7604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Копия (2) Изменение размера Феод к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DB896"/>
              </a:clrFrom>
              <a:clrTo>
                <a:srgbClr val="ADB8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163" y="2520950"/>
            <a:ext cx="7604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893801" y="4760083"/>
            <a:ext cx="1080120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деревня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05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55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3858768" cy="260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 bwMode="auto">
          <a:xfrm>
            <a:off x="827584" y="116632"/>
            <a:ext cx="789127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За пользование землей зависимые крестьяне должны были нести </a:t>
            </a:r>
            <a:r>
              <a:rPr kumimoji="0" lang="ru-RU" sz="3600" b="0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повинности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(выполнять принудительные обязанности)</a:t>
            </a:r>
          </a:p>
        </p:txBody>
      </p:sp>
      <p:pic>
        <p:nvPicPr>
          <p:cNvPr id="6" name="Picture 4" descr="2676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172" y="4221088"/>
            <a:ext cx="3866144" cy="225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12060" y="6476420"/>
            <a:ext cx="3312368" cy="371694"/>
          </a:xfrm>
          <a:prstGeom prst="rect">
            <a:avLst/>
          </a:prstGeom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Барщина</a:t>
            </a:r>
            <a:endParaRPr lang="ru-RU" sz="24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521019" y="1557939"/>
            <a:ext cx="792088" cy="502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516216" y="1557939"/>
            <a:ext cx="792088" cy="502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09196" y="2097553"/>
            <a:ext cx="420612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600" b="1" dirty="0">
                <a:solidFill>
                  <a:prstClr val="black"/>
                </a:solidFill>
                <a:latin typeface="Calibri"/>
              </a:rPr>
              <a:t>БАРЩИНА</a:t>
            </a:r>
            <a:r>
              <a:rPr lang="ru-RU" sz="2600" dirty="0">
                <a:solidFill>
                  <a:prstClr val="black"/>
                </a:solidFill>
                <a:latin typeface="Calibri"/>
              </a:rPr>
              <a:t> – 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даровые работы крестьян в хозяйстве феодала (барская запашка)</a:t>
            </a:r>
            <a:endParaRPr lang="ru-RU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8468" y="2060848"/>
            <a:ext cx="44657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600" b="1" dirty="0">
                <a:solidFill>
                  <a:prstClr val="black"/>
                </a:solidFill>
                <a:latin typeface="Calibri"/>
              </a:rPr>
              <a:t>ОБРОК </a:t>
            </a:r>
            <a:r>
              <a:rPr lang="ru-RU" sz="2600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доля продуктов, которые крестьянин был обязан отдать со своего хозяйства (надела)</a:t>
            </a:r>
            <a:endParaRPr lang="ru-RU" sz="2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17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751" y="14001"/>
            <a:ext cx="3268185" cy="11430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C00000"/>
                </a:solidFill>
                <a:ea typeface="Times New Roman"/>
              </a:rPr>
              <a:t>Задание №1.</a:t>
            </a:r>
            <a:r>
              <a:rPr lang="ru-RU" sz="4000" i="1" dirty="0">
                <a:ea typeface="Times New Roman"/>
              </a:rPr>
              <a:t> 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700785"/>
              </p:ext>
            </p:extLst>
          </p:nvPr>
        </p:nvGraphicFramePr>
        <p:xfrm>
          <a:off x="1187268" y="4221088"/>
          <a:ext cx="7560840" cy="245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БАРЩИНА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ОБРОК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576" y="908720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ea typeface="Times New Roman"/>
              </a:rPr>
              <a:t>На основании документа на стр.90 “</a:t>
            </a:r>
            <a:r>
              <a:rPr lang="ru-RU" sz="4000" i="1" u="sng" dirty="0">
                <a:ea typeface="Times New Roman"/>
              </a:rPr>
              <a:t>Повинности зависимых крестьян Нормандии</a:t>
            </a:r>
            <a:r>
              <a:rPr lang="ru-RU" sz="4000" i="1" dirty="0">
                <a:ea typeface="Times New Roman"/>
              </a:rPr>
              <a:t>” попробуйте разделить повинности, которые несли крестьяне, на две группы:</a:t>
            </a:r>
            <a:r>
              <a:rPr lang="ru-RU" sz="3600" kern="0" dirty="0">
                <a:solidFill>
                  <a:srgbClr val="000000"/>
                </a:solidFill>
                <a:latin typeface="Calibri"/>
                <a:ea typeface="Calibri"/>
              </a:rPr>
              <a:t/>
            </a:r>
            <a:br>
              <a:rPr lang="ru-RU" sz="3600" kern="0" dirty="0">
                <a:solidFill>
                  <a:srgbClr val="000000"/>
                </a:solidFill>
                <a:latin typeface="Calibri"/>
                <a:ea typeface="Calibri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61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591"/>
            <a:ext cx="8229600" cy="97884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CC0000"/>
                </a:solidFill>
              </a:rPr>
              <a:t>Зависимые крестьяне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52860"/>
            <a:ext cx="4357286" cy="1219200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r>
              <a:rPr lang="ru-RU" sz="4000" b="1" u="sng" dirty="0" smtClean="0">
                <a:solidFill>
                  <a:srgbClr val="006600"/>
                </a:solidFill>
              </a:rPr>
              <a:t>Поземельно </a:t>
            </a:r>
          </a:p>
          <a:p>
            <a:pPr marL="533400" indent="-533400" algn="ctr" eaLnBrk="1" hangingPunct="1">
              <a:buFontTx/>
              <a:buNone/>
            </a:pPr>
            <a:r>
              <a:rPr lang="ru-RU" sz="4000" b="1" u="sng" dirty="0" smtClean="0">
                <a:solidFill>
                  <a:srgbClr val="006600"/>
                </a:solidFill>
              </a:rPr>
              <a:t>зависимые: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198918" y="1681095"/>
            <a:ext cx="3581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4000" b="1" u="sng" dirty="0">
                <a:solidFill>
                  <a:srgbClr val="006600"/>
                </a:solidFill>
              </a:rPr>
              <a:t>Лично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4000" b="1" u="sng" dirty="0" smtClean="0">
                <a:solidFill>
                  <a:srgbClr val="006600"/>
                </a:solidFill>
              </a:rPr>
              <a:t>Зависимые</a:t>
            </a:r>
            <a:endParaRPr lang="ru-RU" sz="4000" b="1" dirty="0">
              <a:solidFill>
                <a:srgbClr val="000099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3148785" y="908720"/>
            <a:ext cx="0" cy="7723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6989618" y="908720"/>
            <a:ext cx="0" cy="7723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44961" y="3018487"/>
            <a:ext cx="37825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</a:t>
            </a:r>
            <a:r>
              <a:rPr lang="ru-RU" sz="2800" i="1" dirty="0" smtClean="0"/>
              <a:t>Наследственная </a:t>
            </a:r>
            <a:r>
              <a:rPr lang="ru-RU" sz="2800" i="1" dirty="0"/>
              <a:t>передача крестьянского </a:t>
            </a:r>
            <a:r>
              <a:rPr lang="ru-RU" sz="2800" i="1" dirty="0" smtClean="0"/>
              <a:t>хозяйства;</a:t>
            </a:r>
            <a:endParaRPr lang="ru-RU" sz="2800" i="1" dirty="0"/>
          </a:p>
          <a:p>
            <a:pPr algn="just"/>
            <a:r>
              <a:rPr lang="ru-RU" sz="2800" dirty="0" smtClean="0"/>
              <a:t>         </a:t>
            </a:r>
            <a:r>
              <a:rPr lang="ru-RU" sz="2800" i="1" dirty="0" smtClean="0"/>
              <a:t>Судебная </a:t>
            </a:r>
            <a:r>
              <a:rPr lang="ru-RU" sz="2800" i="1" dirty="0"/>
              <a:t>зависимость от феодала (штрафы, телесные наказания)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32039" y="3031063"/>
            <a:ext cx="39917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/>
              <a:t>Не </a:t>
            </a:r>
            <a:r>
              <a:rPr lang="ru-RU" sz="2800" i="1" dirty="0"/>
              <a:t>владели своей землёй, </a:t>
            </a:r>
            <a:r>
              <a:rPr lang="ru-RU" sz="2800" i="1" dirty="0" smtClean="0"/>
              <a:t>были </a:t>
            </a:r>
            <a:r>
              <a:rPr lang="ru-RU" sz="2800" i="1" dirty="0"/>
              <a:t>лично несвободными – не имели права перемещаться по желанию, передать свой надел другим людям, выполняли дополнительные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31117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1143000"/>
          </a:xfrm>
        </p:spPr>
        <p:txBody>
          <a:bodyPr/>
          <a:lstStyle/>
          <a:p>
            <a:r>
              <a:rPr lang="ru-RU" i="1" dirty="0">
                <a:solidFill>
                  <a:srgbClr val="C00000"/>
                </a:solidFill>
                <a:ea typeface="Times New Roman"/>
              </a:rPr>
              <a:t>Подумайте, какие ещё поборы были с крестьян, кроме выплат </a:t>
            </a:r>
            <a:r>
              <a:rPr lang="ru-RU" i="1" dirty="0" smtClean="0">
                <a:solidFill>
                  <a:srgbClr val="C00000"/>
                </a:solidFill>
                <a:ea typeface="Times New Roman"/>
              </a:rPr>
              <a:t>феодалу?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424936" cy="4525963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000" dirty="0">
                <a:ea typeface="Times New Roman"/>
              </a:rPr>
              <a:t>У нас есть много нахлебников, ожидающих нашего добра…. Произвол шествует по стране и вся рыцарская спесь опирается на труд бедняков. Они грабят бедняка, богатые лорды делают это без всякого права. А потом является судебный пристав, под видом штрафов они притесняют нас, охотясь за нами. Чтобы уплатить налог королю, я продал зерно, предназначенное для посева.</a:t>
            </a:r>
            <a:endParaRPr lang="ru-RU" sz="3000" dirty="0">
              <a:latin typeface="Calibri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2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\AppData\Local\Temp\FineReader11.00\media\image1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7584" y="0"/>
            <a:ext cx="8208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36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276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1_Тема Office</vt:lpstr>
      <vt:lpstr>Оформление по умолчанию</vt:lpstr>
      <vt:lpstr>День Победы_06</vt:lpstr>
      <vt:lpstr>1_День Победы_06</vt:lpstr>
      <vt:lpstr>Презентация PowerPoint</vt:lpstr>
      <vt:lpstr>Презентация PowerPoint</vt:lpstr>
      <vt:lpstr>«Нет земли без сеньора»</vt:lpstr>
      <vt:lpstr>Презентация PowerPoint</vt:lpstr>
      <vt:lpstr>Презентация PowerPoint</vt:lpstr>
      <vt:lpstr>Задание №1. </vt:lpstr>
      <vt:lpstr>Зависимые крестьяне</vt:lpstr>
      <vt:lpstr>Подумайте, какие ещё поборы были с крестьян, кроме выплат феодалу?</vt:lpstr>
      <vt:lpstr>Презентация PowerPoint</vt:lpstr>
      <vt:lpstr>Вопрос: была ли необходимость у жителей сеньории что-либо покупать?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</dc:creator>
  <cp:lastModifiedBy>N</cp:lastModifiedBy>
  <cp:revision>13</cp:revision>
  <dcterms:created xsi:type="dcterms:W3CDTF">2018-10-07T00:40:53Z</dcterms:created>
  <dcterms:modified xsi:type="dcterms:W3CDTF">2018-10-07T03:59:04Z</dcterms:modified>
</cp:coreProperties>
</file>