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61" r:id="rId5"/>
    <p:sldId id="258" r:id="rId6"/>
    <p:sldId id="263" r:id="rId7"/>
    <p:sldId id="272" r:id="rId8"/>
    <p:sldId id="273" r:id="rId9"/>
    <p:sldId id="270" r:id="rId10"/>
    <p:sldId id="267" r:id="rId11"/>
    <p:sldId id="274" r:id="rId12"/>
    <p:sldId id="275" r:id="rId13"/>
    <p:sldId id="276" r:id="rId14"/>
    <p:sldId id="262" r:id="rId15"/>
    <p:sldId id="268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6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2AEFB-D54F-47D7-947A-F572F9AF4616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E2A6D-1A9D-4A00-BAE9-172F4B53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64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6C18-6AA4-4F90-B3C0-D2706A0198E8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E931-A865-455B-A019-27956577A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79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6C18-6AA4-4F90-B3C0-D2706A0198E8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E931-A865-455B-A019-27956577A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6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6C18-6AA4-4F90-B3C0-D2706A0198E8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E931-A865-455B-A019-27956577A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04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B8D759-8316-4390-A31A-DB413763446F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12160"/>
      </p:ext>
    </p:extLst>
  </p:cSld>
  <p:clrMapOvr>
    <a:masterClrMapping/>
  </p:clrMapOvr>
  <p:transition spd="med"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74DC4B-91C7-4EB7-A3F7-77816E4B9E17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40489"/>
      </p:ext>
    </p:extLst>
  </p:cSld>
  <p:clrMapOvr>
    <a:masterClrMapping/>
  </p:clrMapOvr>
  <p:transition spd="med"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F8480-5315-4819-AB85-A3BC762257CC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41585"/>
      </p:ext>
    </p:extLst>
  </p:cSld>
  <p:clrMapOvr>
    <a:masterClrMapping/>
  </p:clrMapOvr>
  <p:transition spd="med"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D0BC05-8A73-47CC-A0B7-F7BB8777D9A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81899"/>
      </p:ext>
    </p:extLst>
  </p:cSld>
  <p:clrMapOvr>
    <a:masterClrMapping/>
  </p:clrMapOvr>
  <p:transition spd="med"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00A1C3-AA8E-4B0C-A071-31550CAB62F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24089"/>
      </p:ext>
    </p:extLst>
  </p:cSld>
  <p:clrMapOvr>
    <a:masterClrMapping/>
  </p:clrMapOvr>
  <p:transition spd="med">
    <p:strips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4AACAE-7EA5-419D-86C9-0CF4A51CC1F6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6708"/>
      </p:ext>
    </p:extLst>
  </p:cSld>
  <p:clrMapOvr>
    <a:masterClrMapping/>
  </p:clrMapOvr>
  <p:transition spd="med">
    <p:strips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70A756-D6ED-4A04-8DB1-0D34D4F97B42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75045"/>
      </p:ext>
    </p:extLst>
  </p:cSld>
  <p:clrMapOvr>
    <a:masterClrMapping/>
  </p:clrMapOvr>
  <p:transition spd="med">
    <p:strips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BF64B7-E2E9-4C55-AFD6-423318E78BB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74496"/>
      </p:ext>
    </p:extLst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6C18-6AA4-4F90-B3C0-D2706A0198E8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E931-A865-455B-A019-27956577A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553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2DE828-A891-4AE7-B159-561C22A9BD4E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08"/>
      </p:ext>
    </p:extLst>
  </p:cSld>
  <p:clrMapOvr>
    <a:masterClrMapping/>
  </p:clrMapOvr>
  <p:transition spd="med">
    <p:strips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C1A29A-6162-4EAE-95AA-F0E1F68C978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13515"/>
      </p:ext>
    </p:extLst>
  </p:cSld>
  <p:clrMapOvr>
    <a:masterClrMapping/>
  </p:clrMapOvr>
  <p:transition spd="med">
    <p:strips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11ECC6-78F0-4FE2-856C-AF28066AE2C1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52753"/>
      </p:ext>
    </p:extLst>
  </p:cSld>
  <p:clrMapOvr>
    <a:masterClrMapping/>
  </p:clrMapOvr>
  <p:transition spd="med">
    <p:strips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F1170A-7E96-42DB-B505-7EA0BB1E5F6E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70866"/>
      </p:ext>
    </p:extLst>
  </p:cSld>
  <p:clrMapOvr>
    <a:masterClrMapping/>
  </p:clrMapOvr>
  <p:transition spd="med">
    <p:strips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52A790-1486-453E-B9C5-3F024BA607B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79415"/>
      </p:ext>
    </p:extLst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6C18-6AA4-4F90-B3C0-D2706A0198E8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E931-A865-455B-A019-27956577A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4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6C18-6AA4-4F90-B3C0-D2706A0198E8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E931-A865-455B-A019-27956577A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9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6C18-6AA4-4F90-B3C0-D2706A0198E8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E931-A865-455B-A019-27956577A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4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6C18-6AA4-4F90-B3C0-D2706A0198E8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E931-A865-455B-A019-27956577A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55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6C18-6AA4-4F90-B3C0-D2706A0198E8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E931-A865-455B-A019-27956577A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4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6C18-6AA4-4F90-B3C0-D2706A0198E8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E931-A865-455B-A019-27956577A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14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6C18-6AA4-4F90-B3C0-D2706A0198E8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E931-A865-455B-A019-27956577A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46C18-6AA4-4F90-B3C0-D2706A0198E8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E931-A865-455B-A019-27956577A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43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13ABAA-84FD-4D2F-A7C2-3737546D233C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1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strips dir="l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продуктивного чтения  6Б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3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8368" y="477383"/>
            <a:ext cx="9448800" cy="5947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Lest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bitte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noch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einmal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denText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findet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Text deutsche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Ӓquivalente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folgenden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Sӓtzen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Ева вышла из дома, жара ударила ей в лицо.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Хотя она (дорога) была немного длиннее, но под деревьями легче переносить жару.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Ева идёт мимо кустов, рассматривая под ногами камни. Вдруг она  с кем то сталкивается, спотыкается и падает.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 протягивает ей руку.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«Пойдём»- говорит мальчик. Пойдём к фонтану. Там ты сможешь обмыть своё колено.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 ничего смешного» –прошептала она. «Я сама знаю, как это комично. Слон, которого зовут Ева».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первый раз, что Ева идёт рядом с мальчиком.</a:t>
            </a:r>
            <a:endParaRPr lang="ru-RU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06368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65760" y="382588"/>
            <a:ext cx="10704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Lest </a:t>
            </a:r>
            <a:r>
              <a:rPr lang="en-US" sz="2800" u="sng" dirty="0" err="1" smtClean="0">
                <a:solidFill>
                  <a:srgbClr val="0070C0"/>
                </a:solidFill>
                <a:latin typeface="Berlin Sans FB" panose="020E0602020502020306" pitchFamily="34" charset="0"/>
              </a:rPr>
              <a:t>bitte</a:t>
            </a:r>
            <a:r>
              <a:rPr lang="en-US" sz="2800" u="sng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 den Text </a:t>
            </a:r>
            <a:r>
              <a:rPr lang="en-US" sz="2800" u="sng" dirty="0" err="1" smtClean="0">
                <a:solidFill>
                  <a:srgbClr val="0070C0"/>
                </a:solidFill>
                <a:latin typeface="Berlin Sans FB" panose="020E0602020502020306" pitchFamily="34" charset="0"/>
              </a:rPr>
              <a:t>noch</a:t>
            </a:r>
            <a:r>
              <a:rPr lang="en-US" sz="2800" u="sng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 </a:t>
            </a:r>
            <a:r>
              <a:rPr lang="en-US" sz="2800" u="sng" dirty="0" err="1" smtClean="0">
                <a:solidFill>
                  <a:srgbClr val="0070C0"/>
                </a:solidFill>
                <a:latin typeface="Berlin Sans FB" panose="020E0602020502020306" pitchFamily="34" charset="0"/>
              </a:rPr>
              <a:t>einmal</a:t>
            </a:r>
            <a:r>
              <a:rPr lang="en-US" sz="2800" u="sng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 und </a:t>
            </a:r>
            <a:r>
              <a:rPr lang="en-US" sz="2800" u="sng" dirty="0" err="1" smtClean="0">
                <a:solidFill>
                  <a:srgbClr val="0070C0"/>
                </a:solidFill>
                <a:latin typeface="Berlin Sans FB" panose="020E0602020502020306" pitchFamily="34" charset="0"/>
              </a:rPr>
              <a:t>antwortet</a:t>
            </a:r>
            <a:r>
              <a:rPr lang="en-US" sz="2800" u="sng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 auf </a:t>
            </a:r>
            <a:r>
              <a:rPr lang="en-US" sz="2800" u="sng" dirty="0" err="1" smtClean="0">
                <a:solidFill>
                  <a:srgbClr val="0070C0"/>
                </a:solidFill>
                <a:latin typeface="Berlin Sans FB" panose="020E0602020502020306" pitchFamily="34" charset="0"/>
              </a:rPr>
              <a:t>folgende</a:t>
            </a:r>
            <a:r>
              <a:rPr lang="en-US" sz="2800" u="sng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 </a:t>
            </a:r>
            <a:r>
              <a:rPr lang="en-US" sz="2800" u="sng" dirty="0" err="1" smtClean="0">
                <a:solidFill>
                  <a:srgbClr val="0070C0"/>
                </a:solidFill>
                <a:latin typeface="Berlin Sans FB" panose="020E0602020502020306" pitchFamily="34" charset="0"/>
              </a:rPr>
              <a:t>Fragen</a:t>
            </a:r>
            <a:r>
              <a:rPr lang="en-US" sz="2800" u="sng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:</a:t>
            </a:r>
          </a:p>
          <a:p>
            <a:endParaRPr lang="en-US" sz="2400" dirty="0">
              <a:solidFill>
                <a:srgbClr val="0070C0"/>
              </a:solidFill>
              <a:latin typeface="Berlin Sans FB" panose="020E0602020502020306" pitchFamily="34" charset="0"/>
            </a:endParaRPr>
          </a:p>
          <a:p>
            <a:r>
              <a:rPr lang="en-US" sz="4000" dirty="0" err="1" smtClean="0">
                <a:solidFill>
                  <a:srgbClr val="0070C0"/>
                </a:solidFill>
                <a:latin typeface="Berlin Sans FB" panose="020E0602020502020306" pitchFamily="34" charset="0"/>
              </a:rPr>
              <a:t>Wer</a:t>
            </a:r>
            <a:r>
              <a:rPr lang="en-US" sz="40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?</a:t>
            </a:r>
          </a:p>
          <a:p>
            <a:r>
              <a:rPr lang="en-US" sz="4000" dirty="0" err="1" smtClean="0">
                <a:solidFill>
                  <a:srgbClr val="0070C0"/>
                </a:solidFill>
                <a:latin typeface="Berlin Sans FB" panose="020E0602020502020306" pitchFamily="34" charset="0"/>
              </a:rPr>
              <a:t>wann</a:t>
            </a:r>
            <a:r>
              <a:rPr lang="en-US" sz="4000" dirty="0">
                <a:solidFill>
                  <a:srgbClr val="0070C0"/>
                </a:solidFill>
                <a:latin typeface="Berlin Sans FB" panose="020E0602020502020306" pitchFamily="34" charset="0"/>
              </a:rPr>
              <a:t>?</a:t>
            </a:r>
            <a:endParaRPr lang="en-US" sz="4000" dirty="0" smtClean="0">
              <a:solidFill>
                <a:srgbClr val="0070C0"/>
              </a:solidFill>
              <a:latin typeface="Berlin Sans FB" panose="020E0602020502020306" pitchFamily="34" charset="0"/>
            </a:endParaRPr>
          </a:p>
          <a:p>
            <a:r>
              <a:rPr lang="en-US" sz="40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Wo?</a:t>
            </a:r>
          </a:p>
          <a:p>
            <a:r>
              <a:rPr lang="en-US" sz="4000" dirty="0" err="1" smtClean="0">
                <a:solidFill>
                  <a:srgbClr val="0070C0"/>
                </a:solidFill>
                <a:latin typeface="Berlin Sans FB" panose="020E0602020502020306" pitchFamily="34" charset="0"/>
              </a:rPr>
              <a:t>Wohin</a:t>
            </a:r>
            <a:r>
              <a:rPr lang="en-US" sz="40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?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Was ? (</a:t>
            </a:r>
            <a:r>
              <a:rPr lang="en-US" sz="4000" dirty="0" err="1" smtClean="0">
                <a:solidFill>
                  <a:srgbClr val="0070C0"/>
                </a:solidFill>
                <a:latin typeface="Berlin Sans FB" panose="020E0602020502020306" pitchFamily="34" charset="0"/>
              </a:rPr>
              <a:t>ist</a:t>
            </a:r>
            <a:r>
              <a:rPr lang="en-US" sz="40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Berlin Sans FB" panose="020E0602020502020306" pitchFamily="34" charset="0"/>
              </a:rPr>
              <a:t>los</a:t>
            </a:r>
            <a:r>
              <a:rPr lang="en-US" sz="40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?) –</a:t>
            </a:r>
            <a:r>
              <a:rPr lang="ru-RU" sz="40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что случилось</a:t>
            </a:r>
            <a:r>
              <a:rPr lang="en-US" sz="40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?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4349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06685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408" y="176553"/>
            <a:ext cx="2462952" cy="33884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709134" y="0"/>
            <a:ext cx="12462222" cy="84023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lvl="0"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5400" b="1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1.Welche </a:t>
            </a:r>
            <a:r>
              <a:rPr lang="en-US" sz="5400" b="1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Fragen</a:t>
            </a:r>
            <a:r>
              <a:rPr lang="en-US" sz="54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entstanden</a:t>
            </a:r>
            <a:r>
              <a:rPr lang="en-US" sz="54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vor</a:t>
            </a:r>
            <a:r>
              <a:rPr lang="en-US" sz="54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endParaRPr lang="en-US" sz="5400" b="1" dirty="0" smtClean="0">
              <a:ln w="22225">
                <a:solidFill>
                  <a:srgbClr val="333399"/>
                </a:solidFill>
                <a:prstDash val="solid"/>
              </a:ln>
              <a:solidFill>
                <a:srgbClr val="00B050"/>
              </a:solidFill>
            </a:endParaRPr>
          </a:p>
          <a:p>
            <a:pPr lvl="0" algn="ctr"/>
            <a:r>
              <a:rPr lang="en-US" sz="5400" b="1" dirty="0" err="1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ihnen</a:t>
            </a:r>
            <a:r>
              <a:rPr lang="en-US" sz="54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, </a:t>
            </a:r>
            <a:r>
              <a:rPr lang="en-US" sz="5400" b="1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nachdem</a:t>
            </a:r>
            <a:r>
              <a:rPr lang="en-US" sz="54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ihr</a:t>
            </a:r>
            <a:r>
              <a:rPr lang="en-US" sz="54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 den </a:t>
            </a:r>
            <a:r>
              <a:rPr lang="en-US" sz="5400" b="1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Titel</a:t>
            </a:r>
            <a:endParaRPr lang="en-US" sz="5400" b="1" dirty="0">
              <a:ln w="22225">
                <a:solidFill>
                  <a:srgbClr val="333399"/>
                </a:solidFill>
                <a:prstDash val="solid"/>
              </a:ln>
              <a:solidFill>
                <a:srgbClr val="00B050"/>
              </a:solidFill>
            </a:endParaRPr>
          </a:p>
          <a:p>
            <a:pPr lvl="0" algn="ctr"/>
            <a:r>
              <a:rPr lang="en-US" sz="54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gelesen</a:t>
            </a:r>
            <a:r>
              <a:rPr lang="en-US" sz="54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hattet</a:t>
            </a:r>
            <a:r>
              <a:rPr lang="en-US" sz="5400" b="1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?</a:t>
            </a:r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2.Was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habt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ihr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vorausgesetzt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?</a:t>
            </a:r>
          </a:p>
          <a:p>
            <a:pPr algn="ctr"/>
            <a:r>
              <a:rPr lang="en-US" sz="5400" dirty="0" err="1" smtClean="0">
                <a:solidFill>
                  <a:srgbClr val="7030A0"/>
                </a:solidFill>
              </a:rPr>
              <a:t>Worüber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wird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hier</a:t>
            </a:r>
            <a:r>
              <a:rPr lang="en-US" sz="5400" dirty="0">
                <a:solidFill>
                  <a:srgbClr val="7030A0"/>
                </a:solidFill>
              </a:rPr>
              <a:t> die </a:t>
            </a:r>
            <a:r>
              <a:rPr lang="en-US" sz="5400" dirty="0" err="1">
                <a:solidFill>
                  <a:srgbClr val="7030A0"/>
                </a:solidFill>
              </a:rPr>
              <a:t>Rede</a:t>
            </a:r>
            <a:r>
              <a:rPr lang="en-US" sz="5400" dirty="0">
                <a:solidFill>
                  <a:srgbClr val="7030A0"/>
                </a:solidFill>
              </a:rPr>
              <a:t>?</a:t>
            </a:r>
          </a:p>
          <a:p>
            <a:pPr algn="ctr"/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0416" y="176552"/>
            <a:ext cx="110581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333399"/>
                  </a:outerShdw>
                </a:effectLst>
              </a:rPr>
              <a:t>Unser </a:t>
            </a:r>
            <a:r>
              <a:rPr lang="en-US" sz="5400" b="1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333399"/>
                  </a:outerShdw>
                </a:effectLst>
              </a:rPr>
              <a:t>Familienhobby</a:t>
            </a:r>
            <a:endParaRPr lang="en-US" sz="5400" b="1" dirty="0" smtClean="0">
              <a:ln w="6600">
                <a:solidFill>
                  <a:srgbClr val="333399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rgbClr val="333399"/>
                </a:outerShdw>
              </a:effectLst>
            </a:endParaRPr>
          </a:p>
          <a:p>
            <a:pPr lvl="0" algn="ctr"/>
            <a:r>
              <a:rPr lang="en-US" sz="36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rgbClr val="333399"/>
                  </a:outerShdw>
                </a:effectLst>
              </a:rPr>
              <a:t>Hans </a:t>
            </a:r>
            <a:r>
              <a:rPr lang="en-US" sz="3600" b="1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rgbClr val="333399"/>
                  </a:outerShdw>
                </a:effectLst>
              </a:rPr>
              <a:t>Fallada</a:t>
            </a:r>
            <a:endParaRPr lang="en-US" sz="3600" b="1" dirty="0" smtClean="0">
              <a:ln w="6600">
                <a:solidFill>
                  <a:srgbClr val="333399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rgbClr val="333399"/>
                </a:outerShdw>
              </a:effectLst>
            </a:endParaRPr>
          </a:p>
          <a:p>
            <a:pPr lvl="0" algn="ctr"/>
            <a:r>
              <a:rPr lang="en-US" sz="32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333399"/>
                  </a:outerShdw>
                </a:effectLst>
              </a:rPr>
              <a:t>(</a:t>
            </a:r>
            <a:r>
              <a:rPr lang="en-US" sz="3200" b="1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333399"/>
                  </a:outerShdw>
                </a:effectLst>
              </a:rPr>
              <a:t>Auszug</a:t>
            </a:r>
            <a:r>
              <a:rPr lang="en-US" sz="32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333399"/>
                  </a:outerShdw>
                </a:effectLst>
              </a:rPr>
              <a:t>)</a:t>
            </a:r>
          </a:p>
          <a:p>
            <a:pPr lvl="0" algn="ctr"/>
            <a:endParaRPr lang="en-US" sz="3200" b="1" dirty="0" smtClean="0">
              <a:ln w="6600">
                <a:solidFill>
                  <a:srgbClr val="333399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rgbClr val="333399"/>
                </a:outerShdw>
              </a:effectLst>
            </a:endParaRPr>
          </a:p>
          <a:p>
            <a:pPr lvl="0" algn="ctr"/>
            <a:endParaRPr lang="ru-RU" sz="32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rgbClr val="333399"/>
                </a:outerShdw>
              </a:effectLst>
            </a:endParaRPr>
          </a:p>
          <a:p>
            <a:pPr lvl="0" algn="ctr"/>
            <a:endParaRPr lang="en-US" sz="54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rgbClr val="333399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943681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11307" y="296733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1566"/>
            <a:ext cx="10972800" cy="45232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68692" y="255776"/>
            <a:ext cx="792032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333399"/>
                  </a:outerShdw>
                </a:effectLst>
              </a:rPr>
              <a:t>Unser </a:t>
            </a:r>
            <a:r>
              <a:rPr lang="en-US" sz="5400" b="1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333399"/>
                  </a:outerShdw>
                </a:effectLst>
              </a:rPr>
              <a:t>Familienhobby</a:t>
            </a:r>
            <a:endParaRPr lang="en-US" sz="54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rgbClr val="333399"/>
                </a:outerShdw>
              </a:effectLst>
            </a:endParaRPr>
          </a:p>
          <a:p>
            <a:pPr lvl="0" algn="ctr"/>
            <a:r>
              <a:rPr lang="en-US" sz="36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rgbClr val="333399"/>
                  </a:outerShdw>
                </a:effectLst>
              </a:rPr>
              <a:t>Hans </a:t>
            </a:r>
            <a:r>
              <a:rPr lang="en-US" sz="3600" b="1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rgbClr val="333399"/>
                  </a:outerShdw>
                </a:effectLst>
              </a:rPr>
              <a:t>Fallada</a:t>
            </a:r>
            <a:endParaRPr lang="en-US" sz="36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rgbClr val="333399"/>
                </a:outerShdw>
              </a:effectLst>
            </a:endParaRPr>
          </a:p>
          <a:p>
            <a:pPr lvl="0" algn="ctr"/>
            <a:r>
              <a:rPr lang="en-US" sz="32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333399"/>
                  </a:outerShdw>
                </a:effectLst>
              </a:rPr>
              <a:t>(</a:t>
            </a:r>
            <a:r>
              <a:rPr lang="en-US" sz="3200" b="1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333399"/>
                  </a:outerShdw>
                </a:effectLst>
              </a:rPr>
              <a:t>Auszug</a:t>
            </a:r>
            <a:r>
              <a:rPr lang="en-US" sz="32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333399"/>
                  </a:outerShdw>
                </a:effectLst>
              </a:rPr>
              <a:t>)</a:t>
            </a:r>
            <a:endParaRPr lang="ru-RU" sz="32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rgbClr val="333399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68" y="1027240"/>
            <a:ext cx="3359092" cy="46213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28621" y="2228455"/>
            <a:ext cx="554504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Wer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…. ?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Was… ?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Wo …  ?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Wann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… ?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Warum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… ?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885485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982" y="402336"/>
            <a:ext cx="6962235" cy="17131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919316" y="2333685"/>
            <a:ext cx="1311131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Macht</a:t>
            </a:r>
            <a:r>
              <a:rPr lang="en-US" sz="32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die S</a:t>
            </a:r>
            <a:r>
              <a:rPr lang="ru-RU" sz="32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ӓ</a:t>
            </a:r>
            <a:r>
              <a:rPr lang="en-US" sz="32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tze</a:t>
            </a:r>
            <a:r>
              <a:rPr lang="en-US" sz="32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komplett</a:t>
            </a:r>
            <a:r>
              <a:rPr lang="en-US" sz="32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  <a:p>
            <a:pPr algn="ctr"/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             1.Die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Haupthandelnde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erson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im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Text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ist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…</a:t>
            </a:r>
          </a:p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2.Er las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sehr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viel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und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jedes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Buch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…. </a:t>
            </a:r>
            <a:endParaRPr lang="en-US" sz="32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3.Seine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Schwester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Ilse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las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noch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…. </a:t>
            </a:r>
          </a:p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4.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Als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er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einmal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ins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Vaters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Arbeitszimmer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kam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</a:p>
          <a:p>
            <a:pPr algn="ctr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sah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er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dort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…  </a:t>
            </a:r>
          </a:p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5. Aber seine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Ilse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las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nicht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nur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viel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sie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kann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auch</a:t>
            </a:r>
            <a:endParaRPr lang="en-U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etwas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Schönes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….    .   </a:t>
            </a:r>
            <a:endParaRPr lang="en-US" sz="32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514350" indent="-514350" algn="ctr">
              <a:buAutoNum type="arabicPeriod"/>
            </a:pP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619807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43188" y="1545465"/>
            <a:ext cx="891472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Bernd </a:t>
            </a:r>
            <a:r>
              <a:rPr lang="en-US" sz="8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freut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</a:t>
            </a:r>
            <a:r>
              <a:rPr lang="en-US" sz="8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sich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auf morgen</a:t>
            </a:r>
            <a:endParaRPr lang="ru-RU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" name="Picture 36" descr="sw2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801">
            <a:off x="578113" y="273963"/>
            <a:ext cx="1219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3364">
            <a:off x="10157140" y="441367"/>
            <a:ext cx="16287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4" descr="hausord_schulsachen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0674">
            <a:off x="9486165" y="4534749"/>
            <a:ext cx="2032036" cy="179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5" descr="Bild-Der-richtige-Sitz_ae453203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0" y="4482585"/>
            <a:ext cx="2020888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77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5005" y="996867"/>
            <a:ext cx="1121204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480" normalizeH="0" baseline="0" noProof="0" dirty="0" smtClean="0">
                <a:ln w="254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1. Was</a:t>
            </a:r>
            <a:r>
              <a:rPr kumimoji="0" lang="en-US" sz="54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setztet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ihr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euch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voraus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als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ihr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diesen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Titel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gelesen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hattet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Worüber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wird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hier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die </a:t>
            </a: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Rede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2.Welche </a:t>
            </a: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Fragen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entstanden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vor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ihnen</a:t>
            </a:r>
            <a:endParaRPr kumimoji="0" lang="en-US" sz="54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vor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dem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Lesen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                                  </a:t>
            </a:r>
            <a:endParaRPr kumimoji="0" lang="ru-RU" sz="54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36" descr="sw2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801">
            <a:off x="273553" y="-31833"/>
            <a:ext cx="1219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3364">
            <a:off x="10157140" y="441367"/>
            <a:ext cx="16287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5" descr="Bild-Der-richtige-Sitz_ae453203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55" y="4758237"/>
            <a:ext cx="2020888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4" descr="hausord_schulsachen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0674">
            <a:off x="8546008" y="4534749"/>
            <a:ext cx="2032036" cy="179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36277" y="128866"/>
            <a:ext cx="2625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480" normalizeH="0" baseline="0" noProof="0" dirty="0" smtClean="0">
                <a:ln w="254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1.S</a:t>
            </a:r>
            <a:r>
              <a:rPr kumimoji="0" lang="en-US" sz="2400" b="1" i="0" u="none" strike="noStrike" kern="10" cap="none" spc="480" normalizeH="0" baseline="0" noProof="0" dirty="0" err="1" smtClean="0">
                <a:ln w="254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t>eptember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23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CCE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Picture 14" descr="3йцуке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0"/>
            <a:ext cx="4038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8" name="WordArt 18"/>
          <p:cNvSpPr>
            <a:spLocks noChangeArrowheads="1" noChangeShapeType="1" noTextEdit="1"/>
          </p:cNvSpPr>
          <p:nvPr/>
        </p:nvSpPr>
        <p:spPr bwMode="auto">
          <a:xfrm>
            <a:off x="3810000" y="1066800"/>
            <a:ext cx="4343400" cy="590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spc="480" dirty="0">
                <a:ln w="254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Der 1. September</a:t>
            </a:r>
            <a:endParaRPr lang="ru-RU" sz="2400" b="1" kern="10" spc="480" dirty="0">
              <a:ln w="25400">
                <a:solidFill>
                  <a:srgbClr val="CC3300"/>
                </a:solidFill>
                <a:round/>
                <a:headEnd/>
                <a:tailEnd/>
              </a:ln>
              <a:solidFill>
                <a:srgbClr val="CC33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0512" name="Picture 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3364">
            <a:off x="8534401" y="381000"/>
            <a:ext cx="16287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4" name="Picture 34" descr="hausord_schulsachen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0674">
            <a:off x="8686800" y="4876800"/>
            <a:ext cx="129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5" name="Picture 35" descr="Bild-Der-richtige-Sitz_ae453203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0"/>
            <a:ext cx="2020888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6" name="Picture 36" descr="sw21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801">
            <a:off x="1981200" y="609600"/>
            <a:ext cx="1219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7648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02158" y="-117987"/>
            <a:ext cx="7787709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Ferien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und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Bücher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</a:p>
          <a:p>
            <a:pPr algn="ctr"/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Gehören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sie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zusammen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?”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3638" y="1636339"/>
            <a:ext cx="11444748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Das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Lesen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der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Bücher</a:t>
            </a:r>
            <a:endParaRPr lang="en-US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 den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Jugendlichen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–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ist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es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</a:t>
            </a:r>
            <a:r>
              <a:rPr lang="en-US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</a:t>
            </a:r>
            <a:r>
              <a:rPr lang="en-US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Problem </a:t>
            </a:r>
            <a:r>
              <a:rPr lang="en-US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heute</a:t>
            </a:r>
            <a:r>
              <a:rPr lang="en-US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Also, das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ist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ein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Problem,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aber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nicht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unser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wir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lesen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gern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und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viel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Wir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können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auch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deutsch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lesen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und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verstehen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34382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098843" y="451104"/>
            <a:ext cx="1156117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Thema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    “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Ferien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und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Bücher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</a:p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Gehören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sie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zusammen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?”</a:t>
            </a:r>
          </a:p>
          <a:p>
            <a:pPr algn="ctr"/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724933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32" y="1209971"/>
            <a:ext cx="10620152" cy="19508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97152" y="3852672"/>
            <a:ext cx="9009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l</a:t>
            </a:r>
            <a:r>
              <a:rPr lang="en-US" sz="2800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angweilig</a:t>
            </a:r>
            <a:r>
              <a:rPr lang="en-US" sz="2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– </a:t>
            </a:r>
            <a:r>
              <a:rPr lang="ru-RU" sz="2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скучно         </a:t>
            </a:r>
            <a:r>
              <a:rPr lang="en-US" sz="2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-</a:t>
            </a:r>
            <a:r>
              <a:rPr lang="en-US" sz="28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E</a:t>
            </a:r>
            <a:r>
              <a:rPr lang="en-US" sz="2800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</a:t>
            </a:r>
            <a:r>
              <a:rPr lang="en-US" sz="2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ist</a:t>
            </a:r>
            <a:r>
              <a:rPr lang="en-US" sz="2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…..</a:t>
            </a:r>
          </a:p>
          <a:p>
            <a:r>
              <a:rPr lang="en-US" sz="28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z</a:t>
            </a:r>
            <a:r>
              <a:rPr lang="en-US" sz="2800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u</a:t>
            </a:r>
            <a:r>
              <a:rPr lang="en-US" sz="2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lange</a:t>
            </a:r>
            <a:r>
              <a:rPr lang="en-US" sz="2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  -</a:t>
            </a:r>
            <a:r>
              <a:rPr lang="ru-RU" sz="2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   слишком долго</a:t>
            </a:r>
            <a:endParaRPr lang="en-US" sz="2800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spannend</a:t>
            </a:r>
            <a:r>
              <a:rPr lang="en-US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–</a:t>
            </a:r>
            <a:r>
              <a:rPr lang="ru-RU" sz="2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  увлекательно</a:t>
            </a:r>
            <a:endParaRPr lang="en-US" sz="2800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v</a:t>
            </a:r>
            <a:r>
              <a:rPr lang="en-US" sz="2800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iel</a:t>
            </a:r>
            <a:r>
              <a:rPr lang="en-US" sz="2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Neues</a:t>
            </a:r>
            <a:r>
              <a:rPr lang="en-US" sz="2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und </a:t>
            </a:r>
            <a:r>
              <a:rPr lang="en-US" sz="2800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Interessantes</a:t>
            </a:r>
            <a:r>
              <a:rPr lang="en-US" sz="2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erfahren</a:t>
            </a:r>
            <a:r>
              <a:rPr lang="en-US" sz="2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-</a:t>
            </a:r>
            <a:r>
              <a:rPr lang="ru-RU" sz="2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узнавать много нового и интересного</a:t>
            </a:r>
          </a:p>
          <a:p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                          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8000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47" y="1828985"/>
            <a:ext cx="3676207" cy="482235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66450" y="134112"/>
            <a:ext cx="9751708" cy="5847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Ein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Elefant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der Eva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hei</a:t>
            </a:r>
            <a:r>
              <a:rPr lang="el-GR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β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t, </a:t>
            </a:r>
          </a:p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und Cola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artencafe</a:t>
            </a:r>
            <a:endParaRPr lang="en-US" sz="5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4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Mirjam</a:t>
            </a:r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Pressler</a:t>
            </a:r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– “Bitter </a:t>
            </a:r>
            <a:r>
              <a:rPr lang="en-US" sz="4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Schokolade</a:t>
            </a:r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”</a:t>
            </a:r>
          </a:p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leicht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gekürzt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</a:p>
          <a:p>
            <a:pPr lvl="0" algn="ctr">
              <a:defRPr/>
            </a:pPr>
            <a:r>
              <a:rPr lang="en-US" sz="5400" b="1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1.Welche </a:t>
            </a:r>
            <a:r>
              <a:rPr lang="en-US" sz="5400" b="1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Fragen</a:t>
            </a:r>
            <a:r>
              <a:rPr lang="en-US" sz="54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entstanden</a:t>
            </a:r>
            <a:r>
              <a:rPr lang="en-US" sz="54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</a:p>
          <a:p>
            <a:pPr lvl="0" algn="ctr">
              <a:defRPr/>
            </a:pPr>
            <a:r>
              <a:rPr lang="en-US" sz="5400" b="1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vor</a:t>
            </a:r>
            <a:r>
              <a:rPr lang="en-US" sz="54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ihnen</a:t>
            </a:r>
            <a:r>
              <a:rPr lang="en-US" sz="54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, </a:t>
            </a:r>
            <a:r>
              <a:rPr lang="en-US" sz="5400" b="1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nachdem</a:t>
            </a:r>
            <a:r>
              <a:rPr lang="en-US" sz="54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ihr</a:t>
            </a:r>
            <a:r>
              <a:rPr lang="en-US" sz="54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 den</a:t>
            </a:r>
          </a:p>
          <a:p>
            <a:pPr lvl="0" algn="ctr">
              <a:defRPr/>
            </a:pPr>
            <a:r>
              <a:rPr lang="en-US" sz="5400" b="1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Titel</a:t>
            </a:r>
            <a:r>
              <a:rPr lang="en-US" sz="54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gelesen</a:t>
            </a:r>
            <a:r>
              <a:rPr lang="en-US" sz="54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hattet</a:t>
            </a:r>
            <a:r>
              <a:rPr lang="en-US" sz="54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</a:rPr>
              <a:t>?</a:t>
            </a:r>
          </a:p>
          <a:p>
            <a:pPr algn="ctr"/>
            <a:endParaRPr lang="ru-RU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716156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54" y="1533699"/>
            <a:ext cx="3450260" cy="45259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53184" y="0"/>
            <a:ext cx="10777728" cy="66787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Ein</a:t>
            </a:r>
            <a:r>
              <a:rPr kumimoji="0" lang="en-US" sz="54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Elefant</a:t>
            </a:r>
            <a:r>
              <a:rPr kumimoji="0" lang="en-US" sz="54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, der Eva </a:t>
            </a:r>
            <a:r>
              <a:rPr kumimoji="0" lang="en-US" sz="5400" b="1" i="0" u="none" strike="noStrike" kern="1200" cap="none" spc="0" normalizeH="0" baseline="0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hei</a:t>
            </a:r>
            <a:r>
              <a:rPr kumimoji="0" lang="el-GR" sz="54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β</a:t>
            </a:r>
            <a:r>
              <a:rPr kumimoji="0" lang="en-US" sz="54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u</a:t>
            </a:r>
            <a:r>
              <a:rPr kumimoji="0" lang="en-US" sz="54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nd Cola </a:t>
            </a:r>
            <a:r>
              <a:rPr kumimoji="0" lang="en-US" sz="5400" b="1" i="0" u="none" strike="noStrike" kern="1200" cap="none" spc="0" normalizeH="0" baseline="0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im</a:t>
            </a:r>
            <a:r>
              <a:rPr kumimoji="0" lang="en-US" sz="54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Gartencafe</a:t>
            </a:r>
            <a:endParaRPr kumimoji="0" lang="en-US" sz="5400" b="1" i="0" u="none" strike="noStrike" kern="1200" cap="none" spc="0" normalizeH="0" baseline="0" noProof="0" dirty="0" smtClean="0">
              <a:ln w="6600">
                <a:solidFill>
                  <a:srgbClr val="333399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Mirjam</a:t>
            </a:r>
            <a:r>
              <a:rPr kumimoji="0" lang="en-US" sz="40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Pressler</a:t>
            </a:r>
            <a:r>
              <a:rPr kumimoji="0" lang="en-US" sz="40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– “Bitter </a:t>
            </a:r>
            <a:r>
              <a:rPr kumimoji="0" lang="en-US" sz="4000" b="1" i="0" u="none" strike="noStrike" kern="1200" cap="none" spc="0" normalizeH="0" baseline="0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Schokolade</a:t>
            </a:r>
            <a:r>
              <a:rPr kumimoji="0" lang="en-US" sz="40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3200" b="1" i="0" u="none" strike="noStrike" kern="1200" cap="none" spc="0" normalizeH="0" baseline="0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leicht</a:t>
            </a:r>
            <a:r>
              <a:rPr kumimoji="0" lang="en-US" sz="32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gekürzt</a:t>
            </a:r>
            <a:r>
              <a:rPr kumimoji="0" lang="en-US" sz="32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 w="6600">
                <a:solidFill>
                  <a:srgbClr val="333399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lvl="0" algn="ctr"/>
            <a:r>
              <a:rPr lang="en-US" sz="5400" b="1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70C0"/>
                </a:solidFill>
              </a:rPr>
              <a:t>2.Was </a:t>
            </a:r>
            <a:r>
              <a:rPr lang="en-US" sz="5400" b="1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70C0"/>
                </a:solidFill>
              </a:rPr>
              <a:t>habt</a:t>
            </a:r>
            <a:r>
              <a:rPr lang="en-US" sz="54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70C0"/>
                </a:solidFill>
              </a:rPr>
              <a:t>ihr</a:t>
            </a:r>
            <a:r>
              <a:rPr lang="en-US" sz="5400" b="1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70C0"/>
                </a:solidFill>
              </a:rPr>
              <a:t>vorausgesetzt</a:t>
            </a:r>
            <a:r>
              <a:rPr lang="en-US" sz="54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70C0"/>
                </a:solidFill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Worüber</a:t>
            </a:r>
            <a:r>
              <a:rPr kumimoji="0" lang="en-US" sz="5400" b="1" i="0" u="none" strike="noStrike" kern="1200" cap="none" spc="0" normalizeH="0" baseline="0" noProof="0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wird</a:t>
            </a:r>
            <a:r>
              <a:rPr kumimoji="0" lang="en-US" sz="5400" b="1" i="0" u="none" strike="noStrike" kern="1200" cap="none" spc="0" normalizeH="0" baseline="0" noProof="0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hier</a:t>
            </a:r>
            <a:r>
              <a:rPr kumimoji="0" lang="en-US" sz="5400" b="1" i="0" u="none" strike="noStrike" kern="1200" cap="none" spc="0" normalizeH="0" baseline="0" noProof="0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die </a:t>
            </a:r>
            <a:r>
              <a:rPr kumimoji="0" lang="en-US" sz="5400" b="1" i="0" u="none" strike="noStrike" kern="1200" cap="none" spc="0" normalizeH="0" baseline="0" noProof="0" dirty="0" err="1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Rede</a:t>
            </a:r>
            <a:r>
              <a:rPr lang="en-US" sz="5400" b="1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B050"/>
                </a:solidFill>
                <a:latin typeface="Arial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5400" b="1" i="0" u="none" strike="noStrike" kern="1200" cap="none" spc="0" normalizeH="0" baseline="0" noProof="0" dirty="0" err="1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voraussetzen</a:t>
            </a:r>
            <a:r>
              <a:rPr kumimoji="0" lang="en-US" sz="5400" b="1" i="0" u="none" strike="noStrike" kern="1200" cap="none" spc="0" normalizeH="0" baseline="0" noProof="0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ru-RU" sz="5400" b="1" i="0" u="none" strike="noStrike" kern="1200" cap="none" spc="0" normalizeH="0" baseline="0" noProof="0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предполагать)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32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77730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487</Words>
  <Application>Microsoft Office PowerPoint</Application>
  <PresentationFormat>Широкоэкранный</PresentationFormat>
  <Paragraphs>82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Rounded MT Bold</vt:lpstr>
      <vt:lpstr>Berlin Sans FB</vt:lpstr>
      <vt:lpstr>Calibri</vt:lpstr>
      <vt:lpstr>Calibri Light</vt:lpstr>
      <vt:lpstr>Microsoft Sans Serif</vt:lpstr>
      <vt:lpstr>Times New Roman</vt:lpstr>
      <vt:lpstr>Тема Office</vt:lpstr>
      <vt:lpstr>Оформление по умолчанию</vt:lpstr>
      <vt:lpstr>Технология продуктивного чтения  6Б кл.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продуктивного чтения  6Б кл.</dc:title>
  <dc:creator>Хозяин</dc:creator>
  <cp:lastModifiedBy>Хозяин</cp:lastModifiedBy>
  <cp:revision>51</cp:revision>
  <dcterms:created xsi:type="dcterms:W3CDTF">2019-10-17T18:00:07Z</dcterms:created>
  <dcterms:modified xsi:type="dcterms:W3CDTF">2020-01-31T18:56:22Z</dcterms:modified>
</cp:coreProperties>
</file>