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1" r:id="rId3"/>
    <p:sldId id="258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744EE-A4B4-4A44-9BC9-FC5EE4B8142C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43E9C-27D2-4EAA-B10A-AB3A7FC04E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2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43E9C-27D2-4EAA-B10A-AB3A7FC04E1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3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5630" y="2150526"/>
            <a:ext cx="6968370" cy="2214578"/>
          </a:xfrm>
        </p:spPr>
        <p:txBody>
          <a:bodyPr>
            <a:noAutofit/>
          </a:bodyPr>
          <a:lstStyle/>
          <a:p>
            <a:pPr algn="ctr"/>
            <a: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  <a:cs typeface="Times New Roman" pitchFamily="18" charset="0"/>
              </a:rPr>
              <a:t>Русский язык и литература  </a:t>
            </a:r>
            <a: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/>
            </a:r>
            <a:b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</a:rPr>
            </a:br>
            <a: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  <a:cs typeface="Times New Roman" pitchFamily="18" charset="0"/>
              </a:rPr>
              <a:t>5 класс</a:t>
            </a:r>
            <a: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/>
            </a:r>
            <a:b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</a:rPr>
            </a:br>
            <a:r>
              <a:rPr lang="kk-KZ" sz="2800" b="0" i="1" cap="none" dirty="0" smtClean="0">
                <a:solidFill>
                  <a:schemeClr val="bg1"/>
                </a:solidFill>
                <a:effectLst/>
                <a:latin typeface="Arial Black" pitchFamily="34" charset="0"/>
                <a:cs typeface="Times New Roman" pitchFamily="18" charset="0"/>
              </a:rPr>
              <a:t>Раздел: Семья</a:t>
            </a:r>
            <a: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/>
            </a:r>
            <a:br>
              <a:rPr lang="ru-RU" sz="2800" b="0" cap="none" dirty="0" smtClean="0">
                <a:solidFill>
                  <a:schemeClr val="bg1"/>
                </a:solidFill>
                <a:effectLst/>
                <a:latin typeface="Arial Black" pitchFamily="34" charset="0"/>
              </a:rPr>
            </a:br>
            <a:r>
              <a:rPr lang="ru-RU" sz="2800" b="0" i="1" cap="none" dirty="0" smtClean="0">
                <a:solidFill>
                  <a:schemeClr val="bg1"/>
                </a:solidFill>
                <a:effectLst/>
                <a:latin typeface="Arial Black" pitchFamily="34" charset="0"/>
                <a:cs typeface="Times New Roman" pitchFamily="18" charset="0"/>
              </a:rPr>
              <a:t>Тема: «</a:t>
            </a:r>
            <a:r>
              <a:rPr lang="kk-KZ" sz="2800" b="0" i="1" cap="none" dirty="0" smtClean="0">
                <a:solidFill>
                  <a:schemeClr val="bg1"/>
                </a:solidFill>
                <a:effectLst/>
                <a:latin typeface="Arial Black" pitchFamily="34" charset="0"/>
                <a:cs typeface="Times New Roman" pitchFamily="18" charset="0"/>
              </a:rPr>
              <a:t>Папа, мама, я-вместе дружная семья</a:t>
            </a:r>
            <a:r>
              <a:rPr lang="ru-RU" sz="2800" b="0" i="1" cap="none" dirty="0" smtClean="0">
                <a:solidFill>
                  <a:schemeClr val="bg1"/>
                </a:solidFill>
                <a:effectLst/>
                <a:latin typeface="Arial Black" pitchFamily="34" charset="0"/>
                <a:cs typeface="Times New Roman" pitchFamily="18" charset="0"/>
              </a:rPr>
              <a:t>»</a:t>
            </a:r>
            <a:endParaRPr lang="ru-RU" sz="2800" b="0" cap="none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8838" y="4953138"/>
            <a:ext cx="5643602" cy="1500198"/>
          </a:xfrm>
        </p:spPr>
        <p:txBody>
          <a:bodyPr>
            <a:normAutofit/>
          </a:bodyPr>
          <a:lstStyle/>
          <a:p>
            <a:pPr lvl="0">
              <a:defRPr/>
            </a:pPr>
            <a:endParaRPr lang="ru-RU" sz="2600" dirty="0" smtClean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28030" y="3518678"/>
            <a:ext cx="6968370" cy="221457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800" b="0" cap="none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257808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>Цели обучения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658128" cy="1296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понимание содержания текста (Ч1)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Создание текстов разных жанров(П1)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формулирование ответов на основе прослушанного (С5)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0" y="2636912"/>
            <a:ext cx="5257808" cy="57606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 smtClean="0">
                <a:solidFill>
                  <a:schemeClr val="tx1"/>
                </a:solidFill>
              </a:rPr>
              <a:t>ОЖИДАЕМЫЕ РЕЗУЛЬТАТЫ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47504" y="3501008"/>
            <a:ext cx="7658128" cy="252028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Учащиеся  смогут: </a:t>
            </a:r>
          </a:p>
          <a:p>
            <a:pPr>
              <a:buFont typeface="Wingdings 2"/>
              <a:buNone/>
            </a:pPr>
            <a:r>
              <a:rPr lang="ru-RU" sz="1600" dirty="0" smtClean="0"/>
              <a:t>-понимать содержание текста;</a:t>
            </a:r>
          </a:p>
          <a:p>
            <a:pPr>
              <a:buFont typeface="Wingdings 2"/>
              <a:buNone/>
            </a:pPr>
            <a:r>
              <a:rPr lang="ru-RU" sz="1600" dirty="0" smtClean="0"/>
              <a:t>Отвечают на вопросы;</a:t>
            </a:r>
          </a:p>
          <a:p>
            <a:pPr>
              <a:buFont typeface="Wingdings 2"/>
              <a:buNone/>
            </a:pPr>
            <a:r>
              <a:rPr lang="ru-RU" sz="1600" dirty="0" smtClean="0"/>
              <a:t>Определить тему и выразить собственную точку зрения по поводу прочитанного;</a:t>
            </a:r>
          </a:p>
          <a:p>
            <a:pPr>
              <a:buFont typeface="Wingdings 2"/>
              <a:buNone/>
            </a:pPr>
            <a:r>
              <a:rPr lang="ru-RU" sz="1600" dirty="0" smtClean="0"/>
              <a:t>Создать связанный текст;</a:t>
            </a:r>
          </a:p>
          <a:p>
            <a:pPr>
              <a:buFont typeface="Wingdings 2"/>
              <a:buNone/>
            </a:pPr>
            <a:r>
              <a:rPr lang="ru-RU" sz="1600" dirty="0" smtClean="0"/>
              <a:t>Определить тип текста;,</a:t>
            </a:r>
            <a:r>
              <a:rPr lang="ru-RU" sz="1600" dirty="0" err="1" smtClean="0"/>
              <a:t>излогать</a:t>
            </a:r>
            <a:r>
              <a:rPr lang="ru-RU" sz="1600" dirty="0" smtClean="0"/>
              <a:t> основное содержание текста;</a:t>
            </a:r>
          </a:p>
          <a:p>
            <a:pPr>
              <a:buFont typeface="Wingdings 2"/>
              <a:buNone/>
            </a:pPr>
            <a:r>
              <a:rPr lang="ru-RU" sz="1600" dirty="0" smtClean="0"/>
              <a:t>Создать текст разного типа</a:t>
            </a:r>
          </a:p>
          <a:p>
            <a:pPr>
              <a:buFont typeface="Wingdings 2"/>
              <a:buNone/>
            </a:pPr>
            <a:endParaRPr lang="ru-RU" sz="1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Активные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методы обучения: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1643050"/>
            <a:ext cx="3071834" cy="207170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графический органайзер</a:t>
            </a:r>
            <a:endParaRPr lang="ru-RU" sz="2000" b="1" dirty="0">
              <a:solidFill>
                <a:prstClr val="white"/>
              </a:solidFill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 «Один кружок</a:t>
            </a:r>
            <a:r>
              <a:rPr lang="ru-RU" sz="2000" b="1" dirty="0" smtClean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»</a:t>
            </a:r>
            <a:endParaRPr lang="ru-RU" sz="2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341235" y="4237622"/>
            <a:ext cx="3071834" cy="20002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Стратегия «Интервью»</a:t>
            </a:r>
          </a:p>
          <a:p>
            <a:pPr algn="ctr"/>
            <a:r>
              <a:rPr lang="kk-KZ" sz="2000" b="1" dirty="0">
                <a:latin typeface="Times New Roman" pitchFamily="18" charset="0"/>
                <a:ea typeface="Calibri"/>
                <a:cs typeface="Times New Roman" pitchFamily="18" charset="0"/>
              </a:rPr>
              <a:t>Плюс – минус – интересно</a:t>
            </a:r>
            <a:r>
              <a:rPr lang="kk-K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«Ассоциация идей»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458321" y="1653912"/>
            <a:ext cx="3143272" cy="207170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Стратегия «Правда или ложь»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586375" y="4265627"/>
            <a:ext cx="3143272" cy="192882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000" b="1" dirty="0" smtClean="0"/>
          </a:p>
          <a:p>
            <a:pPr algn="ctr"/>
            <a:endParaRPr lang="kk-KZ" sz="2000" b="1" dirty="0"/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Стратегия  «Карта историй»</a:t>
            </a:r>
          </a:p>
          <a:p>
            <a:pPr algn="ctr"/>
            <a:r>
              <a:rPr lang="ru-RU" sz="2000" b="1" dirty="0" smtClean="0">
                <a:latin typeface="Times New Roman"/>
                <a:ea typeface="Times New Roman"/>
              </a:rPr>
              <a:t>«</a:t>
            </a:r>
            <a:r>
              <a:rPr lang="ru-RU" sz="2000" b="1" dirty="0" err="1" smtClean="0">
                <a:latin typeface="Times New Roman"/>
                <a:ea typeface="Times New Roman"/>
              </a:rPr>
              <a:t>Синквейн</a:t>
            </a:r>
            <a:r>
              <a:rPr lang="ru-RU" sz="2000" dirty="0" smtClean="0">
                <a:latin typeface="Times New Roman"/>
                <a:ea typeface="Times New Roman"/>
              </a:rPr>
              <a:t>»</a:t>
            </a:r>
          </a:p>
          <a:p>
            <a:pPr algn="ctr"/>
            <a:r>
              <a:rPr lang="kk-KZ" sz="2000" dirty="0">
                <a:latin typeface="Times New Roman"/>
                <a:ea typeface="Times New Roman"/>
              </a:rPr>
              <a:t>. </a:t>
            </a:r>
            <a:r>
              <a:rPr lang="kk-KZ" sz="2000" b="1" dirty="0">
                <a:latin typeface="Times New Roman"/>
                <a:ea typeface="Calibri"/>
              </a:rPr>
              <a:t>«Конверт вопросов</a:t>
            </a:r>
            <a:r>
              <a:rPr lang="kk-KZ" sz="2000" b="1" dirty="0" smtClean="0">
                <a:latin typeface="Times New Roman"/>
                <a:ea typeface="Calibri"/>
              </a:rPr>
              <a:t>»</a:t>
            </a:r>
          </a:p>
          <a:p>
            <a:pPr algn="ctr"/>
            <a:r>
              <a:rPr lang="kk-KZ" sz="2000" b="1" dirty="0">
                <a:latin typeface="Times New Roman"/>
                <a:ea typeface="Calibri"/>
              </a:rPr>
              <a:t>«Речевые образцы»</a:t>
            </a:r>
            <a:endParaRPr lang="kk-KZ" sz="2000" b="1" dirty="0" smtClean="0"/>
          </a:p>
          <a:p>
            <a:pPr algn="ctr"/>
            <a:r>
              <a:rPr lang="kk-KZ" sz="2000" b="1" dirty="0" smtClean="0"/>
              <a:t> </a:t>
            </a:r>
          </a:p>
          <a:p>
            <a:pPr algn="ctr"/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1142984"/>
            <a:ext cx="1831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начале урока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1214422"/>
            <a:ext cx="3999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Этап совместного чтения и письма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1822" y="3725614"/>
            <a:ext cx="3615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Этап совместного чтения и письма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0039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Дифференцированные задания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7920880" cy="423707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kk-KZ" sz="3200" b="1" dirty="0" smtClean="0">
                <a:latin typeface="Times New Roman"/>
                <a:ea typeface="Calibri"/>
                <a:cs typeface="Times New Roman"/>
              </a:rPr>
              <a:t>А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kk-KZ" sz="3200" dirty="0">
                <a:latin typeface="Times New Roman"/>
                <a:ea typeface="Calibri"/>
                <a:cs typeface="Times New Roman"/>
              </a:rPr>
              <a:t>Вставьте пропущенные буквы, докажите правильность вставленной буквы.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kk-KZ" sz="3200" b="1" dirty="0" smtClean="0">
                <a:latin typeface="Times New Roman"/>
                <a:ea typeface="Calibri"/>
                <a:cs typeface="Times New Roman"/>
              </a:rPr>
              <a:t>Б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kk-KZ" sz="3200" dirty="0">
                <a:latin typeface="Times New Roman"/>
                <a:ea typeface="Calibri"/>
                <a:cs typeface="Times New Roman"/>
              </a:rPr>
              <a:t> Вставьте пропущенные буквы, объясните правописание, составьте с данными словами словосочетания.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kk-KZ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kk-KZ" sz="3200" b="1" dirty="0">
                <a:latin typeface="Times New Roman"/>
                <a:ea typeface="Calibri"/>
                <a:cs typeface="Times New Roman"/>
              </a:rPr>
              <a:t>С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kk-KZ" sz="3200" dirty="0">
                <a:latin typeface="Times New Roman"/>
                <a:ea typeface="Calibri"/>
                <a:cs typeface="Times New Roman"/>
              </a:rPr>
              <a:t>Разберите по составу выделенные слова.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sz="3200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Формативное</a:t>
            </a:r>
            <a:r>
              <a:rPr lang="ru-RU" dirty="0" smtClean="0"/>
              <a:t> оценивание: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Взаимооценивание «Хлопки»       </a:t>
            </a:r>
          </a:p>
          <a:p>
            <a:pPr>
              <a:lnSpc>
                <a:spcPct val="2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«Большой палец»      </a:t>
            </a:r>
          </a:p>
          <a:p>
            <a:pPr>
              <a:lnSpc>
                <a:spcPct val="2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Смайлики  </a:t>
            </a:r>
          </a:p>
          <a:p>
            <a:pPr>
              <a:lnSpc>
                <a:spcPct val="250000"/>
              </a:lnSpc>
            </a:pPr>
            <a:r>
              <a:rPr lang="kk-KZ" sz="2800" b="1" dirty="0" smtClean="0">
                <a:latin typeface="Times New Roman"/>
                <a:ea typeface="Calibri"/>
              </a:rPr>
              <a:t>«</a:t>
            </a:r>
            <a:r>
              <a:rPr lang="kk-KZ" sz="2800" b="1" dirty="0">
                <a:latin typeface="Times New Roman"/>
                <a:ea typeface="Calibri"/>
              </a:rPr>
              <a:t>Словесная оценка</a:t>
            </a:r>
            <a:r>
              <a:rPr lang="kk-KZ" sz="2800" b="1" dirty="0" smtClean="0">
                <a:latin typeface="Times New Roman"/>
                <a:ea typeface="Calibri"/>
              </a:rPr>
              <a:t>»</a:t>
            </a:r>
          </a:p>
          <a:p>
            <a:pPr>
              <a:lnSpc>
                <a:spcPct val="250000"/>
              </a:lnSpc>
            </a:pPr>
            <a:r>
              <a:rPr lang="kk-KZ" sz="2800" dirty="0">
                <a:latin typeface="Times New Roman"/>
                <a:ea typeface="Calibri"/>
              </a:rPr>
              <a:t>«</a:t>
            </a:r>
            <a:r>
              <a:rPr lang="kk-KZ" sz="2800" b="1" dirty="0">
                <a:latin typeface="Times New Roman"/>
                <a:ea typeface="Calibri"/>
              </a:rPr>
              <a:t>Плюс – минус – интересно»</a:t>
            </a:r>
            <a:endParaRPr lang="ru-RU" dirty="0" smtClean="0"/>
          </a:p>
          <a:p>
            <a:pPr marL="0" indent="0">
              <a:lnSpc>
                <a:spcPct val="250000"/>
              </a:lnSpc>
              <a:buNone/>
            </a:pPr>
            <a:endParaRPr lang="ru-RU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 descr="C:\Users\123\Desktop\фоны для презентаций\14587942-Большой-палец-вверх-и-вни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214686"/>
            <a:ext cx="905654" cy="905654"/>
          </a:xfrm>
          <a:prstGeom prst="rect">
            <a:avLst/>
          </a:prstGeom>
          <a:noFill/>
        </p:spPr>
      </p:pic>
      <p:pic>
        <p:nvPicPr>
          <p:cNvPr id="9" name="Picture 2" descr="C:\Users\123\Desktop\фоны для презентаций\Smile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667513"/>
            <a:ext cx="1023938" cy="913615"/>
          </a:xfrm>
          <a:prstGeom prst="rect">
            <a:avLst/>
          </a:prstGeom>
          <a:noFill/>
        </p:spPr>
      </p:pic>
      <p:pic>
        <p:nvPicPr>
          <p:cNvPr id="13" name="Picture 4" descr="C:\Users\123\Desktop\фоны для презентаций\img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1714488"/>
            <a:ext cx="1049334" cy="1049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Критериальное оценивание: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03027"/>
              </p:ext>
            </p:extLst>
          </p:nvPr>
        </p:nvGraphicFramePr>
        <p:xfrm>
          <a:off x="457200" y="1609725"/>
          <a:ext cx="7239000" cy="2536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Критерий: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Дескрипторы: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9710" algn="l"/>
                        </a:tabLst>
                      </a:pPr>
                      <a:endParaRPr lang="ru-RU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9710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Понимает</a:t>
                      </a:r>
                      <a:r>
                        <a:rPr lang="ru-RU" sz="2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содержание текста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371475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выписывает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ключевые слова,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находит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словосочетания,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передает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текста, соблюдая структуру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00392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 о </a:t>
            </a:r>
            <a:r>
              <a:rPr lang="ru-RU" dirty="0" err="1" smtClean="0"/>
              <a:t>микропреподавании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во время </a:t>
            </a:r>
            <a:r>
              <a:rPr lang="ru-RU" dirty="0" err="1" smtClean="0"/>
              <a:t>микропреподования</a:t>
            </a:r>
            <a:r>
              <a:rPr lang="ru-RU" dirty="0" smtClean="0"/>
              <a:t>, которое повлияло на подходы планирования урока, я научилась составлять краткосрочное планирование с учетом и принципа спиральность по </a:t>
            </a:r>
            <a:r>
              <a:rPr lang="ru-RU" dirty="0" err="1" smtClean="0"/>
              <a:t>Брунеру</a:t>
            </a:r>
            <a:r>
              <a:rPr lang="ru-RU" dirty="0" smtClean="0"/>
              <a:t> и целей обучения по таксономии </a:t>
            </a:r>
            <a:r>
              <a:rPr lang="ru-RU" dirty="0" err="1" smtClean="0"/>
              <a:t>Блума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Скиэн</a:t>
            </a:r>
            <a:r>
              <a:rPr lang="ru-RU" dirty="0" smtClean="0"/>
              <a:t> и </a:t>
            </a:r>
            <a:r>
              <a:rPr lang="ru-RU" dirty="0" err="1" smtClean="0"/>
              <a:t>Фостер</a:t>
            </a:r>
            <a:r>
              <a:rPr lang="ru-RU" dirty="0" smtClean="0"/>
              <a:t> показывают, что различные типы заданий для устной речи могут быть решением это проблемы: некоторые направлены на более грамотную речь, другие – на беглую речь. Основываясь на теорию я научилась составлять разные виды упражнений: индивидуальные, групповые, парные и дифференцированные. Посмотрев и обсуждая кроки коллег, услышав замечания тренера, сделала для себя определенные выводы. В дальнейшем я планирую развитие практики планирования, учитывая, что все усилия должны быть направлены на развитие коммуникативных навыков как слушание, говорение, чтение и письмо.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321</TotalTime>
  <Words>342</Words>
  <Application>Microsoft Office PowerPoint</Application>
  <PresentationFormat>Экран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Русский язык и литература   5 класс Раздел: Семья Тема: «Папа, мама, я-вместе дружная семья»</vt:lpstr>
      <vt:lpstr>Цели обучения</vt:lpstr>
      <vt:lpstr>Активные методы обучения:</vt:lpstr>
      <vt:lpstr>Дифференцированные задания</vt:lpstr>
      <vt:lpstr>Формативное оценивание:</vt:lpstr>
      <vt:lpstr>Критериальное оценивание:</vt:lpstr>
      <vt:lpstr>Выводы о микропреподавании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Давронбек</dc:creator>
  <cp:lastModifiedBy>Наргиза</cp:lastModifiedBy>
  <cp:revision>42</cp:revision>
  <dcterms:created xsi:type="dcterms:W3CDTF">2017-05-16T17:50:42Z</dcterms:created>
  <dcterms:modified xsi:type="dcterms:W3CDTF">2018-10-19T08:14:18Z</dcterms:modified>
</cp:coreProperties>
</file>