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74" r:id="rId8"/>
    <p:sldId id="258" r:id="rId9"/>
    <p:sldId id="263" r:id="rId10"/>
    <p:sldId id="268" r:id="rId11"/>
    <p:sldId id="270" r:id="rId12"/>
    <p:sldId id="271" r:id="rId13"/>
    <p:sldId id="273" r:id="rId14"/>
    <p:sldId id="276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CA931-B712-40A5-B1AA-878B72C8EC7D}" type="datetimeFigureOut">
              <a:rPr lang="ru-RU" smtClean="0"/>
              <a:pPr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34BF6-645F-493D-A4FD-18904AE0A23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slide" Target="slide7.xml"/><Relationship Id="rId7" Type="http://schemas.openxmlformats.org/officeDocument/2006/relationships/image" Target="../media/image3.wmf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2.xml"/><Relationship Id="rId10" Type="http://schemas.openxmlformats.org/officeDocument/2006/relationships/image" Target="../media/image6.wmf"/><Relationship Id="rId4" Type="http://schemas.openxmlformats.org/officeDocument/2006/relationships/slide" Target="slide4.xml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blog.laptopmag.com/wpress/wp-content/uploads/2012/02/metal_glasses_woma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5"/>
            <a:ext cx="9144000" cy="573325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-171400"/>
            <a:ext cx="7772400" cy="1470025"/>
          </a:xfrm>
        </p:spPr>
        <p:txBody>
          <a:bodyPr>
            <a:normAutofit/>
          </a:bodyPr>
          <a:lstStyle/>
          <a:p>
            <a:r>
              <a:rPr lang="ru-RU" sz="5400" b="1" i="1" u="sng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Виртуальная экскурсия</a:t>
            </a:r>
            <a:endParaRPr lang="ru-RU" sz="5400" b="1" i="1" u="sng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32856"/>
            <a:ext cx="3995936" cy="1752600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Металлы </a:t>
            </a:r>
          </a:p>
        </p:txBody>
      </p:sp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1258888" y="5661025"/>
            <a:ext cx="5903912" cy="503238"/>
          </a:xfrm>
          <a:prstGeom prst="horizontalScroll">
            <a:avLst>
              <a:gd name="adj" fmla="val 12500"/>
            </a:avLst>
          </a:prstGeom>
          <a:solidFill>
            <a:srgbClr val="F7F9B7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3200" b="1" i="1">
                <a:solidFill>
                  <a:schemeClr val="tx2"/>
                </a:solidFill>
              </a:rPr>
              <a:t>Выполните задание - 4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89448" y="908720"/>
            <a:ext cx="707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  </a:t>
            </a:r>
            <a:r>
              <a:rPr lang="ru-RU" b="1" i="1" u="sng" dirty="0" smtClean="0">
                <a:solidFill>
                  <a:schemeClr val="accent1">
                    <a:lumMod val="75000"/>
                  </a:schemeClr>
                </a:solidFill>
              </a:rPr>
              <a:t>Пластичность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способность изменять форму при ударе, вытягиваться в проволоку, прокатываться в тонкие листы. 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66" name="Picture 2" descr="http://im0-tub-ru.yandex.net/i?id=117183696-2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2475149" y="2475151"/>
            <a:ext cx="6858002" cy="1907703"/>
          </a:xfrm>
          <a:prstGeom prst="rect">
            <a:avLst/>
          </a:prstGeom>
          <a:noFill/>
        </p:spPr>
      </p:pic>
      <p:sp>
        <p:nvSpPr>
          <p:cNvPr id="6" name="Заголовок 5"/>
          <p:cNvSpPr txBox="1">
            <a:spLocks noGrp="1"/>
          </p:cNvSpPr>
          <p:nvPr>
            <p:ph type="title"/>
          </p:nvPr>
        </p:nvSpPr>
        <p:spPr>
          <a:xfrm>
            <a:off x="2195736" y="0"/>
            <a:ext cx="66656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пластичный металл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79712" y="5661248"/>
            <a:ext cx="69127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ru-RU" b="1" dirty="0" smtClean="0">
                <a:solidFill>
                  <a:srgbClr val="C00000"/>
                </a:solidFill>
              </a:rPr>
              <a:t>Золото самый пластичный металл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из 1 г можно вытянуть до 2 км проволоки, а из образца металла размером со спичечную головку – прокатать лист площадью 50 м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1274" name="Picture 10" descr="http://im0-tub-ru.yandex.net/i?id=502457220-3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1844824"/>
            <a:ext cx="4104456" cy="34981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292" name="Picture 4" descr="http://im6-tub-ru.yandex.net/i?id=16099227-2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971200" cy="1833414"/>
          </a:xfrm>
          <a:prstGeom prst="rect">
            <a:avLst/>
          </a:prstGeom>
          <a:noFill/>
        </p:spPr>
      </p:pic>
      <p:sp>
        <p:nvSpPr>
          <p:cNvPr id="9" name="Овал 8"/>
          <p:cNvSpPr/>
          <p:nvPr/>
        </p:nvSpPr>
        <p:spPr>
          <a:xfrm>
            <a:off x="1187624" y="908720"/>
            <a:ext cx="792088" cy="936104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564904"/>
            <a:ext cx="73448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Твёрдость металлов - это сопротивление металлов вдавливанию.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dirty="0" smtClean="0">
                <a:solidFill>
                  <a:srgbClr val="C00000"/>
                </a:solidFill>
              </a:rPr>
              <a:t>Самый твердый металл – хром 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(режет стекло).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Заголовок 5"/>
          <p:cNvSpPr txBox="1">
            <a:spLocks noGrp="1"/>
          </p:cNvSpPr>
          <p:nvPr>
            <p:ph type="title"/>
          </p:nvPr>
        </p:nvSpPr>
        <p:spPr>
          <a:xfrm>
            <a:off x="2582862" y="0"/>
            <a:ext cx="589135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твердый металл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http://im0-tub-ru.yandex.net/i?id=203222514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3491880" cy="1224136"/>
          </a:xfrm>
          <a:prstGeom prst="rect">
            <a:avLst/>
          </a:prstGeom>
          <a:noFill/>
        </p:spPr>
      </p:pic>
      <p:pic>
        <p:nvPicPr>
          <p:cNvPr id="7" name="Picture 2" descr="http://im0-tub-ru.yandex.net/i?id=203222514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19872" y="836712"/>
            <a:ext cx="3491880" cy="1224136"/>
          </a:xfrm>
          <a:prstGeom prst="rect">
            <a:avLst/>
          </a:prstGeom>
          <a:noFill/>
        </p:spPr>
      </p:pic>
      <p:pic>
        <p:nvPicPr>
          <p:cNvPr id="8" name="Picture 2" descr="http://im0-tub-ru.yandex.net/i?id=203222514-5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836712"/>
            <a:ext cx="3275856" cy="1224136"/>
          </a:xfrm>
          <a:prstGeom prst="rect">
            <a:avLst/>
          </a:prstGeom>
          <a:noFill/>
        </p:spPr>
      </p:pic>
      <p:pic>
        <p:nvPicPr>
          <p:cNvPr id="10244" name="Picture 4" descr="Chromium crystals and 1cm3 cub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23728" y="3573016"/>
            <a:ext cx="5040560" cy="29991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46" name="Picture 6" descr="Хром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9552" y="836712"/>
            <a:ext cx="1905000" cy="1238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5"/>
          <p:cNvSpPr txBox="1">
            <a:spLocks noGrp="1"/>
          </p:cNvSpPr>
          <p:nvPr>
            <p:ph type="title"/>
          </p:nvPr>
        </p:nvSpPr>
        <p:spPr>
          <a:xfrm>
            <a:off x="3074132" y="188640"/>
            <a:ext cx="565571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 мягкий  металл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2564904"/>
            <a:ext cx="4572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 smtClean="0"/>
              <a:t>   </a:t>
            </a:r>
            <a:r>
              <a:rPr lang="ru-RU" sz="2000" b="1" dirty="0" smtClean="0">
                <a:solidFill>
                  <a:srgbClr val="C00000"/>
                </a:solidFill>
              </a:rPr>
              <a:t>Самые мягкие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щелочные металлы – калий, натрий, рубидий и цезий – режутся ножом.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9698" name="Picture 2" descr="http://i.allday.ru/27/b2/85/1308507500_background_05.jpg"/>
          <p:cNvPicPr>
            <a:picLocks noChangeAspect="1" noChangeArrowheads="1"/>
          </p:cNvPicPr>
          <p:nvPr/>
        </p:nvPicPr>
        <p:blipFill>
          <a:blip r:embed="rId2" cstate="print"/>
          <a:srcRect b="6811"/>
          <a:stretch>
            <a:fillRect/>
          </a:stretch>
        </p:blipFill>
        <p:spPr bwMode="auto">
          <a:xfrm rot="5400000">
            <a:off x="4278536" y="1598736"/>
            <a:ext cx="586928" cy="9144000"/>
          </a:xfrm>
          <a:prstGeom prst="rect">
            <a:avLst/>
          </a:prstGeom>
          <a:noFill/>
        </p:spPr>
      </p:pic>
      <p:pic>
        <p:nvPicPr>
          <p:cNvPr id="29700" name="Picture 4" descr="http://im0-tub-ru.yandex.net/i?id=331208652-6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628800"/>
            <a:ext cx="3888432" cy="29163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>
          <a:xfrm>
            <a:off x="3007608" y="188640"/>
            <a:ext cx="5788764" cy="707886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Самый  жидкий  металл</a:t>
            </a:r>
            <a:endParaRPr kumimoji="0" lang="ru-RU" sz="4000" b="1" i="1" u="none" strike="noStrike" kern="1200" cap="none" spc="0" normalizeH="0" baseline="0" noProof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22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</p:spPr>
      </p:pic>
      <p:pic>
        <p:nvPicPr>
          <p:cNvPr id="7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77072"/>
            <a:ext cx="1428750" cy="1428750"/>
          </a:xfrm>
          <a:prstGeom prst="rect">
            <a:avLst/>
          </a:prstGeom>
          <a:noFill/>
        </p:spPr>
      </p:pic>
      <p:pic>
        <p:nvPicPr>
          <p:cNvPr id="8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1428750" cy="1428750"/>
          </a:xfrm>
          <a:prstGeom prst="rect">
            <a:avLst/>
          </a:prstGeom>
          <a:noFill/>
        </p:spPr>
      </p:pic>
      <p:pic>
        <p:nvPicPr>
          <p:cNvPr id="9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1428750" cy="1428750"/>
          </a:xfrm>
          <a:prstGeom prst="rect">
            <a:avLst/>
          </a:prstGeom>
          <a:noFill/>
        </p:spPr>
      </p:pic>
      <p:pic>
        <p:nvPicPr>
          <p:cNvPr id="10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275856" y="980728"/>
            <a:ext cx="50040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rgbClr val="C00000"/>
                </a:solidFill>
              </a:rPr>
              <a:t>Единственным металлом, который может сохранять жидкое состояние при комнатной температуре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является ртуть.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0724" name="Picture 4" descr="http://im0-tub-ru.yandex.net/i?id=21728475-2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132855"/>
            <a:ext cx="4564827" cy="3440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3" name="Прямоугольник 12"/>
          <p:cNvSpPr/>
          <p:nvPr/>
        </p:nvSpPr>
        <p:spPr>
          <a:xfrm>
            <a:off x="3491880" y="5661248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Ртуть также является и самым легкоплавким металлом (</a:t>
            </a:r>
            <a:r>
              <a:rPr lang="en-US" sz="2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t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пл. = -39</a:t>
            </a:r>
            <a:r>
              <a:rPr lang="ru-RU" sz="2000" b="1" i="1" baseline="30000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0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itchFamily="34" charset="0"/>
              </a:rPr>
              <a:t>C). </a:t>
            </a:r>
            <a:endParaRPr lang="ru-RU" sz="2000" b="1" i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6" name="Picture 6" descr="http://chemistry-chemists.com/N1_2012/S1/image/rheni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212976"/>
            <a:ext cx="2339752" cy="209168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251520" y="2060848"/>
            <a:ext cx="655272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Многие металлы, имеющие названия «редкоземельных элементов», «редких металлов» не такие уж и редкие. Содержание таких металлов в земной коре примерно такое же, что и большинства широко известных металлов, а порой даже и превосходит их. Для сравнения, такие редкие элементы как церий, литий, скандий, иттрий, галлий содержатся в недрах земной коры в тех же количествах что и хром, никель, свинец, цинк и медь. А рубидий, цирконий, стронций даже превосходят их по содержанию.</a:t>
            </a:r>
          </a:p>
          <a:p>
            <a:pPr algn="just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ru-RU" sz="1600" b="1" i="1" dirty="0" smtClean="0">
                <a:solidFill>
                  <a:srgbClr val="C00000"/>
                </a:solidFill>
              </a:rPr>
              <a:t>По-настоящему, одним из самых редких металлов в мире можно назвать Рений (</a:t>
            </a:r>
            <a:r>
              <a:rPr lang="ru-RU" sz="1600" b="1" i="1" dirty="0" err="1" smtClean="0">
                <a:solidFill>
                  <a:srgbClr val="C00000"/>
                </a:solidFill>
              </a:rPr>
              <a:t>Rhenium</a:t>
            </a:r>
            <a:r>
              <a:rPr lang="ru-RU" sz="1600" b="1" i="1" dirty="0" smtClean="0">
                <a:solidFill>
                  <a:srgbClr val="C00000"/>
                </a:solidFill>
              </a:rPr>
              <a:t>).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Человеком, открывшим рений можно уверенно считать Д. И. Менделеева. В 1870 году он предсказал, что будет обнаружено соединение, атомный вес которого 180.</a:t>
            </a:r>
          </a:p>
          <a:p>
            <a:pPr algn="just"/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   В течении многих последующих лет различные учённые мужи объявляли что у них получилось привести в жизнь предсказания Менделеева. Но эти победные возгласы оказывались блефом. И только немецким ученным Вальтеру и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</a:rPr>
              <a:t>Иде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</a:rPr>
              <a:t>Ноддак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</a:rPr>
              <a:t> в 1925 году удалось открыть тот самый редкий устойчивый металл в мире. Его назвали рением в честь самой большой в Германии реки Рейн.</a:t>
            </a:r>
          </a:p>
          <a:p>
            <a:pPr algn="ctr"/>
            <a:endParaRPr lang="ru-RU" sz="16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Заголовок 5"/>
          <p:cNvSpPr txBox="1">
            <a:spLocks noGrp="1"/>
          </p:cNvSpPr>
          <p:nvPr>
            <p:ph type="title"/>
          </p:nvPr>
        </p:nvSpPr>
        <p:spPr>
          <a:xfrm>
            <a:off x="2836138" y="0"/>
            <a:ext cx="53848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редкий металл</a:t>
            </a:r>
            <a:endParaRPr lang="ru-RU" sz="40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42" name="Picture 2" descr="http://im0-tub-ru.yandex.net/i?id=203222514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836712"/>
            <a:ext cx="3491880" cy="1224136"/>
          </a:xfrm>
          <a:prstGeom prst="rect">
            <a:avLst/>
          </a:prstGeom>
          <a:noFill/>
        </p:spPr>
      </p:pic>
      <p:pic>
        <p:nvPicPr>
          <p:cNvPr id="7" name="Picture 2" descr="http://im0-tub-ru.yandex.net/i?id=203222514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836712"/>
            <a:ext cx="3491880" cy="1224136"/>
          </a:xfrm>
          <a:prstGeom prst="rect">
            <a:avLst/>
          </a:prstGeom>
          <a:noFill/>
        </p:spPr>
      </p:pic>
      <p:pic>
        <p:nvPicPr>
          <p:cNvPr id="8" name="Picture 2" descr="http://im0-tub-ru.yandex.net/i?id=203222514-5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8144" y="836712"/>
            <a:ext cx="3275856" cy="1224136"/>
          </a:xfrm>
          <a:prstGeom prst="rect">
            <a:avLst/>
          </a:prstGeom>
          <a:noFill/>
        </p:spPr>
      </p:pic>
      <p:pic>
        <p:nvPicPr>
          <p:cNvPr id="30722" name="Picture 2" descr="http://im7-tub-ru.yandex.net/i?id=185472937-66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8136" y="822506"/>
            <a:ext cx="1907704" cy="1255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836712"/>
            <a:ext cx="59766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  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5" name="Picture 9" descr="http://www.rathgeber.at/images/mainpics/impress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65104" y="2079104"/>
            <a:ext cx="6858000" cy="26997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7041" y="33895"/>
            <a:ext cx="5620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тяжелый металл</a:t>
            </a:r>
            <a:endParaRPr lang="ru-RU" sz="36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90" name="AutoShape 2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8" name="AutoShape 10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51520" y="764704"/>
            <a:ext cx="59766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Споры о том, какой из двух элементов таблицы Менделеева является более тяжелым, до сих пор не стихают. За это право состязаются два </a:t>
            </a:r>
            <a:r>
              <a:rPr lang="ru-RU" b="1" dirty="0" smtClean="0">
                <a:solidFill>
                  <a:srgbClr val="C00000"/>
                </a:solidFill>
              </a:rPr>
              <a:t>самых тяжелых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элемента таблицы - Осмий (76) и Иридий (77). </a:t>
            </a: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ru-RU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  Плотность обоих элементов приблизительно равна 22,6 г/см</a:t>
            </a:r>
            <a:r>
              <a:rPr lang="ru-RU" b="1" baseline="30000" dirty="0" smtClean="0">
                <a:solidFill>
                  <a:schemeClr val="accent1">
                    <a:lumMod val="75000"/>
                  </a:schemeClr>
                </a:solidFill>
              </a:rPr>
              <a:t>3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9698" name="Picture 2" descr="http://im2-tub-ru.yandex.net/i?id=536866607-3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160" y="2104720"/>
            <a:ext cx="1714500" cy="1428750"/>
          </a:xfrm>
          <a:prstGeom prst="rect">
            <a:avLst/>
          </a:prstGeom>
          <a:noFill/>
        </p:spPr>
      </p:pic>
      <p:pic>
        <p:nvPicPr>
          <p:cNvPr id="29700" name="Picture 4" descr="http://im8-tub-ru.yandex.net/i?id=6183843-46-72&amp;n=21"/>
          <p:cNvPicPr>
            <a:picLocks noChangeAspect="1" noChangeArrowheads="1"/>
          </p:cNvPicPr>
          <p:nvPr/>
        </p:nvPicPr>
        <p:blipFill>
          <a:blip r:embed="rId4" cstate="print"/>
          <a:srcRect r="31961"/>
          <a:stretch>
            <a:fillRect/>
          </a:stretch>
        </p:blipFill>
        <p:spPr bwMode="auto">
          <a:xfrm>
            <a:off x="3741048" y="2362948"/>
            <a:ext cx="1944216" cy="1009650"/>
          </a:xfrm>
          <a:prstGeom prst="rect">
            <a:avLst/>
          </a:prstGeom>
          <a:noFill/>
        </p:spPr>
      </p:pic>
      <p:pic>
        <p:nvPicPr>
          <p:cNvPr id="29702" name="Picture 6" descr="Iridium-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5058" y="3717032"/>
            <a:ext cx="2448846" cy="1981201"/>
          </a:xfrm>
          <a:prstGeom prst="rect">
            <a:avLst/>
          </a:prstGeom>
          <a:noFill/>
        </p:spPr>
      </p:pic>
      <p:pic>
        <p:nvPicPr>
          <p:cNvPr id="29706" name="Picture 10" descr="http://im2-tub-ru.yandex.net/i?id=42624016-08-72&amp;n=2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5536" y="3717032"/>
            <a:ext cx="2543175" cy="19663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95936" y="1484784"/>
            <a:ext cx="49685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Металлы — один из самых распространённых материалов, используемых </a:t>
            </a:r>
            <a:r>
              <a:rPr lang="ru-RU" sz="2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 цивилизацией</a:t>
            </a:r>
            <a:r>
              <a:rPr lang="ru-RU" sz="2800" b="1" i="1" dirty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 на протяжении практически </a:t>
            </a:r>
            <a:r>
              <a:rPr lang="ru-RU" sz="2800" b="1" i="1" dirty="0" smtClean="0">
                <a:ln w="10541" cmpd="sng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</a:rPr>
              <a:t>всей ее истории.</a:t>
            </a:r>
            <a:endParaRPr lang="ru-RU" sz="2800" b="1" i="1" dirty="0">
              <a:ln w="10541" cmpd="sng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33" name="Picture 9" descr="http://www.rathgeber.at/images/mainpics/impress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-1604962" y="1604962"/>
            <a:ext cx="6858000" cy="3648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5"/>
          <p:cNvSpPr>
            <a:spLocks noChangeArrowheads="1"/>
          </p:cNvSpPr>
          <p:nvPr/>
        </p:nvSpPr>
        <p:spPr bwMode="auto">
          <a:xfrm>
            <a:off x="3059113" y="1268413"/>
            <a:ext cx="2232025" cy="1368425"/>
          </a:xfrm>
          <a:prstGeom prst="sun">
            <a:avLst>
              <a:gd name="adj" fmla="val 25000"/>
            </a:avLst>
          </a:prstGeom>
          <a:solidFill>
            <a:srgbClr val="F7F9B7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F02267"/>
                </a:solidFill>
                <a:hlinkClick r:id="rId2" action="ppaction://hlinksldjump"/>
              </a:rPr>
              <a:t>3.Блеск</a:t>
            </a:r>
            <a:endParaRPr lang="ru-RU" sz="2400" b="1">
              <a:solidFill>
                <a:srgbClr val="F02267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940425" y="549275"/>
            <a:ext cx="2592388" cy="2246313"/>
            <a:chOff x="1632" y="1248"/>
            <a:chExt cx="2682" cy="2286"/>
          </a:xfrm>
        </p:grpSpPr>
        <p:sp>
          <p:nvSpPr>
            <p:cNvPr id="9228" name="Gear"/>
            <p:cNvSpPr>
              <a:spLocks noEditPoints="1" noChangeArrowheads="1"/>
            </p:cNvSpPr>
            <p:nvPr/>
          </p:nvSpPr>
          <p:spPr bwMode="auto">
            <a:xfrm>
              <a:off x="3119" y="1248"/>
              <a:ext cx="1195" cy="1048"/>
            </a:xfrm>
            <a:custGeom>
              <a:avLst/>
              <a:gdLst>
                <a:gd name="T0" fmla="*/ 33 w 21600"/>
                <a:gd name="T1" fmla="*/ 0 h 21600"/>
                <a:gd name="T2" fmla="*/ 66 w 21600"/>
                <a:gd name="T3" fmla="*/ 25 h 21600"/>
                <a:gd name="T4" fmla="*/ 33 w 21600"/>
                <a:gd name="T5" fmla="*/ 51 h 21600"/>
                <a:gd name="T6" fmla="*/ 0 w 21600"/>
                <a:gd name="T7" fmla="*/ 2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74 w 21600"/>
                <a:gd name="T13" fmla="*/ 3957 h 21600"/>
                <a:gd name="T14" fmla="*/ 17840 w 21600"/>
                <a:gd name="T15" fmla="*/ 17643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229" name="AutoShape 9"/>
            <p:cNvSpPr>
              <a:spLocks noEditPoints="1" noChangeArrowheads="1"/>
            </p:cNvSpPr>
            <p:nvPr/>
          </p:nvSpPr>
          <p:spPr bwMode="auto">
            <a:xfrm>
              <a:off x="1632" y="1680"/>
              <a:ext cx="1429" cy="1253"/>
            </a:xfrm>
            <a:custGeom>
              <a:avLst/>
              <a:gdLst>
                <a:gd name="T0" fmla="*/ 47 w 21600"/>
                <a:gd name="T1" fmla="*/ 0 h 21600"/>
                <a:gd name="T2" fmla="*/ 95 w 21600"/>
                <a:gd name="T3" fmla="*/ 36 h 21600"/>
                <a:gd name="T4" fmla="*/ 47 w 21600"/>
                <a:gd name="T5" fmla="*/ 73 h 21600"/>
                <a:gd name="T6" fmla="*/ 0 w 21600"/>
                <a:gd name="T7" fmla="*/ 36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68 w 21600"/>
                <a:gd name="T13" fmla="*/ 3965 h 21600"/>
                <a:gd name="T14" fmla="*/ 17836 w 21600"/>
                <a:gd name="T15" fmla="*/ 17635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9230" name="AutoShape 10"/>
            <p:cNvSpPr>
              <a:spLocks noEditPoints="1" noChangeArrowheads="1"/>
            </p:cNvSpPr>
            <p:nvPr/>
          </p:nvSpPr>
          <p:spPr bwMode="auto">
            <a:xfrm>
              <a:off x="2559" y="2142"/>
              <a:ext cx="1588" cy="1392"/>
            </a:xfrm>
            <a:custGeom>
              <a:avLst/>
              <a:gdLst>
                <a:gd name="T0" fmla="*/ 58 w 21600"/>
                <a:gd name="T1" fmla="*/ 0 h 21600"/>
                <a:gd name="T2" fmla="*/ 117 w 21600"/>
                <a:gd name="T3" fmla="*/ 45 h 21600"/>
                <a:gd name="T4" fmla="*/ 58 w 21600"/>
                <a:gd name="T5" fmla="*/ 90 h 21600"/>
                <a:gd name="T6" fmla="*/ 0 w 21600"/>
                <a:gd name="T7" fmla="*/ 45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380 w 21600"/>
                <a:gd name="T13" fmla="*/ 3957 h 21600"/>
                <a:gd name="T14" fmla="*/ 17846 w 21600"/>
                <a:gd name="T15" fmla="*/ 17628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689" y="1725"/>
                  </a:moveTo>
                  <a:lnTo>
                    <a:pt x="10304" y="85"/>
                  </a:lnTo>
                  <a:lnTo>
                    <a:pt x="11637" y="85"/>
                  </a:lnTo>
                  <a:lnTo>
                    <a:pt x="12303" y="1777"/>
                  </a:lnTo>
                  <a:lnTo>
                    <a:pt x="13072" y="1931"/>
                  </a:lnTo>
                  <a:lnTo>
                    <a:pt x="14303" y="598"/>
                  </a:lnTo>
                  <a:lnTo>
                    <a:pt x="15533" y="1110"/>
                  </a:lnTo>
                  <a:lnTo>
                    <a:pt x="15584" y="2905"/>
                  </a:lnTo>
                  <a:lnTo>
                    <a:pt x="16405" y="3520"/>
                  </a:lnTo>
                  <a:lnTo>
                    <a:pt x="17891" y="2751"/>
                  </a:lnTo>
                  <a:lnTo>
                    <a:pt x="18917" y="3674"/>
                  </a:lnTo>
                  <a:lnTo>
                    <a:pt x="18199" y="5314"/>
                  </a:lnTo>
                  <a:lnTo>
                    <a:pt x="18763" y="6083"/>
                  </a:lnTo>
                  <a:lnTo>
                    <a:pt x="20403" y="6032"/>
                  </a:lnTo>
                  <a:lnTo>
                    <a:pt x="20865" y="7211"/>
                  </a:lnTo>
                  <a:lnTo>
                    <a:pt x="19737" y="8185"/>
                  </a:lnTo>
                  <a:lnTo>
                    <a:pt x="20096" y="9723"/>
                  </a:lnTo>
                  <a:lnTo>
                    <a:pt x="21634" y="10287"/>
                  </a:lnTo>
                  <a:lnTo>
                    <a:pt x="21582" y="11620"/>
                  </a:lnTo>
                  <a:lnTo>
                    <a:pt x="20147" y="12184"/>
                  </a:lnTo>
                  <a:lnTo>
                    <a:pt x="19942" y="13158"/>
                  </a:lnTo>
                  <a:lnTo>
                    <a:pt x="21070" y="14234"/>
                  </a:lnTo>
                  <a:lnTo>
                    <a:pt x="20608" y="15362"/>
                  </a:lnTo>
                  <a:lnTo>
                    <a:pt x="19019" y="15465"/>
                  </a:lnTo>
                  <a:lnTo>
                    <a:pt x="18404" y="16439"/>
                  </a:lnTo>
                  <a:lnTo>
                    <a:pt x="19122" y="17925"/>
                  </a:lnTo>
                  <a:lnTo>
                    <a:pt x="18096" y="18797"/>
                  </a:lnTo>
                  <a:lnTo>
                    <a:pt x="16763" y="18284"/>
                  </a:lnTo>
                  <a:lnTo>
                    <a:pt x="15431" y="19002"/>
                  </a:lnTo>
                  <a:lnTo>
                    <a:pt x="15277" y="20848"/>
                  </a:lnTo>
                  <a:lnTo>
                    <a:pt x="14149" y="21155"/>
                  </a:lnTo>
                  <a:lnTo>
                    <a:pt x="13021" y="19925"/>
                  </a:lnTo>
                  <a:lnTo>
                    <a:pt x="12252" y="20181"/>
                  </a:lnTo>
                  <a:lnTo>
                    <a:pt x="11739" y="21668"/>
                  </a:lnTo>
                  <a:lnTo>
                    <a:pt x="10201" y="21668"/>
                  </a:lnTo>
                  <a:lnTo>
                    <a:pt x="9740" y="20130"/>
                  </a:lnTo>
                  <a:lnTo>
                    <a:pt x="8253" y="19771"/>
                  </a:lnTo>
                  <a:lnTo>
                    <a:pt x="7125" y="21001"/>
                  </a:lnTo>
                  <a:lnTo>
                    <a:pt x="5895" y="20489"/>
                  </a:lnTo>
                  <a:lnTo>
                    <a:pt x="5946" y="18592"/>
                  </a:lnTo>
                  <a:lnTo>
                    <a:pt x="5177" y="18131"/>
                  </a:lnTo>
                  <a:lnTo>
                    <a:pt x="3383" y="18848"/>
                  </a:lnTo>
                  <a:lnTo>
                    <a:pt x="2614" y="17874"/>
                  </a:lnTo>
                  <a:lnTo>
                    <a:pt x="3383" y="16182"/>
                  </a:lnTo>
                  <a:lnTo>
                    <a:pt x="2922" y="15465"/>
                  </a:lnTo>
                  <a:lnTo>
                    <a:pt x="922" y="15516"/>
                  </a:lnTo>
                  <a:lnTo>
                    <a:pt x="512" y="14234"/>
                  </a:lnTo>
                  <a:lnTo>
                    <a:pt x="1948" y="12901"/>
                  </a:lnTo>
                  <a:lnTo>
                    <a:pt x="1896" y="12184"/>
                  </a:lnTo>
                  <a:lnTo>
                    <a:pt x="0" y="11415"/>
                  </a:lnTo>
                  <a:lnTo>
                    <a:pt x="51" y="10031"/>
                  </a:lnTo>
                  <a:lnTo>
                    <a:pt x="1948" y="9313"/>
                  </a:lnTo>
                  <a:lnTo>
                    <a:pt x="2101" y="8595"/>
                  </a:lnTo>
                  <a:lnTo>
                    <a:pt x="615" y="7160"/>
                  </a:lnTo>
                  <a:lnTo>
                    <a:pt x="1127" y="5878"/>
                  </a:lnTo>
                  <a:lnTo>
                    <a:pt x="3178" y="5981"/>
                  </a:lnTo>
                  <a:lnTo>
                    <a:pt x="3588" y="5417"/>
                  </a:lnTo>
                  <a:lnTo>
                    <a:pt x="2819" y="3520"/>
                  </a:lnTo>
                  <a:lnTo>
                    <a:pt x="3742" y="2597"/>
                  </a:lnTo>
                  <a:lnTo>
                    <a:pt x="5536" y="3417"/>
                  </a:lnTo>
                  <a:lnTo>
                    <a:pt x="6049" y="3058"/>
                  </a:lnTo>
                  <a:lnTo>
                    <a:pt x="6100" y="1264"/>
                  </a:lnTo>
                  <a:lnTo>
                    <a:pt x="7228" y="700"/>
                  </a:lnTo>
                  <a:lnTo>
                    <a:pt x="8510" y="2033"/>
                  </a:lnTo>
                  <a:lnTo>
                    <a:pt x="9689" y="1725"/>
                  </a:lnTo>
                  <a:close/>
                  <a:moveTo>
                    <a:pt x="10817" y="14422"/>
                  </a:moveTo>
                  <a:lnTo>
                    <a:pt x="11175" y="14388"/>
                  </a:lnTo>
                  <a:lnTo>
                    <a:pt x="11534" y="14354"/>
                  </a:lnTo>
                  <a:lnTo>
                    <a:pt x="11893" y="14268"/>
                  </a:lnTo>
                  <a:lnTo>
                    <a:pt x="12218" y="14166"/>
                  </a:lnTo>
                  <a:lnTo>
                    <a:pt x="12508" y="13995"/>
                  </a:lnTo>
                  <a:lnTo>
                    <a:pt x="12816" y="13807"/>
                  </a:lnTo>
                  <a:lnTo>
                    <a:pt x="13106" y="13602"/>
                  </a:lnTo>
                  <a:lnTo>
                    <a:pt x="13329" y="13380"/>
                  </a:lnTo>
                  <a:lnTo>
                    <a:pt x="13568" y="13106"/>
                  </a:lnTo>
                  <a:lnTo>
                    <a:pt x="13790" y="12850"/>
                  </a:lnTo>
                  <a:lnTo>
                    <a:pt x="13961" y="12560"/>
                  </a:lnTo>
                  <a:lnTo>
                    <a:pt x="14115" y="12269"/>
                  </a:lnTo>
                  <a:lnTo>
                    <a:pt x="14217" y="11927"/>
                  </a:lnTo>
                  <a:lnTo>
                    <a:pt x="14320" y="11568"/>
                  </a:lnTo>
                  <a:lnTo>
                    <a:pt x="14388" y="11210"/>
                  </a:lnTo>
                  <a:lnTo>
                    <a:pt x="14388" y="10851"/>
                  </a:lnTo>
                  <a:lnTo>
                    <a:pt x="14388" y="10492"/>
                  </a:lnTo>
                  <a:lnTo>
                    <a:pt x="14320" y="10133"/>
                  </a:lnTo>
                  <a:lnTo>
                    <a:pt x="14217" y="9808"/>
                  </a:lnTo>
                  <a:lnTo>
                    <a:pt x="14115" y="9467"/>
                  </a:lnTo>
                  <a:lnTo>
                    <a:pt x="13961" y="9142"/>
                  </a:lnTo>
                  <a:lnTo>
                    <a:pt x="13790" y="8851"/>
                  </a:lnTo>
                  <a:lnTo>
                    <a:pt x="13568" y="8595"/>
                  </a:lnTo>
                  <a:lnTo>
                    <a:pt x="13329" y="8322"/>
                  </a:lnTo>
                  <a:lnTo>
                    <a:pt x="13106" y="8100"/>
                  </a:lnTo>
                  <a:lnTo>
                    <a:pt x="12816" y="7894"/>
                  </a:lnTo>
                  <a:lnTo>
                    <a:pt x="12508" y="7741"/>
                  </a:lnTo>
                  <a:lnTo>
                    <a:pt x="12218" y="7570"/>
                  </a:lnTo>
                  <a:lnTo>
                    <a:pt x="11893" y="7433"/>
                  </a:lnTo>
                  <a:lnTo>
                    <a:pt x="11534" y="7382"/>
                  </a:lnTo>
                  <a:lnTo>
                    <a:pt x="11175" y="7313"/>
                  </a:lnTo>
                  <a:lnTo>
                    <a:pt x="10817" y="7313"/>
                  </a:lnTo>
                  <a:lnTo>
                    <a:pt x="10441" y="7313"/>
                  </a:lnTo>
                  <a:lnTo>
                    <a:pt x="10082" y="7382"/>
                  </a:lnTo>
                  <a:lnTo>
                    <a:pt x="9757" y="7433"/>
                  </a:lnTo>
                  <a:lnTo>
                    <a:pt x="9432" y="7570"/>
                  </a:lnTo>
                  <a:lnTo>
                    <a:pt x="9142" y="7741"/>
                  </a:lnTo>
                  <a:lnTo>
                    <a:pt x="8834" y="7894"/>
                  </a:lnTo>
                  <a:lnTo>
                    <a:pt x="8544" y="8100"/>
                  </a:lnTo>
                  <a:lnTo>
                    <a:pt x="8287" y="8322"/>
                  </a:lnTo>
                  <a:lnTo>
                    <a:pt x="8048" y="8595"/>
                  </a:lnTo>
                  <a:lnTo>
                    <a:pt x="7860" y="8851"/>
                  </a:lnTo>
                  <a:lnTo>
                    <a:pt x="7689" y="9142"/>
                  </a:lnTo>
                  <a:lnTo>
                    <a:pt x="7536" y="9467"/>
                  </a:lnTo>
                  <a:lnTo>
                    <a:pt x="7399" y="9808"/>
                  </a:lnTo>
                  <a:lnTo>
                    <a:pt x="7331" y="10133"/>
                  </a:lnTo>
                  <a:lnTo>
                    <a:pt x="7262" y="10492"/>
                  </a:lnTo>
                  <a:lnTo>
                    <a:pt x="7262" y="10851"/>
                  </a:lnTo>
                  <a:lnTo>
                    <a:pt x="7262" y="11210"/>
                  </a:lnTo>
                  <a:lnTo>
                    <a:pt x="7331" y="11568"/>
                  </a:lnTo>
                  <a:lnTo>
                    <a:pt x="7399" y="11927"/>
                  </a:lnTo>
                  <a:lnTo>
                    <a:pt x="7536" y="12269"/>
                  </a:lnTo>
                  <a:lnTo>
                    <a:pt x="7689" y="12560"/>
                  </a:lnTo>
                  <a:lnTo>
                    <a:pt x="7860" y="12850"/>
                  </a:lnTo>
                  <a:lnTo>
                    <a:pt x="8048" y="13106"/>
                  </a:lnTo>
                  <a:lnTo>
                    <a:pt x="8287" y="13380"/>
                  </a:lnTo>
                  <a:lnTo>
                    <a:pt x="8544" y="13602"/>
                  </a:lnTo>
                  <a:lnTo>
                    <a:pt x="8834" y="13807"/>
                  </a:lnTo>
                  <a:lnTo>
                    <a:pt x="9142" y="13995"/>
                  </a:lnTo>
                  <a:lnTo>
                    <a:pt x="9432" y="14166"/>
                  </a:lnTo>
                  <a:lnTo>
                    <a:pt x="9757" y="14268"/>
                  </a:lnTo>
                  <a:lnTo>
                    <a:pt x="10082" y="14354"/>
                  </a:lnTo>
                  <a:lnTo>
                    <a:pt x="10441" y="14388"/>
                  </a:lnTo>
                  <a:lnTo>
                    <a:pt x="10817" y="14422"/>
                  </a:lnTo>
                  <a:close/>
                </a:path>
              </a:pathLst>
            </a:custGeom>
            <a:solidFill>
              <a:srgbClr val="C0C0C0"/>
            </a:solidFill>
            <a:ln w="9525">
              <a:round/>
              <a:headEnd/>
              <a:tailEnd/>
            </a:ln>
            <a:effectLst/>
            <a:scene3d>
              <a:camera prst="legacyPerspectiveFront">
                <a:rot lat="20099996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0C0C0"/>
              </a:extrusionClr>
            </a:sp3d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9220" name="Rectangle 11"/>
          <p:cNvSpPr>
            <a:spLocks noChangeArrowheads="1"/>
          </p:cNvSpPr>
          <p:nvPr/>
        </p:nvSpPr>
        <p:spPr bwMode="auto">
          <a:xfrm>
            <a:off x="2051050" y="668338"/>
            <a:ext cx="6213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02267"/>
                </a:solidFill>
              </a:rPr>
              <a:t>1.</a:t>
            </a:r>
            <a:r>
              <a:rPr lang="ru-RU" sz="2400" b="1">
                <a:solidFill>
                  <a:srgbClr val="F02267"/>
                </a:solidFill>
                <a:hlinkClick r:id="rId3" action="ppaction://hlinksldjump"/>
              </a:rPr>
              <a:t>Пластичность</a:t>
            </a:r>
            <a:r>
              <a:rPr lang="ru-RU" sz="2400" b="1">
                <a:solidFill>
                  <a:srgbClr val="F02267"/>
                </a:solidFill>
              </a:rPr>
              <a:t>                          </a:t>
            </a:r>
            <a:r>
              <a:rPr lang="ru-RU" sz="2400" b="1">
                <a:solidFill>
                  <a:srgbClr val="F02267"/>
                </a:solidFill>
                <a:hlinkClick r:id="rId4" action="ppaction://hlinksldjump"/>
              </a:rPr>
              <a:t>2.Твёрдость</a:t>
            </a:r>
            <a:endParaRPr lang="ru-RU" sz="2400" b="1">
              <a:solidFill>
                <a:srgbClr val="F02267"/>
              </a:solidFill>
            </a:endParaRPr>
          </a:p>
        </p:txBody>
      </p:sp>
      <p:sp>
        <p:nvSpPr>
          <p:cNvPr id="9221" name="Litebulb"/>
          <p:cNvSpPr>
            <a:spLocks noEditPoints="1" noChangeArrowheads="1"/>
          </p:cNvSpPr>
          <p:nvPr/>
        </p:nvSpPr>
        <p:spPr bwMode="auto">
          <a:xfrm rot="10800000">
            <a:off x="611188" y="2781300"/>
            <a:ext cx="1584325" cy="2016125"/>
          </a:xfrm>
          <a:custGeom>
            <a:avLst/>
            <a:gdLst>
              <a:gd name="T0" fmla="*/ 58103872 w 21600"/>
              <a:gd name="T1" fmla="*/ 0 h 21600"/>
              <a:gd name="T2" fmla="*/ 116207672 w 21600"/>
              <a:gd name="T3" fmla="*/ 67798270 h 21600"/>
              <a:gd name="T4" fmla="*/ 0 w 21600"/>
              <a:gd name="T5" fmla="*/ 67798270 h 21600"/>
              <a:gd name="T6" fmla="*/ 58103872 w 21600"/>
              <a:gd name="T7" fmla="*/ 188183334 h 21600"/>
              <a:gd name="T8" fmla="*/ 0 60000 65536"/>
              <a:gd name="T9" fmla="*/ 0 60000 65536"/>
              <a:gd name="T10" fmla="*/ 0 60000 65536"/>
              <a:gd name="T11" fmla="*/ 0 60000 65536"/>
              <a:gd name="T12" fmla="*/ 3556 w 21600"/>
              <a:gd name="T13" fmla="*/ 2188 h 21600"/>
              <a:gd name="T14" fmla="*/ 18277 w 21600"/>
              <a:gd name="T15" fmla="*/ 928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0825" y="21723"/>
                </a:moveTo>
                <a:lnTo>
                  <a:pt x="11215" y="21723"/>
                </a:lnTo>
                <a:lnTo>
                  <a:pt x="11552" y="21688"/>
                </a:lnTo>
                <a:lnTo>
                  <a:pt x="11916" y="21617"/>
                </a:lnTo>
                <a:lnTo>
                  <a:pt x="12253" y="21547"/>
                </a:lnTo>
                <a:lnTo>
                  <a:pt x="12617" y="21441"/>
                </a:lnTo>
                <a:lnTo>
                  <a:pt x="12902" y="21317"/>
                </a:lnTo>
                <a:lnTo>
                  <a:pt x="13162" y="21176"/>
                </a:lnTo>
                <a:lnTo>
                  <a:pt x="13396" y="21000"/>
                </a:lnTo>
                <a:lnTo>
                  <a:pt x="13655" y="20841"/>
                </a:lnTo>
                <a:lnTo>
                  <a:pt x="13863" y="20629"/>
                </a:lnTo>
                <a:lnTo>
                  <a:pt x="14045" y="20435"/>
                </a:lnTo>
                <a:lnTo>
                  <a:pt x="14200" y="20223"/>
                </a:lnTo>
                <a:lnTo>
                  <a:pt x="14356" y="19994"/>
                </a:lnTo>
                <a:lnTo>
                  <a:pt x="14460" y="19747"/>
                </a:lnTo>
                <a:lnTo>
                  <a:pt x="14512" y="19482"/>
                </a:lnTo>
                <a:lnTo>
                  <a:pt x="14512" y="19235"/>
                </a:lnTo>
                <a:lnTo>
                  <a:pt x="14512" y="19147"/>
                </a:lnTo>
                <a:lnTo>
                  <a:pt x="14512" y="18900"/>
                </a:lnTo>
                <a:lnTo>
                  <a:pt x="14512" y="18529"/>
                </a:lnTo>
                <a:lnTo>
                  <a:pt x="14512" y="18052"/>
                </a:lnTo>
                <a:lnTo>
                  <a:pt x="14512" y="17505"/>
                </a:lnTo>
                <a:lnTo>
                  <a:pt x="14512" y="16976"/>
                </a:lnTo>
                <a:lnTo>
                  <a:pt x="14512" y="16464"/>
                </a:lnTo>
                <a:lnTo>
                  <a:pt x="14512" y="15952"/>
                </a:lnTo>
                <a:lnTo>
                  <a:pt x="14512" y="15758"/>
                </a:lnTo>
                <a:lnTo>
                  <a:pt x="14616" y="15547"/>
                </a:lnTo>
                <a:lnTo>
                  <a:pt x="14694" y="15352"/>
                </a:lnTo>
                <a:lnTo>
                  <a:pt x="14798" y="15141"/>
                </a:lnTo>
                <a:lnTo>
                  <a:pt x="15161" y="14735"/>
                </a:lnTo>
                <a:lnTo>
                  <a:pt x="15602" y="14329"/>
                </a:lnTo>
                <a:lnTo>
                  <a:pt x="16745" y="13552"/>
                </a:lnTo>
                <a:lnTo>
                  <a:pt x="18043" y="12670"/>
                </a:lnTo>
                <a:lnTo>
                  <a:pt x="18744" y="12194"/>
                </a:lnTo>
                <a:lnTo>
                  <a:pt x="19341" y="11647"/>
                </a:lnTo>
                <a:lnTo>
                  <a:pt x="19938" y="11099"/>
                </a:lnTo>
                <a:lnTo>
                  <a:pt x="20483" y="10464"/>
                </a:lnTo>
                <a:lnTo>
                  <a:pt x="20743" y="10164"/>
                </a:lnTo>
                <a:lnTo>
                  <a:pt x="20950" y="9794"/>
                </a:lnTo>
                <a:lnTo>
                  <a:pt x="21132" y="9441"/>
                </a:lnTo>
                <a:lnTo>
                  <a:pt x="21288" y="9035"/>
                </a:lnTo>
                <a:lnTo>
                  <a:pt x="21444" y="8664"/>
                </a:lnTo>
                <a:lnTo>
                  <a:pt x="21548" y="8223"/>
                </a:lnTo>
                <a:lnTo>
                  <a:pt x="21600" y="7782"/>
                </a:lnTo>
                <a:lnTo>
                  <a:pt x="21600" y="7341"/>
                </a:lnTo>
                <a:lnTo>
                  <a:pt x="21600" y="6935"/>
                </a:lnTo>
                <a:lnTo>
                  <a:pt x="21548" y="6564"/>
                </a:lnTo>
                <a:lnTo>
                  <a:pt x="21496" y="6229"/>
                </a:lnTo>
                <a:lnTo>
                  <a:pt x="21392" y="5858"/>
                </a:lnTo>
                <a:lnTo>
                  <a:pt x="21288" y="5523"/>
                </a:lnTo>
                <a:lnTo>
                  <a:pt x="21132" y="5135"/>
                </a:lnTo>
                <a:lnTo>
                  <a:pt x="20950" y="4800"/>
                </a:lnTo>
                <a:lnTo>
                  <a:pt x="20743" y="4464"/>
                </a:lnTo>
                <a:lnTo>
                  <a:pt x="20535" y="4164"/>
                </a:lnTo>
                <a:lnTo>
                  <a:pt x="20301" y="3847"/>
                </a:lnTo>
                <a:lnTo>
                  <a:pt x="20042" y="3547"/>
                </a:lnTo>
                <a:lnTo>
                  <a:pt x="19782" y="3247"/>
                </a:lnTo>
                <a:lnTo>
                  <a:pt x="19133" y="2664"/>
                </a:lnTo>
                <a:lnTo>
                  <a:pt x="18458" y="2152"/>
                </a:lnTo>
                <a:lnTo>
                  <a:pt x="17705" y="1694"/>
                </a:lnTo>
                <a:lnTo>
                  <a:pt x="16849" y="1252"/>
                </a:lnTo>
                <a:lnTo>
                  <a:pt x="16407" y="1076"/>
                </a:lnTo>
                <a:lnTo>
                  <a:pt x="15940" y="900"/>
                </a:lnTo>
                <a:lnTo>
                  <a:pt x="15499" y="741"/>
                </a:lnTo>
                <a:lnTo>
                  <a:pt x="15057" y="600"/>
                </a:lnTo>
                <a:lnTo>
                  <a:pt x="14564" y="458"/>
                </a:lnTo>
                <a:lnTo>
                  <a:pt x="14045" y="335"/>
                </a:lnTo>
                <a:lnTo>
                  <a:pt x="13500" y="229"/>
                </a:lnTo>
                <a:lnTo>
                  <a:pt x="13006" y="158"/>
                </a:lnTo>
                <a:lnTo>
                  <a:pt x="12461" y="88"/>
                </a:lnTo>
                <a:lnTo>
                  <a:pt x="11968" y="52"/>
                </a:lnTo>
                <a:lnTo>
                  <a:pt x="11423" y="17"/>
                </a:lnTo>
                <a:lnTo>
                  <a:pt x="10825" y="17"/>
                </a:lnTo>
                <a:lnTo>
                  <a:pt x="10254" y="17"/>
                </a:lnTo>
                <a:lnTo>
                  <a:pt x="9709" y="52"/>
                </a:lnTo>
                <a:lnTo>
                  <a:pt x="9216" y="88"/>
                </a:lnTo>
                <a:lnTo>
                  <a:pt x="8671" y="158"/>
                </a:lnTo>
                <a:lnTo>
                  <a:pt x="8177" y="229"/>
                </a:lnTo>
                <a:lnTo>
                  <a:pt x="7632" y="335"/>
                </a:lnTo>
                <a:lnTo>
                  <a:pt x="7113" y="458"/>
                </a:lnTo>
                <a:lnTo>
                  <a:pt x="6620" y="600"/>
                </a:lnTo>
                <a:lnTo>
                  <a:pt x="6178" y="741"/>
                </a:lnTo>
                <a:lnTo>
                  <a:pt x="5737" y="900"/>
                </a:lnTo>
                <a:lnTo>
                  <a:pt x="5270" y="1076"/>
                </a:lnTo>
                <a:lnTo>
                  <a:pt x="4828" y="1252"/>
                </a:lnTo>
                <a:lnTo>
                  <a:pt x="3972" y="1694"/>
                </a:lnTo>
                <a:lnTo>
                  <a:pt x="3219" y="2152"/>
                </a:lnTo>
                <a:lnTo>
                  <a:pt x="2544" y="2664"/>
                </a:lnTo>
                <a:lnTo>
                  <a:pt x="1895" y="3247"/>
                </a:lnTo>
                <a:lnTo>
                  <a:pt x="1635" y="3547"/>
                </a:lnTo>
                <a:lnTo>
                  <a:pt x="1375" y="3847"/>
                </a:lnTo>
                <a:lnTo>
                  <a:pt x="1142" y="4164"/>
                </a:lnTo>
                <a:lnTo>
                  <a:pt x="934" y="4464"/>
                </a:lnTo>
                <a:lnTo>
                  <a:pt x="726" y="4800"/>
                </a:lnTo>
                <a:lnTo>
                  <a:pt x="545" y="5135"/>
                </a:lnTo>
                <a:lnTo>
                  <a:pt x="389" y="5523"/>
                </a:lnTo>
                <a:lnTo>
                  <a:pt x="285" y="5858"/>
                </a:lnTo>
                <a:lnTo>
                  <a:pt x="181" y="6229"/>
                </a:lnTo>
                <a:lnTo>
                  <a:pt x="129" y="6564"/>
                </a:lnTo>
                <a:lnTo>
                  <a:pt x="77" y="6935"/>
                </a:lnTo>
                <a:lnTo>
                  <a:pt x="77" y="7341"/>
                </a:lnTo>
                <a:lnTo>
                  <a:pt x="77" y="7782"/>
                </a:lnTo>
                <a:lnTo>
                  <a:pt x="129" y="8223"/>
                </a:lnTo>
                <a:lnTo>
                  <a:pt x="233" y="8664"/>
                </a:lnTo>
                <a:lnTo>
                  <a:pt x="389" y="9035"/>
                </a:lnTo>
                <a:lnTo>
                  <a:pt x="545" y="9441"/>
                </a:lnTo>
                <a:lnTo>
                  <a:pt x="726" y="9794"/>
                </a:lnTo>
                <a:lnTo>
                  <a:pt x="934" y="10164"/>
                </a:lnTo>
                <a:lnTo>
                  <a:pt x="1194" y="10464"/>
                </a:lnTo>
                <a:lnTo>
                  <a:pt x="1739" y="11099"/>
                </a:lnTo>
                <a:lnTo>
                  <a:pt x="2336" y="11647"/>
                </a:lnTo>
                <a:lnTo>
                  <a:pt x="2933" y="12194"/>
                </a:lnTo>
                <a:lnTo>
                  <a:pt x="3634" y="12670"/>
                </a:lnTo>
                <a:lnTo>
                  <a:pt x="4932" y="13552"/>
                </a:lnTo>
                <a:lnTo>
                  <a:pt x="6075" y="14329"/>
                </a:lnTo>
                <a:lnTo>
                  <a:pt x="6516" y="14735"/>
                </a:lnTo>
                <a:lnTo>
                  <a:pt x="6879" y="15141"/>
                </a:lnTo>
                <a:lnTo>
                  <a:pt x="6983" y="15352"/>
                </a:lnTo>
                <a:lnTo>
                  <a:pt x="7061" y="15547"/>
                </a:lnTo>
                <a:lnTo>
                  <a:pt x="7165" y="15758"/>
                </a:lnTo>
                <a:lnTo>
                  <a:pt x="7165" y="15952"/>
                </a:lnTo>
                <a:lnTo>
                  <a:pt x="7165" y="16464"/>
                </a:lnTo>
                <a:lnTo>
                  <a:pt x="7165" y="16976"/>
                </a:lnTo>
                <a:lnTo>
                  <a:pt x="7165" y="17505"/>
                </a:lnTo>
                <a:lnTo>
                  <a:pt x="7165" y="18052"/>
                </a:lnTo>
                <a:lnTo>
                  <a:pt x="7165" y="18529"/>
                </a:lnTo>
                <a:lnTo>
                  <a:pt x="7165" y="18900"/>
                </a:lnTo>
                <a:lnTo>
                  <a:pt x="7165" y="19147"/>
                </a:lnTo>
                <a:lnTo>
                  <a:pt x="7165" y="19235"/>
                </a:lnTo>
                <a:lnTo>
                  <a:pt x="7165" y="19482"/>
                </a:lnTo>
                <a:lnTo>
                  <a:pt x="7217" y="19747"/>
                </a:lnTo>
                <a:lnTo>
                  <a:pt x="7321" y="19994"/>
                </a:lnTo>
                <a:lnTo>
                  <a:pt x="7476" y="20223"/>
                </a:lnTo>
                <a:lnTo>
                  <a:pt x="7632" y="20435"/>
                </a:lnTo>
                <a:lnTo>
                  <a:pt x="7814" y="20629"/>
                </a:lnTo>
                <a:lnTo>
                  <a:pt x="8022" y="20841"/>
                </a:lnTo>
                <a:lnTo>
                  <a:pt x="8281" y="21000"/>
                </a:lnTo>
                <a:lnTo>
                  <a:pt x="8515" y="21176"/>
                </a:lnTo>
                <a:lnTo>
                  <a:pt x="8775" y="21317"/>
                </a:lnTo>
                <a:lnTo>
                  <a:pt x="9060" y="21441"/>
                </a:lnTo>
                <a:lnTo>
                  <a:pt x="9424" y="21547"/>
                </a:lnTo>
                <a:lnTo>
                  <a:pt x="9761" y="21617"/>
                </a:lnTo>
                <a:lnTo>
                  <a:pt x="10125" y="21688"/>
                </a:lnTo>
                <a:lnTo>
                  <a:pt x="10462" y="21723"/>
                </a:lnTo>
                <a:lnTo>
                  <a:pt x="10825" y="21723"/>
                </a:lnTo>
                <a:close/>
              </a:path>
              <a:path w="21600" h="21600" extrusionOk="0">
                <a:moveTo>
                  <a:pt x="9242" y="14417"/>
                </a:moveTo>
                <a:lnTo>
                  <a:pt x="8541" y="12035"/>
                </a:lnTo>
                <a:lnTo>
                  <a:pt x="7295" y="10129"/>
                </a:lnTo>
                <a:lnTo>
                  <a:pt x="6905" y="9652"/>
                </a:lnTo>
                <a:lnTo>
                  <a:pt x="8541" y="10182"/>
                </a:lnTo>
                <a:lnTo>
                  <a:pt x="9787" y="9547"/>
                </a:lnTo>
                <a:lnTo>
                  <a:pt x="11189" y="10129"/>
                </a:lnTo>
                <a:lnTo>
                  <a:pt x="12279" y="9547"/>
                </a:lnTo>
                <a:lnTo>
                  <a:pt x="13370" y="10076"/>
                </a:lnTo>
                <a:lnTo>
                  <a:pt x="14850" y="9652"/>
                </a:lnTo>
                <a:lnTo>
                  <a:pt x="12902" y="12247"/>
                </a:lnTo>
                <a:lnTo>
                  <a:pt x="12357" y="14417"/>
                </a:lnTo>
                <a:moveTo>
                  <a:pt x="7191" y="15952"/>
                </a:moveTo>
                <a:lnTo>
                  <a:pt x="14512" y="15952"/>
                </a:lnTo>
                <a:lnTo>
                  <a:pt x="14512" y="17064"/>
                </a:lnTo>
                <a:lnTo>
                  <a:pt x="7191" y="17047"/>
                </a:lnTo>
                <a:lnTo>
                  <a:pt x="7191" y="18123"/>
                </a:lnTo>
                <a:lnTo>
                  <a:pt x="14512" y="18158"/>
                </a:lnTo>
                <a:lnTo>
                  <a:pt x="14538" y="19182"/>
                </a:lnTo>
                <a:lnTo>
                  <a:pt x="7217" y="19182"/>
                </a:lnTo>
              </a:path>
            </a:pathLst>
          </a:custGeom>
          <a:solidFill>
            <a:srgbClr val="FFFFCC"/>
          </a:solidFill>
          <a:ln w="57150">
            <a:solidFill>
              <a:srgbClr val="000000"/>
            </a:solidFill>
            <a:miter lim="800000"/>
            <a:headEnd/>
            <a:tailEnd/>
          </a:ln>
        </p:spPr>
        <p:txBody>
          <a:bodyPr rot="10800000"/>
          <a:lstStyle/>
          <a:p>
            <a:endParaRPr lang="ru-RU"/>
          </a:p>
        </p:txBody>
      </p:sp>
      <p:sp>
        <p:nvSpPr>
          <p:cNvPr id="9222" name="Rectangle 13"/>
          <p:cNvSpPr>
            <a:spLocks noChangeArrowheads="1"/>
          </p:cNvSpPr>
          <p:nvPr/>
        </p:nvSpPr>
        <p:spPr bwMode="auto">
          <a:xfrm>
            <a:off x="468313" y="5229225"/>
            <a:ext cx="81359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F02267"/>
                </a:solidFill>
              </a:rPr>
              <a:t>6.Тепло- и электро        5.</a:t>
            </a:r>
            <a:r>
              <a:rPr lang="ru-RU" sz="2400" b="1">
                <a:solidFill>
                  <a:srgbClr val="F02267"/>
                </a:solidFill>
                <a:hlinkClick r:id="rId5" action="ppaction://hlinksldjump"/>
              </a:rPr>
              <a:t>Плотность</a:t>
            </a:r>
            <a:r>
              <a:rPr lang="ru-RU" sz="2400" b="1">
                <a:solidFill>
                  <a:srgbClr val="F02267"/>
                </a:solidFill>
              </a:rPr>
              <a:t>           4.</a:t>
            </a:r>
            <a:r>
              <a:rPr lang="ru-RU" sz="2400" b="1">
                <a:solidFill>
                  <a:srgbClr val="F02267"/>
                </a:solidFill>
                <a:hlinkClick r:id="rId6" action="ppaction://hlinksldjump"/>
              </a:rPr>
              <a:t>Т</a:t>
            </a:r>
            <a:r>
              <a:rPr lang="ru-RU" sz="2400" b="1" baseline="30000">
                <a:solidFill>
                  <a:srgbClr val="F02267"/>
                </a:solidFill>
                <a:hlinkClick r:id="rId6" action="ppaction://hlinksldjump"/>
              </a:rPr>
              <a:t>0 </a:t>
            </a:r>
            <a:r>
              <a:rPr lang="ru-RU" sz="2400" b="1">
                <a:solidFill>
                  <a:srgbClr val="F02267"/>
                </a:solidFill>
                <a:hlinkClick r:id="rId6" action="ppaction://hlinksldjump"/>
              </a:rPr>
              <a:t>С </a:t>
            </a:r>
            <a:r>
              <a:rPr lang="ru-RU" b="1">
                <a:solidFill>
                  <a:srgbClr val="F02267"/>
                </a:solidFill>
                <a:hlinkClick r:id="rId6" action="ppaction://hlinksldjump"/>
              </a:rPr>
              <a:t>плавления</a:t>
            </a:r>
            <a:r>
              <a:rPr lang="ru-RU">
                <a:hlinkClick r:id="rId6" action="ppaction://hlinksldjump"/>
              </a:rPr>
              <a:t> </a:t>
            </a:r>
            <a:r>
              <a:rPr lang="ru-RU" sz="2400" b="1">
                <a:solidFill>
                  <a:srgbClr val="F02267"/>
                </a:solidFill>
              </a:rPr>
              <a:t>проводность                                                            и кипения</a:t>
            </a:r>
          </a:p>
        </p:txBody>
      </p:sp>
      <p:pic>
        <p:nvPicPr>
          <p:cNvPr id="9223" name="Picture 14" descr="j024069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04025" y="3789363"/>
            <a:ext cx="1825625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15" descr="j028606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651500" y="260350"/>
            <a:ext cx="625475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7" descr="j0285926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27088" y="620713"/>
            <a:ext cx="1296987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Rectangle 18"/>
          <p:cNvSpPr>
            <a:spLocks noChangeArrowheads="1"/>
          </p:cNvSpPr>
          <p:nvPr/>
        </p:nvSpPr>
        <p:spPr bwMode="auto">
          <a:xfrm>
            <a:off x="2771775" y="2565400"/>
            <a:ext cx="3006725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4E2FB1"/>
                </a:solidFill>
              </a:rPr>
              <a:t>Физические</a:t>
            </a:r>
          </a:p>
          <a:p>
            <a:pPr algn="ctr"/>
            <a:r>
              <a:rPr lang="ru-RU" sz="3200" b="1">
                <a:solidFill>
                  <a:srgbClr val="F02267"/>
                </a:solidFill>
              </a:rPr>
              <a:t> </a:t>
            </a:r>
            <a:r>
              <a:rPr lang="ru-RU" sz="3200" b="1">
                <a:solidFill>
                  <a:srgbClr val="4E2FB1"/>
                </a:solidFill>
              </a:rPr>
              <a:t>свойства</a:t>
            </a:r>
          </a:p>
          <a:p>
            <a:pPr algn="ctr"/>
            <a:r>
              <a:rPr lang="ru-RU" sz="3200" b="1">
                <a:solidFill>
                  <a:srgbClr val="4E2FB1"/>
                </a:solidFill>
              </a:rPr>
              <a:t>металлов</a:t>
            </a:r>
          </a:p>
        </p:txBody>
      </p:sp>
      <p:pic>
        <p:nvPicPr>
          <p:cNvPr id="9227" name="Picture 20" descr="j023307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59113" y="4292600"/>
            <a:ext cx="2962275" cy="979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77813"/>
            <a:ext cx="8362950" cy="5815012"/>
          </a:xfrm>
        </p:spPr>
        <p:txBody>
          <a:bodyPr/>
          <a:lstStyle/>
          <a:p>
            <a:pPr algn="ctr"/>
            <a:r>
              <a:rPr lang="ru-RU" sz="4000" b="1">
                <a:solidFill>
                  <a:srgbClr val="F02267"/>
                </a:solidFill>
              </a:rPr>
              <a:t/>
            </a:r>
            <a:br>
              <a:rPr lang="ru-RU" sz="4000" b="1">
                <a:solidFill>
                  <a:srgbClr val="F02267"/>
                </a:solidFill>
              </a:rPr>
            </a:br>
            <a:r>
              <a:rPr lang="ru-RU" b="1">
                <a:solidFill>
                  <a:srgbClr val="993300"/>
                </a:solidFill>
                <a:latin typeface="Times New Roman" pitchFamily="18" charset="0"/>
                <a:hlinkClick r:id="rId2" action="ppaction://hlinksldjump"/>
              </a:rPr>
              <a:t>Пластичность, ковкость -</a:t>
            </a:r>
            <a:endParaRPr lang="ru-RU" b="1">
              <a:solidFill>
                <a:srgbClr val="993300"/>
              </a:solidFill>
              <a:latin typeface="Times New Roman" pitchFamily="18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357166"/>
            <a:ext cx="8186766" cy="6167459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dirty="0"/>
              <a:t>    </a:t>
            </a:r>
            <a:r>
              <a:rPr lang="ru-RU" b="1" dirty="0">
                <a:latin typeface="Times New Roman" pitchFamily="18" charset="0"/>
              </a:rPr>
              <a:t>это способность металлов изменять форму при ударе, прокатываться в тонкие листы и вытягиваться в проволоку.</a:t>
            </a:r>
            <a:br>
              <a:rPr lang="ru-RU" b="1" dirty="0">
                <a:latin typeface="Times New Roman" pitchFamily="18" charset="0"/>
              </a:rPr>
            </a:br>
            <a:endParaRPr lang="ru-RU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           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Au 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Ag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 Cu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 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 </a:t>
            </a:r>
            <a:r>
              <a:rPr lang="en-US" b="1" dirty="0" err="1">
                <a:solidFill>
                  <a:srgbClr val="F02267"/>
                </a:solidFill>
                <a:latin typeface="Times New Roman" pitchFamily="18" charset="0"/>
              </a:rPr>
              <a:t>Sn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 </a:t>
            </a:r>
            <a:r>
              <a:rPr lang="en-US" b="1" dirty="0" err="1">
                <a:solidFill>
                  <a:srgbClr val="F02267"/>
                </a:solidFill>
                <a:latin typeface="Times New Roman" pitchFamily="18" charset="0"/>
              </a:rPr>
              <a:t>Pb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 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Zn </a:t>
            </a:r>
            <a:r>
              <a:rPr lang="ru-RU" b="1" dirty="0">
                <a:solidFill>
                  <a:srgbClr val="F02267"/>
                </a:solidFill>
                <a:latin typeface="Times New Roman" pitchFamily="18" charset="0"/>
              </a:rPr>
              <a:t>  </a:t>
            </a:r>
            <a:r>
              <a:rPr lang="en-US" b="1" dirty="0">
                <a:solidFill>
                  <a:srgbClr val="F02267"/>
                </a:solidFill>
                <a:latin typeface="Times New Roman" pitchFamily="18" charset="0"/>
              </a:rPr>
              <a:t>Fe</a:t>
            </a:r>
            <a:endParaRPr lang="ru-RU" b="1" dirty="0">
              <a:solidFill>
                <a:srgbClr val="F02267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en-US" b="1" dirty="0">
              <a:solidFill>
                <a:srgbClr val="F02267"/>
              </a:solidFill>
              <a:latin typeface="Times New Roman" pitchFamily="18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b="1" dirty="0">
                <a:latin typeface="Times New Roman" pitchFamily="18" charset="0"/>
              </a:rPr>
              <a:t>    </a:t>
            </a:r>
            <a:r>
              <a:rPr lang="ru-RU" sz="2400" b="1" i="1" dirty="0">
                <a:latin typeface="Times New Roman" pitchFamily="18" charset="0"/>
              </a:rPr>
              <a:t>Уменьшение пластичности</a:t>
            </a:r>
            <a:r>
              <a:rPr lang="en-US" sz="2400" b="1" dirty="0">
                <a:latin typeface="Times New Roman" pitchFamily="18" charset="0"/>
              </a:rPr>
              <a:t> </a:t>
            </a:r>
            <a:endParaRPr lang="ru-RU" sz="24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sz="2400" b="1" i="1" dirty="0">
              <a:solidFill>
                <a:schemeClr val="tx2"/>
              </a:solidFill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endParaRPr lang="ru-RU" b="1" dirty="0">
              <a:latin typeface="Times New Roman" pitchFamily="18" charset="0"/>
            </a:endParaRPr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>
            <a:off x="7308850" y="4652963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AutoShape 7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7885113" y="5805488"/>
            <a:ext cx="574675" cy="215900"/>
          </a:xfrm>
          <a:prstGeom prst="curvedUpArrow">
            <a:avLst>
              <a:gd name="adj1" fmla="val 53235"/>
              <a:gd name="adj2" fmla="val 1064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8" name="Line 8"/>
          <p:cNvSpPr>
            <a:spLocks noChangeShapeType="1"/>
          </p:cNvSpPr>
          <p:nvPr/>
        </p:nvSpPr>
        <p:spPr bwMode="auto">
          <a:xfrm>
            <a:off x="1835150" y="4508500"/>
            <a:ext cx="5545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02267"/>
                </a:solidFill>
                <a:latin typeface="Times New Roman" pitchFamily="18" charset="0"/>
                <a:hlinkClick r:id="rId2" action="ppaction://hlinksldjump"/>
              </a:rPr>
              <a:t>Температуры плавления</a:t>
            </a:r>
            <a:r>
              <a:rPr lang="ru-RU" sz="3200" b="1" u="sng" smtClean="0">
                <a:latin typeface="Times New Roman" pitchFamily="18" charset="0"/>
                <a:hlinkClick r:id="rId2" action="ppaction://hlinksldjump"/>
              </a:rPr>
              <a:t> </a:t>
            </a:r>
            <a:r>
              <a:rPr lang="ru-RU" sz="3200" b="1" smtClean="0">
                <a:latin typeface="Times New Roman" pitchFamily="18" charset="0"/>
              </a:rPr>
              <a:t/>
            </a:r>
            <a:br>
              <a:rPr lang="ru-RU" sz="3200" b="1" smtClean="0">
                <a:latin typeface="Times New Roman" pitchFamily="18" charset="0"/>
              </a:rPr>
            </a:br>
            <a:r>
              <a:rPr lang="ru-RU" sz="2400" b="1" smtClean="0">
                <a:latin typeface="Times New Roman" pitchFamily="18" charset="0"/>
              </a:rPr>
              <a:t>легкоплавкие </a:t>
            </a:r>
            <a:r>
              <a:rPr lang="en-US" sz="2400" b="1" smtClean="0">
                <a:latin typeface="Times New Roman" pitchFamily="18" charset="0"/>
              </a:rPr>
              <a:t>&lt;</a:t>
            </a:r>
            <a:r>
              <a:rPr lang="ru-RU" sz="2400" b="1" smtClean="0">
                <a:latin typeface="Times New Roman" pitchFamily="18" charset="0"/>
              </a:rPr>
              <a:t> 1000 </a:t>
            </a:r>
            <a:r>
              <a:rPr lang="en-US" sz="2400" b="1" smtClean="0">
                <a:latin typeface="Times New Roman" pitchFamily="18" charset="0"/>
              </a:rPr>
              <a:t>&lt;</a:t>
            </a:r>
            <a:r>
              <a:rPr lang="ru-RU" sz="2400" b="1" smtClean="0">
                <a:latin typeface="Times New Roman" pitchFamily="18" charset="0"/>
              </a:rPr>
              <a:t> тугоплавкие</a:t>
            </a:r>
          </a:p>
        </p:txBody>
      </p:sp>
      <p:pic>
        <p:nvPicPr>
          <p:cNvPr id="1331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lum contrast="36000"/>
          </a:blip>
          <a:srcRect l="95" r="-945" b="40613"/>
          <a:stretch>
            <a:fillRect/>
          </a:stretch>
        </p:blipFill>
        <p:spPr>
          <a:xfrm>
            <a:off x="755650" y="836613"/>
            <a:ext cx="7561263" cy="5065712"/>
          </a:xfrm>
          <a:noFill/>
        </p:spPr>
      </p:pic>
      <p:sp>
        <p:nvSpPr>
          <p:cNvPr id="13316" name="AutoShape 6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8027988" y="6237288"/>
            <a:ext cx="647700" cy="215900"/>
          </a:xfrm>
          <a:prstGeom prst="curvedUpArrow">
            <a:avLst>
              <a:gd name="adj1" fmla="val 60000"/>
              <a:gd name="adj2" fmla="val 12000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b="1">
                <a:latin typeface="Times New Roman" pitchFamily="18" charset="0"/>
                <a:hlinkClick r:id="rId2" action="ppaction://hlinksldjump"/>
              </a:rPr>
              <a:t>Твёрдость</a:t>
            </a:r>
            <a:endParaRPr lang="ru-RU" b="1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  <a:endParaRPr lang="ru-RU" b="1"/>
          </a:p>
          <a:p>
            <a:pPr algn="ctr"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Металлы</a:t>
            </a:r>
          </a:p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     </a:t>
            </a:r>
          </a:p>
          <a:p>
            <a:pPr>
              <a:buFont typeface="Wingdings" pitchFamily="2" charset="2"/>
              <a:buNone/>
            </a:pPr>
            <a:r>
              <a:rPr lang="ru-RU" b="1">
                <a:latin typeface="Times New Roman" pitchFamily="18" charset="0"/>
              </a:rPr>
              <a:t>     Мягкие                                 Твёрдые</a:t>
            </a:r>
            <a:endParaRPr lang="ru-RU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щелочные металлы                   хром</a:t>
            </a:r>
          </a:p>
          <a:p>
            <a:pPr>
              <a:buFont typeface="Wingdings" pitchFamily="2" charset="2"/>
              <a:buNone/>
            </a:pPr>
            <a:r>
              <a:rPr lang="ru-RU">
                <a:latin typeface="Times New Roman" pitchFamily="18" charset="0"/>
              </a:rPr>
              <a:t>        свинец                            </a:t>
            </a:r>
            <a:r>
              <a:rPr lang="ru-RU" sz="2400" i="1">
                <a:latin typeface="Times New Roman" pitchFamily="18" charset="0"/>
              </a:rPr>
              <a:t>(царапает стекло)</a:t>
            </a:r>
          </a:p>
          <a:p>
            <a:pPr>
              <a:buFont typeface="Wingdings" pitchFamily="2" charset="2"/>
              <a:buNone/>
            </a:pPr>
            <a:r>
              <a:rPr lang="ru-RU" i="1">
                <a:latin typeface="Times New Roman" pitchFamily="18" charset="0"/>
              </a:rPr>
              <a:t>                                             титан, молибден</a:t>
            </a:r>
            <a:r>
              <a:rPr lang="ru-RU"/>
              <a:t> </a:t>
            </a:r>
          </a:p>
          <a:p>
            <a:pPr>
              <a:buFont typeface="Wingdings" pitchFamily="2" charset="2"/>
              <a:buNone/>
            </a:pPr>
            <a:endParaRPr lang="ru-RU"/>
          </a:p>
        </p:txBody>
      </p:sp>
      <p:sp>
        <p:nvSpPr>
          <p:cNvPr id="11268" name="AutoShape 5"/>
          <p:cNvSpPr>
            <a:spLocks noChangeArrowheads="1"/>
          </p:cNvSpPr>
          <p:nvPr/>
        </p:nvSpPr>
        <p:spPr bwMode="auto">
          <a:xfrm rot="10800000">
            <a:off x="1979613" y="2133600"/>
            <a:ext cx="1439862" cy="358775"/>
          </a:xfrm>
          <a:custGeom>
            <a:avLst/>
            <a:gdLst>
              <a:gd name="T0" fmla="*/ 68560162 w 21600"/>
              <a:gd name="T1" fmla="*/ 0 h 21600"/>
              <a:gd name="T2" fmla="*/ 41134324 w 21600"/>
              <a:gd name="T3" fmla="*/ 1986418 h 21600"/>
              <a:gd name="T4" fmla="*/ 0 w 21600"/>
              <a:gd name="T5" fmla="*/ 4966310 h 21600"/>
              <a:gd name="T6" fmla="*/ 41134324 w 21600"/>
              <a:gd name="T7" fmla="*/ 5959236 h 21600"/>
              <a:gd name="T8" fmla="*/ 82268648 w 21600"/>
              <a:gd name="T9" fmla="*/ 4138353 h 21600"/>
              <a:gd name="T10" fmla="*/ 95981601 w 21600"/>
              <a:gd name="T11" fmla="*/ 1986418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429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AutoShape 6"/>
          <p:cNvSpPr>
            <a:spLocks noChangeArrowheads="1"/>
          </p:cNvSpPr>
          <p:nvPr/>
        </p:nvSpPr>
        <p:spPr bwMode="auto">
          <a:xfrm flipV="1">
            <a:off x="5795963" y="2133600"/>
            <a:ext cx="1368425" cy="433388"/>
          </a:xfrm>
          <a:custGeom>
            <a:avLst/>
            <a:gdLst>
              <a:gd name="T0" fmla="*/ 61508486 w 21600"/>
              <a:gd name="T1" fmla="*/ 0 h 21600"/>
              <a:gd name="T2" fmla="*/ 36323131 w 21600"/>
              <a:gd name="T3" fmla="*/ 2898543 h 21600"/>
              <a:gd name="T4" fmla="*/ 0 w 21600"/>
              <a:gd name="T5" fmla="*/ 7197632 h 21600"/>
              <a:gd name="T6" fmla="*/ 37153942 w 21600"/>
              <a:gd name="T7" fmla="*/ 8695609 h 21600"/>
              <a:gd name="T8" fmla="*/ 74307885 w 21600"/>
              <a:gd name="T9" fmla="*/ 6038620 h 21600"/>
              <a:gd name="T10" fmla="*/ 86693842 w 21600"/>
              <a:gd name="T11" fmla="*/ 289854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159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325" y="0"/>
                </a:moveTo>
                <a:lnTo>
                  <a:pt x="9050" y="7200"/>
                </a:lnTo>
                <a:lnTo>
                  <a:pt x="12136" y="7200"/>
                </a:lnTo>
                <a:lnTo>
                  <a:pt x="12136" y="14159"/>
                </a:lnTo>
                <a:lnTo>
                  <a:pt x="0" y="14159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lnTo>
                  <a:pt x="1532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5"/>
          <p:cNvSpPr txBox="1">
            <a:spLocks/>
          </p:cNvSpPr>
          <p:nvPr/>
        </p:nvSpPr>
        <p:spPr>
          <a:xfrm>
            <a:off x="2900207" y="188640"/>
            <a:ext cx="6003568" cy="707886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1" u="none" strike="noStrike" kern="1200" cap="none" spc="0" normalizeH="0" baseline="0" noProof="0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Самый  прочный  металл</a:t>
            </a:r>
            <a:endParaRPr kumimoji="0" lang="ru-RU" sz="4000" b="1" i="1" u="none" strike="noStrike" kern="1200" cap="none" spc="0" normalizeH="0" baseline="0" noProof="0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0722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29250"/>
            <a:ext cx="1428750" cy="1428750"/>
          </a:xfrm>
          <a:prstGeom prst="rect">
            <a:avLst/>
          </a:prstGeom>
          <a:noFill/>
        </p:spPr>
      </p:pic>
      <p:pic>
        <p:nvPicPr>
          <p:cNvPr id="7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077072"/>
            <a:ext cx="1428750" cy="1428750"/>
          </a:xfrm>
          <a:prstGeom prst="rect">
            <a:avLst/>
          </a:prstGeom>
          <a:noFill/>
        </p:spPr>
      </p:pic>
      <p:pic>
        <p:nvPicPr>
          <p:cNvPr id="8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708920"/>
            <a:ext cx="1428750" cy="1428750"/>
          </a:xfrm>
          <a:prstGeom prst="rect">
            <a:avLst/>
          </a:prstGeom>
          <a:noFill/>
        </p:spPr>
      </p:pic>
      <p:pic>
        <p:nvPicPr>
          <p:cNvPr id="9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412776"/>
            <a:ext cx="1428750" cy="1428750"/>
          </a:xfrm>
          <a:prstGeom prst="rect">
            <a:avLst/>
          </a:prstGeom>
          <a:noFill/>
        </p:spPr>
      </p:pic>
      <p:pic>
        <p:nvPicPr>
          <p:cNvPr id="10" name="Picture 2" descr="http://im0-tub-ru.yandex.net/i?id=468804181-03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28750" cy="1428750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3019872" y="1041400"/>
            <a:ext cx="5976664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Само понятие "металл" ассоциируется у большинства людей с твердостью, прочностью и долговечностью, однако какой же металл из множества представленных в природе и полученных человеком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sz="2000" b="1" i="1" dirty="0" smtClean="0">
                <a:solidFill>
                  <a:srgbClr val="C00000"/>
                </a:solidFill>
              </a:rPr>
              <a:t>является самым прочным?</a:t>
            </a:r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sz="2000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  <a:p>
            <a:pPr algn="ctr"/>
            <a:endParaRPr lang="ru-RU" b="1" i="1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131840" y="5229200"/>
            <a:ext cx="5868144" cy="12241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 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Ответом на этот вопрос является полученный впервые в 1875 году русским ученым Кирилловым Д.К.: легкий серебристо-белый металл под названием </a:t>
            </a:r>
            <a:r>
              <a:rPr lang="ru-RU" b="1" i="1" dirty="0" smtClean="0">
                <a:solidFill>
                  <a:srgbClr val="C00000"/>
                </a:solidFill>
              </a:rPr>
              <a:t>титан</a:t>
            </a:r>
            <a:r>
              <a:rPr lang="ru-RU" i="1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im0-tub-ru.yandex.net/i?id=225865243-0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2924944"/>
            <a:ext cx="2808312" cy="2075107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6300192" y="2924944"/>
            <a:ext cx="2376264" cy="206084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just">
              <a:buAutoNum type="arabicPlain" startAt="22"/>
            </a:pPr>
            <a:r>
              <a:rPr lang="ru-RU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</a:t>
            </a:r>
            <a:r>
              <a:rPr lang="en-US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</a:t>
            </a:r>
            <a:r>
              <a:rPr lang="ru-RU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Титан</a:t>
            </a:r>
          </a:p>
          <a:p>
            <a:pPr marL="342900" indent="-342900" algn="just"/>
            <a:r>
              <a:rPr lang="ru-RU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</a:t>
            </a:r>
            <a:r>
              <a:rPr lang="en-US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</a:t>
            </a:r>
            <a:r>
              <a:rPr lang="ru-RU" sz="16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47, 867</a:t>
            </a:r>
            <a:endParaRPr lang="en-US" sz="1600" dirty="0" smtClean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  <a:p>
            <a:pPr algn="just"/>
            <a:r>
              <a:rPr lang="en-US" sz="1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                    </a:t>
            </a:r>
            <a:r>
              <a:rPr lang="ru-RU" sz="60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Т</a:t>
            </a:r>
            <a:r>
              <a:rPr lang="en-US" sz="60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</a:rPr>
              <a:t>i</a:t>
            </a:r>
            <a:endParaRPr lang="ru-RU" sz="6000" dirty="0">
              <a:ln>
                <a:solidFill>
                  <a:schemeClr val="accent1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644872" y="70338"/>
            <a:ext cx="55643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активный металл</a:t>
            </a:r>
            <a:endParaRPr lang="ru-RU" sz="36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5368" name="Picture 8" descr="http://us.cdn3.123rf.com/168nwm/michaeldb/michaeldb0802/michaeldb080200015/2549085-rows-of-spheres-set-in-holes-in-a-metal-plate-form-a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657850"/>
            <a:ext cx="1758462" cy="1221252"/>
          </a:xfrm>
          <a:prstGeom prst="rect">
            <a:avLst/>
          </a:prstGeom>
          <a:noFill/>
        </p:spPr>
      </p:pic>
      <p:pic>
        <p:nvPicPr>
          <p:cNvPr id="15370" name="Picture 10" descr="http://us.cdn3.123rf.com/168nwm/michaeldb/michaeldb0802/michaeldb080200015/2549085-rows-of-spheres-set-in-holes-in-a-metal-plate-form-a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2" y="4509120"/>
            <a:ext cx="1758463" cy="1200150"/>
          </a:xfrm>
          <a:prstGeom prst="rect">
            <a:avLst/>
          </a:prstGeom>
          <a:noFill/>
        </p:spPr>
      </p:pic>
      <p:pic>
        <p:nvPicPr>
          <p:cNvPr id="15372" name="Picture 12" descr="http://us.cdn3.123rf.com/168nwm/michaeldb/michaeldb0802/michaeldb080200015/2549085-rows-of-spheres-set-in-holes-in-a-metal-plate-form-a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41398"/>
            <a:ext cx="1758462" cy="1200150"/>
          </a:xfrm>
          <a:prstGeom prst="rect">
            <a:avLst/>
          </a:prstGeom>
          <a:noFill/>
        </p:spPr>
      </p:pic>
      <p:pic>
        <p:nvPicPr>
          <p:cNvPr id="15374" name="Picture 14" descr="http://us.cdn3.123rf.com/168nwm/michaeldb/michaeldb0802/michaeldb080200015/2549085-rows-of-spheres-set-in-holes-in-a-metal-plate-form-a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0" y="2276872"/>
            <a:ext cx="1758462" cy="1200150"/>
          </a:xfrm>
          <a:prstGeom prst="rect">
            <a:avLst/>
          </a:prstGeom>
          <a:noFill/>
        </p:spPr>
      </p:pic>
      <p:pic>
        <p:nvPicPr>
          <p:cNvPr id="15376" name="Picture 16" descr="http://us.cdn3.123rf.com/168nwm/michaeldb/michaeldb0802/michaeldb080200015/2549085-rows-of-spheres-set-in-holes-in-a-metal-plate-form-a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930" y="1249397"/>
            <a:ext cx="1759392" cy="1200150"/>
          </a:xfrm>
          <a:prstGeom prst="rect">
            <a:avLst/>
          </a:prstGeom>
          <a:noFill/>
        </p:spPr>
      </p:pic>
      <p:pic>
        <p:nvPicPr>
          <p:cNvPr id="15378" name="Picture 18" descr="http://us.cdn3.123rf.com/168nwm/michaeldb/michaeldb0802/michaeldb080200015/2549085-rows-of-spheres-set-in-holes-in-a-metal-plate-form-an-abstract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-18366" y="-1"/>
            <a:ext cx="1782053" cy="1267861"/>
          </a:xfrm>
          <a:prstGeom prst="rect">
            <a:avLst/>
          </a:prstGeom>
          <a:noFill/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763688" y="805935"/>
            <a:ext cx="7200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Times New Roman" pitchFamily="18" charset="0"/>
              </a:rPr>
              <a:t>О некоторых элементах периодической системы Менделеева даже не специалисты могут кое-что рассказать, а есть такие, о которых и химики знают очень мало. К числу вторых относится элемент № 87 – </a:t>
            </a:r>
            <a:r>
              <a:rPr kumimoji="0" lang="ru-RU" sz="1600" b="1" i="1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Times New Roman" pitchFamily="18" charset="0"/>
              </a:rPr>
              <a:t>франций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cs typeface="Times New Roman" pitchFamily="18" charset="0"/>
              </a:rPr>
              <a:t>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1" i="1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+mj-lt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i="1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Times New Roman" pitchFamily="18" charset="0"/>
              </a:rPr>
              <a:t>   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cs typeface="Times New Roman" pitchFamily="18" charset="0"/>
            </a:endParaRPr>
          </a:p>
        </p:txBody>
      </p:sp>
      <p:pic>
        <p:nvPicPr>
          <p:cNvPr id="13320" name="Picture 8" descr="http://im0-tub-ru.yandex.net/i?id=304740465-30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82337" y="2564904"/>
            <a:ext cx="1661663" cy="28649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907705" y="2276872"/>
            <a:ext cx="590465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Ещё в 1870 году Д.И. Менделеев предполагал возможность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существования элемента № 87 и называл его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экацезием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Все его попытки обнаружить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экацезий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в природе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закончились неудачами.</a:t>
            </a:r>
            <a:endParaRPr lang="en-US" sz="1600" b="1" i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16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b="1" dirty="0" smtClean="0">
              <a:solidFill>
                <a:schemeClr val="accent1">
                  <a:lumMod val="75000"/>
                </a:schemeClr>
              </a:solidFill>
              <a:cs typeface="Times New Roman" pitchFamily="18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Долгое время </a:t>
            </a:r>
            <a:r>
              <a:rPr lang="ru-RU" sz="1600" b="1" i="1" dirty="0" err="1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франций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оставался неуловимым для учёных.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 лишь в 1939 году французской исследовательницей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Маргаритой Пере был официально открыт этот элемент.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В честь своей родины М. Пере назвала открытый элемент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                                </a:t>
            </a:r>
            <a:r>
              <a:rPr lang="ru-RU" sz="1600" b="1" i="1" dirty="0" err="1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францием</a:t>
            </a:r>
            <a:r>
              <a:rPr lang="ru-RU" sz="1600" b="1" i="1" dirty="0" smtClean="0">
                <a:solidFill>
                  <a:schemeClr val="tx2">
                    <a:lumMod val="75000"/>
                  </a:schemeClr>
                </a:solidFill>
                <a:cs typeface="Times New Roman" pitchFamily="18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1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i="1" dirty="0" err="1" smtClean="0">
                <a:solidFill>
                  <a:srgbClr val="C00000"/>
                </a:solidFill>
                <a:cs typeface="Times New Roman" pitchFamily="18" charset="0"/>
              </a:rPr>
              <a:t>Франций</a:t>
            </a:r>
            <a:r>
              <a:rPr lang="ru-RU" sz="1600" b="1" i="1" dirty="0" smtClean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  </a:t>
            </a:r>
            <a:r>
              <a:rPr lang="ru-RU" sz="1600" b="1" i="1" dirty="0" smtClean="0">
                <a:solidFill>
                  <a:srgbClr val="C00000"/>
                </a:solidFill>
                <a:cs typeface="Times New Roman" pitchFamily="18" charset="0"/>
              </a:rPr>
              <a:t>самый активный металл.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i="1" dirty="0" smtClean="0">
                <a:solidFill>
                  <a:srgbClr val="000000"/>
                </a:solidFill>
                <a:cs typeface="Times New Roman" pitchFamily="18" charset="0"/>
              </a:rPr>
              <a:t>  </a:t>
            </a:r>
          </a:p>
          <a:p>
            <a:endParaRPr lang="ru-RU" dirty="0"/>
          </a:p>
        </p:txBody>
      </p:sp>
      <p:pic>
        <p:nvPicPr>
          <p:cNvPr id="14338" name="Picture 2" descr="http://im3-tub-ru.yandex.net/i?id=216172505-57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836712"/>
            <a:ext cx="1935839" cy="16447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836712"/>
            <a:ext cx="5976664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Самым дорогим металлом в мире является Калифорний (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Cf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). В этом Вам поможет убедиться Книга рекордов </a:t>
            </a:r>
            <a:r>
              <a:rPr lang="ru-RU" b="1" i="1" dirty="0" err="1" smtClean="0">
                <a:solidFill>
                  <a:schemeClr val="accent1">
                    <a:lumMod val="75000"/>
                  </a:schemeClr>
                </a:solidFill>
              </a:rPr>
              <a:t>Гиннесса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. Калифорний искусственно получили 1950 году в Калифорнийском Университете в Беркли – отсюда и название.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 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Калифорний извлекают из продуктов длительного облучения плутония нейтронами в ядерном реакторе. </a:t>
            </a:r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Стоить ли говорить что этот металл поистине редкий: мировое производство калифорния-252 составляет всего несколько десятков миллиграммов в год.</a:t>
            </a:r>
          </a:p>
          <a:p>
            <a:pPr algn="r"/>
            <a:r>
              <a:rPr lang="ru-RU" b="1" i="1" dirty="0" smtClean="0">
                <a:solidFill>
                  <a:srgbClr val="C00000"/>
                </a:solidFill>
              </a:rPr>
              <a:t> Стоимость: 6 500 000 $ за 1 грамм</a:t>
            </a:r>
            <a:endParaRPr lang="ru-RU" b="1" i="1" dirty="0">
              <a:solidFill>
                <a:srgbClr val="C00000"/>
              </a:solidFill>
            </a:endParaRPr>
          </a:p>
        </p:txBody>
      </p:sp>
      <p:pic>
        <p:nvPicPr>
          <p:cNvPr id="5" name="Picture 9" descr="http://www.rathgeber.at/images/mainpics/impress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365104" y="2079104"/>
            <a:ext cx="6858000" cy="2699792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07041" y="33895"/>
            <a:ext cx="5620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i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tx2">
                    <a:lumMod val="40000"/>
                    <a:lumOff val="6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Самый дорогой металл</a:t>
            </a:r>
            <a:endParaRPr lang="ru-RU" sz="3600" b="1" i="1" dirty="0">
              <a:ln w="12700">
                <a:solidFill>
                  <a:schemeClr val="tx1"/>
                </a:solidFill>
                <a:prstDash val="solid"/>
              </a:ln>
              <a:solidFill>
                <a:schemeClr val="tx2">
                  <a:lumMod val="40000"/>
                  <a:lumOff val="6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290" name="AutoShape 2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2" name="AutoShape 4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296" name="Picture 8" descr="КАЛИФОРНИЙ (химический элемент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6672"/>
            <a:ext cx="2227748" cy="1584176"/>
          </a:xfrm>
          <a:prstGeom prst="rect">
            <a:avLst/>
          </a:prstGeom>
          <a:noFill/>
        </p:spPr>
      </p:pic>
      <p:sp>
        <p:nvSpPr>
          <p:cNvPr id="12298" name="AutoShape 10" descr="http://www.megabook.ru/MObjects/data/prev2004/chem09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2300" name="Picture 12" descr="самый дорогой металл в мир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03648" y="2276872"/>
            <a:ext cx="3810000" cy="23812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516</TotalTime>
  <Words>452</Words>
  <Application>Microsoft Office PowerPoint</Application>
  <PresentationFormat>Экран (4:3)</PresentationFormat>
  <Paragraphs>114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Виртуальная экскурсия</vt:lpstr>
      <vt:lpstr>Слайд 2</vt:lpstr>
      <vt:lpstr>Слайд 3</vt:lpstr>
      <vt:lpstr> Пластичность, ковкость -</vt:lpstr>
      <vt:lpstr>Температуры плавления  легкоплавкие &lt; 1000 &lt; тугоплавкие</vt:lpstr>
      <vt:lpstr>Твёрдость</vt:lpstr>
      <vt:lpstr>Слайд 7</vt:lpstr>
      <vt:lpstr>Слайд 8</vt:lpstr>
      <vt:lpstr>Слайд 9</vt:lpstr>
      <vt:lpstr>Самый пластичный металл</vt:lpstr>
      <vt:lpstr>Самый твердый металл</vt:lpstr>
      <vt:lpstr>Самый  мягкий  металл</vt:lpstr>
      <vt:lpstr>Слайд 13</vt:lpstr>
      <vt:lpstr>Самый редкий металл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Виртуальная экскурсия</dc:title>
  <dc:creator>Besponaytie</dc:creator>
  <cp:lastModifiedBy>User</cp:lastModifiedBy>
  <cp:revision>58</cp:revision>
  <dcterms:created xsi:type="dcterms:W3CDTF">2012-11-26T14:18:47Z</dcterms:created>
  <dcterms:modified xsi:type="dcterms:W3CDTF">2018-11-18T16:20:22Z</dcterms:modified>
</cp:coreProperties>
</file>