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8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06" r:id="rId19"/>
    <p:sldId id="319" r:id="rId20"/>
    <p:sldId id="315" r:id="rId21"/>
    <p:sldId id="316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37" r:id="rId30"/>
    <p:sldId id="307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444" autoAdjust="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34A3-F7A2-4DE5-BB6E-45A807377939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A50F-4840-4EDA-94DB-722BFEDD2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D6B818-CA31-409D-A110-A99D9284D9C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9CEFC5-F4A2-461C-A37D-37E196FD544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B8F549-C5C6-42A0-AB39-3202B656FE4A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7CC42D-20B6-4D8F-BEA5-A54417DB540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2078E8-7893-4D52-956D-B9D49E7C9D55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635047-422A-45C1-A229-3D0C9D2BFC7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286E6B-BBE7-4C48-8C52-172DD0D66E90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2534A-1778-448C-A78E-7F33C48F7000}" type="slidenum">
              <a:rPr lang="ru-RU"/>
              <a:pPr/>
              <a:t>30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C2C02E-4C58-40F4-85DD-F50DFFF89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920" y="1600009"/>
            <a:ext cx="4044960" cy="4530716"/>
          </a:xfrm>
        </p:spPr>
        <p:txBody>
          <a:bodyPr lIns="82945" tIns="41473" rIns="82945" bIns="41473"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1121" y="1600009"/>
            <a:ext cx="404640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06D6AF56-2116-4355-B909-50943E6A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920" y="1600009"/>
            <a:ext cx="404496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1121" y="1600009"/>
            <a:ext cx="4046400" cy="4530716"/>
          </a:xfrm>
        </p:spPr>
        <p:txBody>
          <a:bodyPr lIns="82945" tIns="41473" rIns="82945" bIns="41473"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DB85B33F-975A-4F08-A20E-9CE47363B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920" y="1600009"/>
            <a:ext cx="404496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121" y="1600009"/>
            <a:ext cx="404640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D93C7CC9-CEC6-4EEA-8E86-599E0B1EF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C25FB-169E-4038-8A64-5F5673FBF805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28670"/>
            <a:ext cx="7772400" cy="337345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latin typeface="Arial Black" pitchFamily="34" charset="0"/>
              </a:rPr>
              <a:t>Электризация тел при соприкосновении. Взаимодействие заряженных тел. </a:t>
            </a:r>
            <a:r>
              <a:rPr lang="en-US" sz="4000" b="1" i="1" dirty="0" smtClean="0">
                <a:latin typeface="Arial Black" pitchFamily="34" charset="0"/>
              </a:rPr>
              <a:t/>
            </a:r>
            <a:br>
              <a:rPr lang="en-US" sz="4000" b="1" i="1" dirty="0" smtClean="0">
                <a:latin typeface="Arial Black" pitchFamily="34" charset="0"/>
              </a:rPr>
            </a:br>
            <a:r>
              <a:rPr lang="ru-RU" sz="4000" b="1" i="1" dirty="0" smtClean="0">
                <a:latin typeface="Arial Black" pitchFamily="34" charset="0"/>
              </a:rPr>
              <a:t>Два рода зарядов</a:t>
            </a:r>
            <a:r>
              <a:rPr lang="ru-RU" sz="4800" b="1" i="1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4525963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Заряды одного знака (оба положительные или оба отрицательные) называют одноимёнными, а заряды разных знаков - разноимёнными.</a:t>
            </a:r>
            <a:r>
              <a:rPr lang="ru-RU" sz="4400" i="1" dirty="0" smtClean="0"/>
              <a:t> </a:t>
            </a:r>
          </a:p>
          <a:p>
            <a:r>
              <a:rPr lang="ru-RU" sz="4400" i="1" dirty="0" smtClean="0"/>
              <a:t>Таким образом, </a:t>
            </a:r>
            <a:r>
              <a:rPr lang="ru-RU" sz="4400" b="1" i="1" dirty="0" smtClean="0"/>
              <a:t>одноимённо заряженные тела отталкиваются, а разноимённо заряженные - притягиваются.</a:t>
            </a:r>
            <a:endParaRPr lang="ru-RU" sz="4400" dirty="0" smtClean="0"/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е\Физика\8 класс\Электризация тел. Два рода зарядов\image1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54202"/>
          <a:stretch>
            <a:fillRect/>
          </a:stretch>
        </p:blipFill>
        <p:spPr bwMode="auto">
          <a:xfrm>
            <a:off x="2339752" y="188640"/>
            <a:ext cx="4890301" cy="636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е\Физика\8 класс\Электризация тел. Два рода зарядов\image1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r="49412"/>
          <a:stretch>
            <a:fillRect/>
          </a:stretch>
        </p:blipFill>
        <p:spPr bwMode="auto">
          <a:xfrm>
            <a:off x="1547664" y="260648"/>
            <a:ext cx="5400600" cy="636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6597352"/>
          </a:xfrm>
        </p:spPr>
        <p:txBody>
          <a:bodyPr>
            <a:noAutofit/>
          </a:bodyPr>
          <a:lstStyle/>
          <a:p>
            <a:r>
              <a:rPr lang="ru-RU" sz="4400" dirty="0" smtClean="0"/>
              <a:t>1. Стекло при трении о шелк заряжается:</a:t>
            </a:r>
          </a:p>
          <a:p>
            <a:r>
              <a:rPr lang="ru-RU" sz="4400" dirty="0" smtClean="0"/>
              <a:t>А) положительно; Б)отрицательно.</a:t>
            </a:r>
          </a:p>
          <a:p>
            <a:endParaRPr lang="ru-RU" sz="4400" dirty="0" smtClean="0"/>
          </a:p>
          <a:p>
            <a:r>
              <a:rPr lang="ru-RU" sz="4400" dirty="0" smtClean="0"/>
              <a:t>2. Если наэлектризованное тело отталкивается от эбонитовой палочки, потертой о мех, то оно заряжено:</a:t>
            </a:r>
          </a:p>
          <a:p>
            <a:r>
              <a:rPr lang="ru-RU" sz="4400" dirty="0" smtClean="0"/>
              <a:t>А) положительно; Б)отрицательно.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_html_m5d2c1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58057" cy="19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356992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3.Какая пара шариков не заряжена?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_html_m5d2c1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58057" cy="19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356992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4.Какая пара шариков имеет </a:t>
            </a:r>
            <a:r>
              <a:rPr lang="ru-RU" sz="4400" dirty="0" err="1" smtClean="0"/>
              <a:t>одноименнные</a:t>
            </a:r>
            <a:r>
              <a:rPr lang="ru-RU" sz="4400" dirty="0" smtClean="0"/>
              <a:t> заряды?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_html_m5d2c1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58057" cy="19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356992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5.Какая пара шариков имеет разноименные заряды?</a:t>
            </a:r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0"/>
            <a:ext cx="4680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Ответы</a:t>
            </a:r>
          </a:p>
          <a:p>
            <a:r>
              <a:rPr lang="ru-RU" sz="7200" dirty="0" smtClean="0"/>
              <a:t>1. а</a:t>
            </a:r>
          </a:p>
          <a:p>
            <a:r>
              <a:rPr lang="ru-RU" sz="7200" dirty="0" smtClean="0"/>
              <a:t>2. б</a:t>
            </a:r>
          </a:p>
          <a:p>
            <a:r>
              <a:rPr lang="ru-RU" sz="7200" dirty="0" smtClean="0"/>
              <a:t>3.б</a:t>
            </a:r>
          </a:p>
          <a:p>
            <a:r>
              <a:rPr lang="ru-RU" sz="7200" dirty="0" smtClean="0"/>
              <a:t>4.а</a:t>
            </a:r>
          </a:p>
          <a:p>
            <a:r>
              <a:rPr lang="ru-RU" sz="7200" dirty="0" smtClean="0"/>
              <a:t>5.в</a:t>
            </a:r>
            <a:endParaRPr lang="ru-RU" sz="7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latin typeface="Arial Black" pitchFamily="34" charset="0"/>
              </a:rPr>
              <a:t>Явления являющиеся следствием  электризации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сиян поллярно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7"/>
            <a:ext cx="27908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2571768" cy="277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14884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53100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857628"/>
            <a:ext cx="27860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4305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laneta.edu.tomsk.ru/files/site/lebedeva/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071678"/>
            <a:ext cx="328614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сиян полляр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7908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186105" cy="519749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Arial Black" pitchFamily="34" charset="0"/>
              </a:rPr>
              <a:t>Электризация наблюдается также при трении жидкостей о металлы в процессе течения, а также разбрызгивания при ударе. </a:t>
            </a:r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7" name="Picture 7" descr="13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30896"/>
            <a:ext cx="5340350" cy="35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Русская пословица </a:t>
            </a:r>
            <a:r>
              <a:rPr lang="ru-RU" b="1" dirty="0" smtClean="0"/>
              <a:t>«Как  шелкова ленточка к стене льнёт»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Отрывок из сказки «Гадкий утенок» Х. Андерсена: </a:t>
            </a:r>
            <a:r>
              <a:rPr lang="ru-RU" b="1" dirty="0" smtClean="0"/>
              <a:t>«Кота она звала сыночком, он умел выгибать спинку, мурлыкать и даже  испускать искры, если его гладили против шерсти».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15888"/>
            <a:ext cx="7742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Содержимое 6" descr="http://planeta.edu.tomsk.ru/files/site/lebedeva/32-3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4038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6" descr="http://planeta.edu.tomsk.ru/files/site/lebedeva/32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157163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700213"/>
            <a:ext cx="33766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Павел\Desktop\презентация\картинки\img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432300"/>
            <a:ext cx="18700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Users\Павел\Desktop\презентация\картинки\img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143380"/>
            <a:ext cx="1936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48488" y="3789363"/>
            <a:ext cx="13985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Замес тест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0113" y="1341438"/>
            <a:ext cx="2600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Покраска автомобилей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5" y="3786190"/>
            <a:ext cx="1285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Копчение рыбы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5600" y="1268413"/>
            <a:ext cx="2424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Производство ковров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0562" y="3789363"/>
            <a:ext cx="19351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Очистка промышленных газов</a:t>
            </a:r>
          </a:p>
        </p:txBody>
      </p:sp>
      <p:pic>
        <p:nvPicPr>
          <p:cNvPr id="13" name="Picture 5" descr="49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071942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15888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299878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Павел\Desktop\презентация\картинки\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266541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Павел\Desktop\презентация\картинки\64258958_2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412875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Павел\Desktop\презентация\картинки\benzovo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860800"/>
            <a:ext cx="33845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Users\Павел\Desktop\презентация\картинки\rounichnaja_mash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412875"/>
            <a:ext cx="282098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http://planeta.edu.tomsk.ru/files/site/lebedeva/3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149725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55840" y="1633132"/>
            <a:ext cx="4014720" cy="4526396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3000"/>
              </a:lnSpc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0000FF"/>
                </a:solidFill>
              </a:rPr>
              <a:t>   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точки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зрения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физики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живая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электростанция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каждой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клетке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тела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множество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генераторов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митохондрий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непрерывно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вырабатывающих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энергию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организме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виде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статического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электричества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5681" y="1600009"/>
            <a:ext cx="4016160" cy="4450067"/>
          </a:xfrm>
        </p:spPr>
        <p:txBody>
          <a:bodyPr lIns="0" tIns="0" rIns="0" bIns="0">
            <a:normAutofit lnSpcReduction="10000"/>
          </a:bodyPr>
          <a:lstStyle/>
          <a:p>
            <a:pPr eaLnBrk="1" hangingPunct="1"/>
            <a:endParaRPr lang="ru-RU" sz="32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200" y="1468955"/>
            <a:ext cx="4165920" cy="5062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714744" y="357166"/>
            <a:ext cx="4977097" cy="5774999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3000"/>
              </a:lnSpc>
              <a:buNone/>
              <a:defRPr/>
            </a:pPr>
            <a:r>
              <a:rPr lang="en-GB" sz="2800" dirty="0" smtClean="0">
                <a:solidFill>
                  <a:srgbClr val="0000FF"/>
                </a:solidFill>
              </a:rPr>
              <a:t>  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Лишнее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»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электричество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может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привести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серьёзным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сбоям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работе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органов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систем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нервным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стрессам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инсультам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«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Лишнее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электричество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обязательно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должно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выводиться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организма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способом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заземления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протяжении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тысячелетий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наши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предки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ходили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земле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босиком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заземляясь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естественным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путем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142984"/>
            <a:ext cx="2643206" cy="527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14290"/>
            <a:ext cx="4643470" cy="3279517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Потом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человек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изобрел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обувь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защитил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ноги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переохлаждения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и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повреждений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этом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оторвался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земли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нарушив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правила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энергетической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безопасности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»,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которые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спасли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организм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разрушительного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действия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электрического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врага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».</a:t>
            </a:r>
            <a:endParaRPr lang="ru-RU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наши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дни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большинство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людей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лишены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сбросить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лишнее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электричество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расплачиваются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своим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здоровьем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sz="1800" b="1" i="1" dirty="0" smtClean="0"/>
              <a:t> </a:t>
            </a:r>
            <a:endParaRPr lang="en-GB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5388480" y="1604329"/>
            <a:ext cx="3300480" cy="4526396"/>
          </a:xfrm>
        </p:spPr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r="-93"/>
          <a:stretch>
            <a:fillRect/>
          </a:stretch>
        </p:blipFill>
        <p:spPr bwMode="auto">
          <a:xfrm>
            <a:off x="5159521" y="1306218"/>
            <a:ext cx="3395520" cy="4857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2" y="3558614"/>
            <a:ext cx="4017628" cy="2861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24801" y="259227"/>
            <a:ext cx="8228160" cy="1144921"/>
          </a:xfr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Накопление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статического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электричества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5170" y="1741145"/>
            <a:ext cx="8553659" cy="4424160"/>
          </a:xfr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  <a:defRPr/>
            </a:pPr>
            <a:r>
              <a:rPr lang="en-GB" b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</a:t>
            </a:r>
            <a:endParaRPr lang="en-GB" b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 flipH="1" flipV="1">
            <a:off x="2448000" y="2610995"/>
            <a:ext cx="982080" cy="982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306080" y="1960046"/>
            <a:ext cx="2285280" cy="655268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синтетич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.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одежда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5551200" y="2448258"/>
            <a:ext cx="979200" cy="982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715360" y="1795869"/>
            <a:ext cx="2285280" cy="653829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резиновая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обувь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>
            <a:off x="1958400" y="4082829"/>
            <a:ext cx="1471680" cy="9793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4160" y="5062132"/>
            <a:ext cx="2283840" cy="653829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линолиум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и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пластик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245120" y="4245566"/>
            <a:ext cx="1440" cy="11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28641" y="5389046"/>
            <a:ext cx="2122560" cy="97930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ковровые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покрытия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5715360" y="4082829"/>
            <a:ext cx="979200" cy="9793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6367680" y="5062132"/>
            <a:ext cx="2449440" cy="816565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железобетонные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стены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2321" y="1142041"/>
            <a:ext cx="7904160" cy="4442866"/>
          </a:xfrm>
        </p:spPr>
        <p:txBody>
          <a:bodyPr lIns="0" tIns="0" rIns="0" bIns="0" anchor="ctr"/>
          <a:lstStyle/>
          <a:p>
            <a:pPr algn="l" eaLnBrk="1" hangingPunct="1">
              <a:lnSpc>
                <a:spcPct val="93000"/>
              </a:lnSpc>
              <a:defRPr/>
            </a:pP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если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здороваясь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руку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или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прикоснувшись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к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металлической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поверхности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чувствуете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удар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током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знайте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ваш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организм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подает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сигнал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тревоги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о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том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что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его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переполняет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вредная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энергия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которой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нужно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срочно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избавиться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85728"/>
            <a:ext cx="3140459" cy="6286544"/>
          </a:xfrm>
        </p:spPr>
        <p:txBody>
          <a:bodyPr lIns="0" tIns="0" rIns="0" bIns="0"/>
          <a:lstStyle/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Сбросить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её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трудно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достаточно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течение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3-5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мин</a:t>
            </a:r>
            <a:r>
              <a:rPr lang="ru-RU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подержаться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любые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металлические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предметы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водопроводные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краны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батареи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и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т.п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причём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лучше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всего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делать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это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регулярно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несколько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день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>
              <a:lnSpc>
                <a:spcPct val="93000"/>
              </a:lnSpc>
              <a:buNone/>
              <a:defRPr/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вечером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придя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провести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полное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энергетическое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очищение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организма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наполните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ванну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комнатной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5-10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встаньте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неё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обеими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ногами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а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затем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сделайте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20-30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медленных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приседаний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опуская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воду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разведёнными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веером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пальцами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192" y="123830"/>
            <a:ext cx="2592018" cy="4342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610" y="2068047"/>
            <a:ext cx="2916020" cy="4406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50240" y="194421"/>
            <a:ext cx="8229600" cy="1144920"/>
          </a:xfrm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  <a:defRPr/>
            </a:pPr>
            <a:r>
              <a:rPr lang="en-GB" b="1" i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Результаты</a:t>
            </a:r>
            <a:r>
              <a:rPr lang="en-GB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b="1" i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заземления</a:t>
            </a:r>
            <a:endParaRPr lang="en-GB" b="1" i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3591361" y="1960047"/>
            <a:ext cx="2285280" cy="35917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H="1" flipV="1">
            <a:off x="2005921" y="2478501"/>
            <a:ext cx="1310400" cy="982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H="1">
            <a:off x="2121121" y="4408304"/>
            <a:ext cx="1308960" cy="6538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flipV="1">
            <a:off x="6040801" y="2448257"/>
            <a:ext cx="1141920" cy="8194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5878080" y="4408304"/>
            <a:ext cx="980640" cy="6538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89600" y="1468955"/>
            <a:ext cx="2449440" cy="81656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избавляет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от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статического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электричества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16480" y="5062132"/>
            <a:ext cx="2285280" cy="81656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нормализует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давление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858721" y="1633132"/>
            <a:ext cx="2121120" cy="81656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снимает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усталость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58721" y="5062132"/>
            <a:ext cx="1794240" cy="9793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поднимает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настроение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360" y="1633131"/>
            <a:ext cx="2449440" cy="3918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/>
              <a:t>выделите главные слова для составления </a:t>
            </a:r>
            <a:r>
              <a:rPr lang="ru-RU" sz="6600" b="1" i="1" dirty="0" err="1" smtClean="0"/>
              <a:t>синквейна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6600" b="1" i="1" dirty="0" smtClean="0"/>
              <a:t>«Электризация тел  при соприкосновении. Взаимодействие заряженных тел»</a:t>
            </a:r>
            <a:endParaRPr lang="ru-RU" sz="6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28588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Рефлексия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Нарисуйте, на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листочках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какой заряд вы получили от сегодняшнего урока.</a:t>
            </a:r>
            <a:r>
              <a:rPr lang="ru-RU" sz="2000" b="1" i="1" dirty="0"/>
              <a:t> 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Если вам понравился материал урока, но не все понятно рисуете положительный и отрицательный заряд.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b="1" i="1" dirty="0"/>
              <a:t>Если вам ничего непонятно вы рисуете отрицательный заряд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000" b="1" i="1" dirty="0"/>
              <a:t>Если понравилось и все понятно. То рисуете положительный заряд.</a:t>
            </a:r>
          </a:p>
        </p:txBody>
      </p:sp>
      <p:pic>
        <p:nvPicPr>
          <p:cNvPr id="59407" name="Picture 1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882650" cy="887412"/>
          </a:xfrm>
          <a:prstGeom prst="rect">
            <a:avLst/>
          </a:prstGeom>
          <a:noFill/>
        </p:spPr>
      </p:pic>
      <p:pic>
        <p:nvPicPr>
          <p:cNvPr id="59408" name="Picture 1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286388"/>
            <a:ext cx="882650" cy="887413"/>
          </a:xfrm>
          <a:prstGeom prst="rect">
            <a:avLst/>
          </a:prstGeom>
          <a:noFill/>
        </p:spPr>
      </p:pic>
      <p:pic>
        <p:nvPicPr>
          <p:cNvPr id="59409" name="Picture 17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43248"/>
            <a:ext cx="936625" cy="863600"/>
          </a:xfrm>
          <a:prstGeom prst="rect">
            <a:avLst/>
          </a:prstGeom>
          <a:noFill/>
        </p:spPr>
      </p:pic>
      <p:pic>
        <p:nvPicPr>
          <p:cNvPr id="59410" name="Picture 18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14818"/>
            <a:ext cx="936625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/>
              <a:t>Домашнее задание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Impact" pitchFamily="34" charset="0"/>
              </a:rPr>
              <a:t>§</a:t>
            </a:r>
            <a:r>
              <a:rPr lang="ru-RU" i="1" dirty="0" smtClean="0">
                <a:latin typeface="Impact" pitchFamily="34" charset="0"/>
              </a:rPr>
              <a:t>25, вопросы, тест, провести опыт: «Поднести к струйке воды ручку или воздушный шарик, наэлектризованные о шерсть». </a:t>
            </a:r>
          </a:p>
          <a:p>
            <a:pPr eaLnBrk="1" hangingPunct="1"/>
            <a:r>
              <a:rPr lang="ru-RU" i="1" dirty="0" smtClean="0">
                <a:latin typeface="Impact" pitchFamily="34" charset="0"/>
              </a:rPr>
              <a:t>И сделать вывод об электризации выводы.,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                  </a:t>
            </a:r>
            <a:r>
              <a:rPr lang="ru-RU" sz="4400" b="1" i="1" dirty="0" smtClean="0">
                <a:latin typeface="Arial Black" pitchFamily="34" charset="0"/>
              </a:rPr>
              <a:t>СПАСИБО</a:t>
            </a:r>
          </a:p>
          <a:p>
            <a:pPr eaLnBrk="1" hangingPunct="1"/>
            <a:r>
              <a:rPr lang="ru-RU" sz="4400" b="1" i="1" dirty="0" smtClean="0">
                <a:latin typeface="Arial Black" pitchFamily="34" charset="0"/>
              </a:rPr>
              <a:t>                 ЗА УРОК !</a:t>
            </a:r>
            <a:endParaRPr lang="en-US" sz="4400" b="1" i="1" dirty="0" smtClean="0">
              <a:latin typeface="Arial Black" pitchFamily="34" charset="0"/>
            </a:endParaRPr>
          </a:p>
        </p:txBody>
      </p:sp>
      <p:pic>
        <p:nvPicPr>
          <p:cNvPr id="17412" name="Picture 4" descr="j030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933825"/>
            <a:ext cx="18018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j030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1876"/>
            <a:ext cx="17557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63272" cy="65973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Эксперимент №1</a:t>
            </a:r>
            <a:endParaRPr lang="ru-RU" dirty="0" smtClean="0"/>
          </a:p>
          <a:p>
            <a:r>
              <a:rPr lang="ru-RU" dirty="0" smtClean="0"/>
              <a:t>Шариковую  ручку потереть о свои волосы и поднести к  кусочкам  бумаги</a:t>
            </a:r>
          </a:p>
          <a:p>
            <a:endParaRPr lang="ru-RU" b="1" dirty="0" smtClean="0"/>
          </a:p>
          <a:p>
            <a:r>
              <a:rPr lang="ru-RU" b="1" dirty="0" smtClean="0"/>
              <a:t>Эксперимент №2</a:t>
            </a:r>
            <a:endParaRPr lang="ru-RU" dirty="0" smtClean="0"/>
          </a:p>
          <a:p>
            <a:r>
              <a:rPr lang="ru-RU" dirty="0" smtClean="0"/>
              <a:t>Воздушный шарик натереть шестью и поднести к зернам пшена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Эксперимент №3</a:t>
            </a:r>
            <a:endParaRPr lang="ru-RU" dirty="0" smtClean="0"/>
          </a:p>
          <a:p>
            <a:r>
              <a:rPr lang="ru-RU" dirty="0" smtClean="0"/>
              <a:t>Воздушный шарик натереть шестью и поднести к волосам.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Эксперимент №4</a:t>
            </a:r>
            <a:endParaRPr lang="ru-RU" dirty="0" smtClean="0"/>
          </a:p>
          <a:p>
            <a:r>
              <a:rPr lang="ru-RU" dirty="0" smtClean="0"/>
              <a:t>Воздушный шарик натереть шестью и поднести к стене.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Эксперимент №5</a:t>
            </a:r>
            <a:endParaRPr lang="ru-RU" dirty="0" smtClean="0"/>
          </a:p>
          <a:p>
            <a:r>
              <a:rPr lang="ru-RU" dirty="0" smtClean="0"/>
              <a:t>Два воздушных шарика  натереть шестью и подвесить на штатив. </a:t>
            </a:r>
          </a:p>
          <a:p>
            <a:endParaRPr lang="ru-RU" b="1" dirty="0" smtClean="0"/>
          </a:p>
          <a:p>
            <a:r>
              <a:rPr lang="ru-RU" b="1" dirty="0" smtClean="0"/>
              <a:t>Эксперимент №6</a:t>
            </a:r>
          </a:p>
          <a:p>
            <a:r>
              <a:rPr lang="ru-RU" dirty="0" smtClean="0"/>
              <a:t>Натереть воздушный шарик шерстью и поднести к фольге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6048672"/>
          </a:xfrm>
        </p:spPr>
        <p:txBody>
          <a:bodyPr>
            <a:noAutofit/>
          </a:bodyPr>
          <a:lstStyle/>
          <a:p>
            <a:r>
              <a:rPr lang="ru-RU" sz="4800" dirty="0" smtClean="0"/>
              <a:t>1)Как можно наэлектризовать тело? </a:t>
            </a:r>
          </a:p>
          <a:p>
            <a:r>
              <a:rPr lang="ru-RU" sz="4800" dirty="0" smtClean="0"/>
              <a:t>2)Оба ли тела электризуются при трении?</a:t>
            </a:r>
          </a:p>
          <a:p>
            <a:r>
              <a:rPr lang="ru-RU" sz="4800" dirty="0" smtClean="0"/>
              <a:t>3) Как обнаружить электризацию тела?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5718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451978"/>
            <a:ext cx="2850083" cy="35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149080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Corbel" pitchFamily="34" charset="0"/>
              </a:rPr>
              <a:t>Фалес </a:t>
            </a:r>
            <a:r>
              <a:rPr lang="en-US" sz="4800" b="1" dirty="0" smtClean="0">
                <a:latin typeface="Gill Sans MT" pitchFamily="34" charset="0"/>
              </a:rPr>
              <a:t>VI</a:t>
            </a:r>
            <a:r>
              <a:rPr lang="ru-RU" sz="4800" b="1" dirty="0" smtClean="0">
                <a:latin typeface="Corbel" pitchFamily="34" charset="0"/>
              </a:rPr>
              <a:t> до н. э.</a:t>
            </a:r>
            <a:endParaRPr lang="ru-RU" sz="4800" b="1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6597352"/>
          </a:xfrm>
        </p:spPr>
        <p:txBody>
          <a:bodyPr>
            <a:noAutofit/>
          </a:bodyPr>
          <a:lstStyle/>
          <a:p>
            <a:r>
              <a:rPr lang="ru-RU" sz="4400" i="1" dirty="0" smtClean="0"/>
              <a:t>Явление, в результате которого нейтральное тело, после соприкосновения с другим телом приобретает свойство притягивать к себе различные предметы, называют </a:t>
            </a:r>
            <a:r>
              <a:rPr lang="ru-RU" sz="4400" b="1" i="1" dirty="0" smtClean="0"/>
              <a:t>электризацией. </a:t>
            </a:r>
            <a:endParaRPr lang="ru-RU" sz="4400" b="1" dirty="0" smtClean="0"/>
          </a:p>
          <a:p>
            <a:r>
              <a:rPr lang="ru-RU" sz="4000" i="1" dirty="0" smtClean="0"/>
              <a:t>При электризации тела могут не только притягиваться, но и отталкиваться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4525963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Исторически так сложилось, что</a:t>
            </a:r>
            <a:r>
              <a:rPr lang="ru-RU" sz="4000" b="1" dirty="0" smtClean="0"/>
              <a:t> </a:t>
            </a:r>
            <a:r>
              <a:rPr lang="ru-RU" sz="4000" i="1" dirty="0" smtClean="0"/>
              <a:t>электрический заряд наэлектризованной эбонитовой палочки, потёртой о шерсть, назвали </a:t>
            </a:r>
            <a:r>
              <a:rPr lang="ru-RU" sz="4000" b="1" i="1" dirty="0" smtClean="0"/>
              <a:t>отрицательным.</a:t>
            </a:r>
            <a:endParaRPr lang="ru-RU" sz="4000" dirty="0" smtClean="0"/>
          </a:p>
          <a:p>
            <a:r>
              <a:rPr lang="ru-RU" sz="4000" i="1" dirty="0" smtClean="0"/>
              <a:t>Электрический заряд наэлектризованной стеклянной палочки, потёртой о шёлк, назвали </a:t>
            </a:r>
            <a:r>
              <a:rPr lang="ru-RU" sz="4000" b="1" i="1" dirty="0" smtClean="0"/>
              <a:t>положительным.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693</Words>
  <Application>Microsoft Office PowerPoint</Application>
  <PresentationFormat>Экран (4:3)</PresentationFormat>
  <Paragraphs>102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Электризация тел при соприкосновении. Взаимодействие заряженных тел.  Два рода зарядов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Явления являющиеся следствием  электризации</vt:lpstr>
      <vt:lpstr>Слайд 19</vt:lpstr>
      <vt:lpstr>Слайд 20</vt:lpstr>
      <vt:lpstr>Слайд 21</vt:lpstr>
      <vt:lpstr>Слайд 22</vt:lpstr>
      <vt:lpstr>Слайд 23</vt:lpstr>
      <vt:lpstr>Слайд 24</vt:lpstr>
      <vt:lpstr>Накопление статического электричества</vt:lpstr>
      <vt:lpstr>Слайд 26</vt:lpstr>
      <vt:lpstr>Слайд 27</vt:lpstr>
      <vt:lpstr>Результаты заземления</vt:lpstr>
      <vt:lpstr>Слайд 29</vt:lpstr>
      <vt:lpstr>Рефлексия Нарисуйте, на  листочках, какой заряд вы получили от сегодняшнего урока. </vt:lpstr>
      <vt:lpstr>Домашнее задание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Электризация тел при соприкосновении. Взаимодействие заряженных тел. Два рода зарядов </dc:title>
  <dc:creator>UserXP</dc:creator>
  <cp:lastModifiedBy>windows</cp:lastModifiedBy>
  <cp:revision>49</cp:revision>
  <dcterms:created xsi:type="dcterms:W3CDTF">2013-12-01T16:01:46Z</dcterms:created>
  <dcterms:modified xsi:type="dcterms:W3CDTF">2018-12-20T22:24:48Z</dcterms:modified>
</cp:coreProperties>
</file>