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37"/>
  </p:notesMasterIdLst>
  <p:sldIdLst>
    <p:sldId id="306" r:id="rId2"/>
    <p:sldId id="323" r:id="rId3"/>
    <p:sldId id="318" r:id="rId4"/>
    <p:sldId id="266" r:id="rId5"/>
    <p:sldId id="317" r:id="rId6"/>
    <p:sldId id="268" r:id="rId7"/>
    <p:sldId id="270" r:id="rId8"/>
    <p:sldId id="308" r:id="rId9"/>
    <p:sldId id="271" r:id="rId10"/>
    <p:sldId id="272" r:id="rId11"/>
    <p:sldId id="276" r:id="rId12"/>
    <p:sldId id="309" r:id="rId13"/>
    <p:sldId id="284" r:id="rId14"/>
    <p:sldId id="278" r:id="rId15"/>
    <p:sldId id="307" r:id="rId16"/>
    <p:sldId id="283" r:id="rId17"/>
    <p:sldId id="279" r:id="rId18"/>
    <p:sldId id="310" r:id="rId19"/>
    <p:sldId id="282" r:id="rId20"/>
    <p:sldId id="285" r:id="rId21"/>
    <p:sldId id="286" r:id="rId22"/>
    <p:sldId id="311" r:id="rId23"/>
    <p:sldId id="289" r:id="rId24"/>
    <p:sldId id="292" r:id="rId25"/>
    <p:sldId id="293" r:id="rId26"/>
    <p:sldId id="312" r:id="rId27"/>
    <p:sldId id="321" r:id="rId28"/>
    <p:sldId id="294" r:id="rId29"/>
    <p:sldId id="296" r:id="rId30"/>
    <p:sldId id="313" r:id="rId31"/>
    <p:sldId id="301" r:id="rId32"/>
    <p:sldId id="300" r:id="rId33"/>
    <p:sldId id="314" r:id="rId34"/>
    <p:sldId id="315" r:id="rId35"/>
    <p:sldId id="32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1DD64-DCE6-46A6-92D6-3AE3D7ECA94E}" type="datetimeFigureOut">
              <a:rPr lang="ru-RU" smtClean="0"/>
              <a:t>11.01.2021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2D5E5-422D-4E27-BD36-9D3AB922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2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BABF9E-6274-4BF9-AA56-EBD3318260AE}" type="datetimeFigureOut">
              <a:rPr lang="ru-RU" smtClean="0"/>
              <a:pPr/>
              <a:t>11.01.2021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867888-DEF6-4B66-9D23-C9A9A3A5A7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povodok.ru/pics/art70/art6924_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ovodok.ru/pics/art70/art6924_1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ribxoz.ru/wp-content/uploads/tolstolobik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ildlifedisease.nbii.gov/ai/images/Chicken_2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images04.olx.ru/ui/7/63/33/1284615480_121176033_1-----1284615480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http://www.krestianin.ru/upload/iblock/0db/img_7779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www.fermer.ru/files/images/i1.preview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agro.ru/imgs/10703_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65618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Подготовила:</a:t>
            </a:r>
          </a:p>
          <a:p>
            <a:pPr algn="r"/>
            <a:r>
              <a:rPr lang="ru-RU" dirty="0" smtClean="0"/>
              <a:t>учитель  МОУ «СОШ № 48» (отделение) </a:t>
            </a:r>
          </a:p>
          <a:p>
            <a:pPr algn="r"/>
            <a:r>
              <a:rPr lang="ru-RU" dirty="0" smtClean="0"/>
              <a:t>г. Магнитогорска</a:t>
            </a:r>
          </a:p>
          <a:p>
            <a:pPr algn="r"/>
            <a:r>
              <a:rPr lang="ru-RU" dirty="0" smtClean="0"/>
              <a:t>Уланова Т.А.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764704"/>
            <a:ext cx="8229600" cy="2435696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 smtClean="0"/>
              <a:t>Окружающий мир</a:t>
            </a:r>
            <a:br>
              <a:rPr lang="ru-RU" dirty="0" smtClean="0"/>
            </a:br>
            <a:r>
              <a:rPr lang="ru-RU" dirty="0" smtClean="0"/>
              <a:t>4 класс</a:t>
            </a:r>
            <a:br>
              <a:rPr lang="ru-RU" dirty="0" smtClean="0"/>
            </a:br>
            <a:r>
              <a:rPr lang="ru-RU" dirty="0" smtClean="0"/>
              <a:t>Животноводство в родном крае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27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143504" y="642918"/>
            <a:ext cx="3214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/>
              <a:t>Буденновская порода лошадей</a:t>
            </a:r>
            <a:endParaRPr lang="ru-RU" sz="2800" dirty="0"/>
          </a:p>
        </p:txBody>
      </p:sp>
      <p:pic>
        <p:nvPicPr>
          <p:cNvPr id="20482" name="Picture 2" descr="буденновск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026" y="2357430"/>
            <a:ext cx="3631253" cy="301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57158" y="1256211"/>
            <a:ext cx="4869868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Высота лошадей буденовской породы в холке в среднем составляет от 160 до 170 см.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60391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Масть, как правило, рыжая с золотым отливом. Реже встречаются лошади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гнедой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 вороной масти.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60391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 лошади отличаются храбростью и темпераментом. Они энергичны, отличаются покладистым характером. Однако некоторые представители этой породы трудно сходятся с незнакомцами.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Порода не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плохо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приспособлена к содержанию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табуне, но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требовательнее к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кормлению. Отличается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60391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высокой работоспособностью.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143504" y="642918"/>
            <a:ext cx="32861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E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РУССКАЯ ТЯЖЕЛОВОЗНАЯ ПОРОДА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5602" name="i-main-pic" descr="Картинка 11 из 793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429124" y="2786058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714356"/>
            <a:ext cx="38553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ТЯЖЕЛОВОЗНАЯ ПОРОДА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лошадей, выведена в России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начале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Масти рыжая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реже гнедая, иногда серая и вороная.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Лошади скороспелы, плодовиты, долговечны (используются до 25 лет), выносливы, перспективны для мясного животноводства.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показатели работоспособности: максимальное тяговое усилие 820 кг, что соответствует массе воза около 20 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952"/>
            <a:ext cx="8496944" cy="64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6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сохраненные данные 2"/>
          <p:cNvSpPr/>
          <p:nvPr/>
        </p:nvSpPr>
        <p:spPr>
          <a:xfrm>
            <a:off x="285720" y="2000240"/>
            <a:ext cx="8715436" cy="3500462"/>
          </a:xfrm>
          <a:prstGeom prst="flowChartOnline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4348" y="3000372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/>
              <a:t>Свиноводство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714356"/>
            <a:ext cx="2500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КРУПНАЯ  БЕЛАЯ ПОРОДА </a:t>
            </a:r>
            <a:endParaRPr lang="ru-RU" sz="2800" dirty="0"/>
          </a:p>
        </p:txBody>
      </p:sp>
      <p:pic>
        <p:nvPicPr>
          <p:cNvPr id="27650" name="Рисунок 3" descr="http://domir.ru/animal/images/svin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86058"/>
            <a:ext cx="4071965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857620" y="571480"/>
            <a:ext cx="47863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00562" y="376931"/>
            <a:ext cx="4357718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новая порода, представленная, двумя основными типами: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Мясным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Мясо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сальным (большинство животных).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Животные гармонично сложены, крепкой конституции, хорошо приспособлены к различным климатическим условиям, скороспелы.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Взрослые хряки весят 320-350 кг, матки - 220-250 кг. Плодовитость маток 11-12 и более поросят за опорос.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Крупная белая порода используется для откорма до мясных, беконных и жирных кондиций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18" y="332656"/>
            <a:ext cx="8605346" cy="589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3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500034" y="1142984"/>
            <a:ext cx="8286808" cy="421484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00166" y="2571744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/>
              <a:t>Овцеводство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715008" y="500042"/>
            <a:ext cx="2857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Цигайская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порода овец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674" name="Рисунок 10" descr="Цигайская порода овец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500306"/>
            <a:ext cx="4000528" cy="2928958"/>
          </a:xfrm>
          <a:prstGeom prst="rect">
            <a:avLst/>
          </a:prstGeo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14282" y="712238"/>
            <a:ext cx="536583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Полутонкорунная, шёрстно-мясного и  мясо - шёрстного направления. </a:t>
            </a:r>
            <a:endParaRPr kumimoji="0" lang="ru-RU" sz="2000" b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       Выведена в  древности. </a:t>
            </a: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Завезена в</a:t>
            </a: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 Россию — впервые в </a:t>
            </a: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начале </a:t>
            </a:r>
            <a:r>
              <a:rPr kumimoji="0" lang="ru-RU" sz="2000" b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19 в.</a:t>
            </a:r>
            <a:r>
              <a:rPr lang="ru-RU" sz="20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У  животных крепкий костяк, прочные, правильно поставленные ноги, </a:t>
            </a:r>
            <a:r>
              <a:rPr lang="ru-RU" sz="20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бочкообразное туловище</a:t>
            </a:r>
            <a:r>
              <a:rPr lang="ru-RU" sz="20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прямая спина, длинный тощий хвост.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       Бараны шёрстно-мясного типа </a:t>
            </a:r>
            <a:r>
              <a:rPr lang="ru-RU" sz="2000" dirty="0" smtClean="0"/>
              <a:t>весят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</a:t>
            </a:r>
            <a:r>
              <a:rPr lang="ru-RU" sz="2000" dirty="0" smtClean="0"/>
              <a:t>85–95 кг, матки — 45–50 кг.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Упругая, крепкая, с небольшой валкостью шерсть — хорошее сырье для выработки технических сукон и трикотажных изделий.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       </a:t>
            </a:r>
            <a:r>
              <a:rPr lang="ru-RU" sz="2000" dirty="0" err="1" smtClean="0"/>
              <a:t>Цигайские</a:t>
            </a:r>
            <a:r>
              <a:rPr lang="ru-RU" sz="2000" dirty="0" smtClean="0"/>
              <a:t> овцы скороспелы, хорошо нагуливаются и откармливаются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Овцы хорошо акклиматизируются</a:t>
            </a:r>
            <a:r>
              <a:rPr lang="ru-RU" sz="2000" dirty="0" smtClean="0"/>
              <a:t>. Не боятся холодных зим </a:t>
            </a:r>
            <a:r>
              <a:rPr lang="ru-RU" sz="2000" dirty="0"/>
              <a:t>и</a:t>
            </a:r>
            <a:r>
              <a:rPr lang="ru-RU" sz="2000" dirty="0" smtClean="0"/>
              <a:t> жаркого лета.</a:t>
            </a:r>
            <a:endParaRPr lang="ru-RU" sz="20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57158" y="1857364"/>
            <a:ext cx="39290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718298" cy="303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079437" cy="380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830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4" y="1785926"/>
            <a:ext cx="7643866" cy="328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28662" y="2428868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/>
              <a:t>Рыбоводство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7920880" cy="5328592"/>
          </a:xfrm>
        </p:spPr>
        <p:txBody>
          <a:bodyPr/>
          <a:lstStyle/>
          <a:p>
            <a:pPr algn="l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 – это отрасль сельского хозяйства, занимающаяся разведением сельскохозяйственных животных для производства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животноводческих продуктов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227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85720" y="714356"/>
            <a:ext cx="3643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Золотой карп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46" name="Рисунок 3" descr="kar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43372" y="428605"/>
            <a:ext cx="47149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       </a:t>
            </a:r>
            <a:r>
              <a:rPr lang="ru-RU" sz="2000" b="1" i="1" dirty="0" smtClean="0"/>
              <a:t>Золотой карп</a:t>
            </a:r>
            <a:r>
              <a:rPr lang="ru-RU" sz="2000" dirty="0" smtClean="0"/>
              <a:t> — большая всеядная рыба жёлто-зеленого и коричневого цвета, имеет по два уса с каждой стороны верхней челюсти. Живёт в реках, водохранилищах, ставках, озёрах, где заселяет тихие, стоячие или медленно текущие воды с твёрдым глинистым, слегка заиленным дном. </a:t>
            </a:r>
            <a:endParaRPr lang="ru-RU" sz="2000" dirty="0" smtClean="0"/>
          </a:p>
          <a:p>
            <a:pPr algn="just"/>
            <a:r>
              <a:rPr lang="ru-RU" sz="2000" dirty="0"/>
              <a:t> </a:t>
            </a:r>
            <a:r>
              <a:rPr lang="ru-RU" sz="2000" dirty="0" smtClean="0"/>
              <a:t>      </a:t>
            </a:r>
            <a:r>
              <a:rPr lang="ru-RU" sz="2000" dirty="0" smtClean="0"/>
              <a:t>Держится </a:t>
            </a:r>
            <a:r>
              <a:rPr lang="ru-RU" sz="2000" dirty="0" smtClean="0"/>
              <a:t>карп стайками, взрослые особи живут по отдельности. На нерест рыба собирается в мелких, поросших водорослями местах. Карп относится к теплолюбивым рыбам.  </a:t>
            </a:r>
          </a:p>
          <a:p>
            <a:pPr algn="just"/>
            <a:r>
              <a:rPr lang="ru-RU" sz="2000" dirty="0" smtClean="0"/>
              <a:t>             Карп кормится в местах богатых растительной и животной пищей. Его рацион разнообразят моллюски, рачки, черви, личинки насекомых. </a:t>
            </a:r>
            <a:endParaRPr lang="ru-RU" sz="2000" dirty="0" smtClean="0"/>
          </a:p>
          <a:p>
            <a:pPr algn="just"/>
            <a:r>
              <a:rPr lang="ru-RU" sz="2000" dirty="0" smtClean="0"/>
              <a:t>Вес </a:t>
            </a:r>
            <a:r>
              <a:rPr lang="ru-RU" sz="2000" dirty="0" smtClean="0"/>
              <a:t>среднего карпа — около 9 кг, но он может достигать и 35 кг.</a:t>
            </a:r>
          </a:p>
          <a:p>
            <a:endParaRPr lang="ru-RU" sz="1700" dirty="0" smtClean="0"/>
          </a:p>
          <a:p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57158" y="285729"/>
            <a:ext cx="3143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Толстолоб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5842" name="Рисунок 5" descr="Толстоло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37147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42844" y="3857629"/>
            <a:ext cx="4357718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Толстолоб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крупная стайная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семейства карповых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 длины около 100 см и массы 40 кг. Чешуя мелкая. Питается зеленой водной массой. Зимует в глубоких ямах и в глубоком сне.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Толстолобики представлены двумя видами - белый или обыкновенный толстолобик и пёстрый толстолобик.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5846" name="Picture 6" descr="Толстолобик, крупная стайная рыба семейства карповых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929190" y="5143512"/>
            <a:ext cx="3810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43438" y="214290"/>
            <a:ext cx="43577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/>
              <a:t>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Толстолобик единственная пресноводная рыба, которая содержит такой же жир, как и у морских рыб – уменьшает количество холестерина в крови.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Толстолобик для жизни выбирает участки с илистым дном и мягкой растительностью. Глубина в таких местах обычно не превышает 3—3,5 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 рассвете и на закате толстолобик подходит к берегу, а днем уходят подальше от берега.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небольших водоемах, где численность толстолобика велика, а корма недостаточно, ловить его можно с начала мая до середины сентября.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076056" cy="33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75991"/>
            <a:ext cx="468880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5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357422" y="571480"/>
            <a:ext cx="4429156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ПТИЦЕВОДСТВО</a:t>
            </a:r>
            <a:endParaRPr lang="ru-RU" sz="2800" dirty="0"/>
          </a:p>
        </p:txBody>
      </p:sp>
      <p:cxnSp>
        <p:nvCxnSpPr>
          <p:cNvPr id="7" name="Прямая со стрелкой 6"/>
          <p:cNvCxnSpPr>
            <a:stCxn id="5" idx="4"/>
            <a:endCxn id="14" idx="0"/>
          </p:cNvCxnSpPr>
          <p:nvPr/>
        </p:nvCxnSpPr>
        <p:spPr>
          <a:xfrm rot="5400000">
            <a:off x="2714612" y="642918"/>
            <a:ext cx="642942" cy="3071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5" idx="4"/>
            <a:endCxn id="17" idx="0"/>
          </p:cNvCxnSpPr>
          <p:nvPr/>
        </p:nvCxnSpPr>
        <p:spPr>
          <a:xfrm rot="16200000" flipH="1">
            <a:off x="5768586" y="660777"/>
            <a:ext cx="714380" cy="3107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4"/>
            <a:endCxn id="15" idx="0"/>
          </p:cNvCxnSpPr>
          <p:nvPr/>
        </p:nvCxnSpPr>
        <p:spPr>
          <a:xfrm rot="5400000">
            <a:off x="1589464" y="2089538"/>
            <a:ext cx="3214710" cy="275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4"/>
            <a:endCxn id="16" idx="0"/>
          </p:cNvCxnSpPr>
          <p:nvPr/>
        </p:nvCxnSpPr>
        <p:spPr>
          <a:xfrm rot="16200000" flipH="1">
            <a:off x="4250529" y="2178835"/>
            <a:ext cx="3143272" cy="25003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428596" y="2500306"/>
            <a:ext cx="2143140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Разведение кур</a:t>
            </a:r>
            <a:endParaRPr lang="ru-RU" sz="28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5786" y="5072074"/>
            <a:ext cx="207170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Разведение уток</a:t>
            </a:r>
            <a:endParaRPr lang="ru-RU" sz="28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72198" y="5000636"/>
            <a:ext cx="200026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Разведение гусей</a:t>
            </a:r>
            <a:endParaRPr lang="ru-RU" sz="28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43702" y="2571744"/>
            <a:ext cx="2071702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Разведение страусов</a:t>
            </a:r>
            <a:endParaRPr lang="ru-RU" sz="2800" dirty="0"/>
          </a:p>
        </p:txBody>
      </p:sp>
      <p:cxnSp>
        <p:nvCxnSpPr>
          <p:cNvPr id="20" name="Прямая со стрелкой 19"/>
          <p:cNvCxnSpPr>
            <a:stCxn id="5" idx="4"/>
            <a:endCxn id="21" idx="0"/>
          </p:cNvCxnSpPr>
          <p:nvPr/>
        </p:nvCxnSpPr>
        <p:spPr>
          <a:xfrm rot="5400000">
            <a:off x="3518290" y="2803918"/>
            <a:ext cx="2000264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3428992" y="3857628"/>
            <a:ext cx="207170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Разведение индеек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572132" y="617646"/>
            <a:ext cx="27146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Несушки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incubatorun.ru/images/x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3861048"/>
            <a:ext cx="36290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57158" y="507665"/>
            <a:ext cx="457488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Несушки по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цвету оперения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бывают серыми, полосатыми, белыми, черными, палевыми и другими. Туловище кур овальное,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широкое,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голова средних размеров,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гребень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небольшой листовидной формы. Ноги недлинные, крепкие, как и клюв, желтого цвета. Крылья плохо развиты и плотно прилегают к телу.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У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полосатых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кур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каждое перо покрыто чередующимися серебристо-белыми и серо-черными полосками.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курочек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разводят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получения яиц,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белых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бройлерных кроссов. Живая масса петухов — 3,8, кур — 2,8—3,0 кг, яйценоскость — 160—170 яиц.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64" y="1325532"/>
            <a:ext cx="3101397" cy="23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  <p:bldP spid="430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714480" y="285728"/>
            <a:ext cx="47863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Бройлеры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i-main-pic" descr="Картинка 9 из 42">
            <a:hlinkClick r:id="rId2" tgtFrame="_blank"/>
          </p:cNvPr>
          <p:cNvPicPr/>
          <p:nvPr/>
        </p:nvPicPr>
        <p:blipFill>
          <a:blip r:embed="rId3"/>
          <a:srcRect r="1519" b="7837"/>
          <a:stretch>
            <a:fillRect/>
          </a:stretch>
        </p:blipFill>
        <p:spPr bwMode="auto">
          <a:xfrm>
            <a:off x="5508104" y="1374749"/>
            <a:ext cx="3308426" cy="313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596" y="1000109"/>
            <a:ext cx="50795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 основании двух пород 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корниши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плимутроки) выведен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«Бройлер-6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Курочки быстрооперяющиеся, петушки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медленнооперяющиеся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масса бройлеров "Б-6" к концу первой недели достигает 100 г, второй —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 г,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третьей —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г 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четвертой —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710 г,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пятой —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980 г,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— 1260, седьмой — 1550, восьмой — 1850, девятой — 2160, десятой — 2460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1" y="620688"/>
            <a:ext cx="4469904" cy="297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5294362" cy="336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14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0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734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8" y="357166"/>
            <a:ext cx="29289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Утки белой пекинской породы</a:t>
            </a:r>
            <a:endParaRPr lang="ru-RU" sz="3600" dirty="0"/>
          </a:p>
        </p:txBody>
      </p:sp>
      <p:pic>
        <p:nvPicPr>
          <p:cNvPr id="3" name="i-main-pic" descr="Картинка 2 из 94">
            <a:hlinkClick r:id="rId2" tgtFrame="_blank"/>
          </p:cNvPr>
          <p:cNvPicPr/>
          <p:nvPr/>
        </p:nvPicPr>
        <p:blipFill>
          <a:blip r:embed="rId3"/>
          <a:srcRect l="1790" t="3250" b="3750"/>
          <a:stretch>
            <a:fillRect/>
          </a:stretch>
        </p:blipFill>
        <p:spPr bwMode="auto">
          <a:xfrm>
            <a:off x="4572000" y="2857496"/>
            <a:ext cx="43529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7158" y="671436"/>
            <a:ext cx="378621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        По интенсивности роста эти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утки превосходят уток других пород. К моменту убоя они имеют высокую живую массу, хорошие мясные формы. Средняя живая масса взрослых селезней 3,5-4 кг, уток 3-3,5 кг.</a:t>
            </a:r>
            <a:r>
              <a:rPr lang="ru-RU" sz="2000" b="1" dirty="0" smtClean="0"/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        Оперение у пекинских уток белое с желтоватым оттенком, голова большая с выпуклой лобной частью, шея толстая, туловище и хвост слегка приподнятые, клюв оранжевого, а глаза - темно-голубого цвета, ноги толстые и относительно короткие.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0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5429256" y="357166"/>
            <a:ext cx="2428892" cy="151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Крупные серые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http://www.incubatorun.ru/images/x2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3140968"/>
            <a:ext cx="35361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85720" y="407708"/>
            <a:ext cx="5143536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      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Гуси этой породы крепкого телосложения. Голова у них широкая, короткая; короткий толстый клюв; шея средней длины, толстая; туловище широкое, глубокое; на животе имеются две жировые складки; грудь глубокая, выпуклая и широкая; спина длинная и широкая; крылья хорошо развиты; ноги средней длины, крепкие, широко расставлены. Клюв и ноги оранжево-красного цвета. Оперение у гусей серое, грудь и нижняя часть туловища более светлой окраски.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Живая масса самцов равна 6—7 кг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(иногда до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—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9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кг), самок —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5—6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кг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(до—9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кг).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algn="just"/>
            <a:r>
              <a:rPr lang="ru-RU" sz="2000" dirty="0" smtClean="0"/>
              <a:t>        Гусята этой породы быстро откармливаются. Они очень выносливые, </a:t>
            </a:r>
            <a:r>
              <a:rPr lang="ru-RU" sz="2000" dirty="0" smtClean="0"/>
              <a:t>нетребовательны </a:t>
            </a:r>
            <a:r>
              <a:rPr lang="ru-RU" sz="2000" dirty="0" smtClean="0"/>
              <a:t>к водоемам, </a:t>
            </a:r>
            <a:r>
              <a:rPr lang="ru-RU" sz="2000" dirty="0" smtClean="0"/>
              <a:t>поедают </a:t>
            </a:r>
            <a:r>
              <a:rPr lang="ru-RU" sz="2000" dirty="0" smtClean="0"/>
              <a:t>зерно-падалицу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460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02697" cy="323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8532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176464" cy="27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51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чка 2"/>
          <p:cNvSpPr/>
          <p:nvPr/>
        </p:nvSpPr>
        <p:spPr>
          <a:xfrm>
            <a:off x="642910" y="1000108"/>
            <a:ext cx="8358246" cy="421484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28728" y="1785926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 smtClean="0">
                <a:solidFill>
                  <a:srgbClr val="5A5628"/>
                </a:solidFill>
                <a:ea typeface="Times New Roman" pitchFamily="18" charset="0"/>
                <a:cs typeface="Times New Roman" pitchFamily="18" charset="0"/>
              </a:rPr>
              <a:t>Разведение страусов</a:t>
            </a:r>
            <a:endParaRPr lang="ru-RU" sz="7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85720" y="428604"/>
            <a:ext cx="37862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5A5628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Разведение страусов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02" name="i-main-pic" descr="Картинка 5 из 49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14282" y="2143116"/>
            <a:ext cx="410845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00562" y="500043"/>
            <a:ext cx="435771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        </a:t>
            </a:r>
            <a:r>
              <a:rPr lang="ru-RU" dirty="0" smtClean="0"/>
              <a:t>В </a:t>
            </a:r>
            <a:r>
              <a:rPr lang="ru-RU" b="1" dirty="0" smtClean="0"/>
              <a:t>Челябинской </a:t>
            </a:r>
            <a:r>
              <a:rPr lang="ru-RU" b="1" dirty="0" smtClean="0"/>
              <a:t>области</a:t>
            </a:r>
            <a:r>
              <a:rPr lang="ru-RU" dirty="0" smtClean="0"/>
              <a:t> активно занимаются  </a:t>
            </a:r>
            <a:r>
              <a:rPr lang="ru-RU" b="1" i="1" dirty="0" smtClean="0"/>
              <a:t>разведением страусов</a:t>
            </a:r>
            <a:r>
              <a:rPr lang="ru-RU" dirty="0" smtClean="0"/>
              <a:t>.  </a:t>
            </a:r>
          </a:p>
          <a:p>
            <a:pPr algn="just"/>
            <a:r>
              <a:rPr lang="ru-RU" dirty="0" smtClean="0"/>
              <a:t>В инкубаторах выращивают черных африканских страусов, которые готовы составить конкуренцию традиционной домашней птице. </a:t>
            </a:r>
          </a:p>
          <a:p>
            <a:pPr algn="just"/>
            <a:r>
              <a:rPr lang="ru-RU" b="1" i="1" dirty="0" smtClean="0"/>
              <a:t>         </a:t>
            </a:r>
            <a:r>
              <a:rPr lang="ru-RU" b="1" i="1" dirty="0" smtClean="0"/>
              <a:t>        </a:t>
            </a:r>
            <a:r>
              <a:rPr lang="ru-RU" b="1" i="1" dirty="0" smtClean="0"/>
              <a:t>Страус</a:t>
            </a:r>
            <a:r>
              <a:rPr lang="ru-RU" dirty="0" smtClean="0"/>
              <a:t> – удивительная птица, его ДНК схоже с ДНК человека на 99,1 процента. </a:t>
            </a:r>
          </a:p>
          <a:p>
            <a:pPr algn="just"/>
            <a:r>
              <a:rPr lang="ru-RU" dirty="0" smtClean="0"/>
              <a:t>         </a:t>
            </a:r>
            <a:r>
              <a:rPr lang="ru-RU" dirty="0" smtClean="0"/>
              <a:t>Мозг страуса весит всего 30 граммов, но, специалисты говорят, даже их хватает, чтобы оценить гармонию семи нот и проявить свой характер. </a:t>
            </a:r>
          </a:p>
          <a:p>
            <a:pPr algn="just"/>
            <a:r>
              <a:rPr lang="ru-RU" dirty="0" smtClean="0"/>
              <a:t>        Обычная люцерна, сорная трава для африканского страуса – большое лакомство и основной источник питания. Мясо птицы считается деликатесом. Оно отличается высокой </a:t>
            </a:r>
            <a:r>
              <a:rPr lang="ru-RU" dirty="0" smtClean="0"/>
              <a:t>питательностью, а </a:t>
            </a:r>
            <a:r>
              <a:rPr lang="ru-RU" dirty="0" smtClean="0"/>
              <a:t>яичницей из одного страусиного яйца можно накормить восемь человек. </a:t>
            </a:r>
          </a:p>
          <a:p>
            <a:pPr algn="just"/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урока</a:t>
            </a:r>
          </a:p>
          <a:p>
            <a:pPr algn="ctr"/>
            <a:endParaRPr lang="ru-RU" sz="4000" dirty="0"/>
          </a:p>
          <a:p>
            <a:pPr algn="ctr"/>
            <a:r>
              <a:rPr lang="ru-RU" sz="4000" dirty="0" smtClean="0"/>
              <a:t>Какие отрасли животноводства  развиваются в Челябинской области?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83797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967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1340768"/>
            <a:ext cx="7262192" cy="41744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урок!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52936"/>
            <a:ext cx="3096344" cy="23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51" y="2826280"/>
            <a:ext cx="3247589" cy="21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69567"/>
            <a:ext cx="3761187" cy="250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41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Шестиугольник 2"/>
          <p:cNvSpPr/>
          <p:nvPr/>
        </p:nvSpPr>
        <p:spPr>
          <a:xfrm>
            <a:off x="285720" y="785794"/>
            <a:ext cx="8429684" cy="48577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57224" y="1357298"/>
            <a:ext cx="72152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/>
              <a:t>Разведение крупного рогатого скота</a:t>
            </a:r>
            <a:endParaRPr lang="ru-RU" sz="72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08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428604"/>
            <a:ext cx="357623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Красная степная порода</a:t>
            </a:r>
            <a:endParaRPr kumimoji="0" lang="ru-RU" sz="4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i-main-pic" descr="Картинка 3 из 72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20" y="3000372"/>
            <a:ext cx="3576235" cy="269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995936" y="642917"/>
            <a:ext cx="479090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Красная степная порода распространена почти во всех районах области.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Масть скота красная. Правда, у части животных есть белые отметины на голове, брюхе, вымени и ногах.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Она разводится на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Урале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более 200 лет.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algn="just"/>
            <a:r>
              <a:rPr lang="ru-RU" sz="2000" dirty="0" smtClean="0"/>
              <a:t>        Животные этой породы хорошо переносят значительные колебания температуры, сильную жару, сухость воздуха, периодические летние засухи и мирятся, как ни одна порода, со скудной степной растительностью летом и недостатком кормов зимой. </a:t>
            </a:r>
          </a:p>
          <a:p>
            <a:pPr algn="just"/>
            <a:r>
              <a:rPr lang="ru-RU" sz="2000" dirty="0" smtClean="0"/>
              <a:t>        </a:t>
            </a:r>
            <a:r>
              <a:rPr lang="ru-RU" sz="2000" dirty="0" smtClean="0"/>
              <a:t>Живая </a:t>
            </a:r>
            <a:r>
              <a:rPr lang="ru-RU" sz="2000" dirty="0" smtClean="0"/>
              <a:t>масса взрослых коров </a:t>
            </a:r>
            <a:r>
              <a:rPr lang="ru-RU" sz="2000" dirty="0" smtClean="0"/>
              <a:t>составляет </a:t>
            </a:r>
            <a:r>
              <a:rPr lang="ru-RU" sz="2000" dirty="0" smtClean="0"/>
              <a:t>в среднем 520 кг с колебаниями от 500 до 650 кг, на племенных </a:t>
            </a:r>
            <a:r>
              <a:rPr lang="ru-RU" sz="2000" dirty="0" smtClean="0"/>
              <a:t>фермах </a:t>
            </a:r>
            <a:r>
              <a:rPr lang="ru-RU" sz="2000" dirty="0" smtClean="0"/>
              <a:t>- 480 кг.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071538" y="500042"/>
            <a:ext cx="27311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Черно-пестрая порода</a:t>
            </a:r>
            <a:endParaRPr kumimoji="0" lang="ru-RU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458" name="i-main-pic" descr="Картинка 10 из 150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57158" y="2357430"/>
            <a:ext cx="435771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072066" y="392179"/>
            <a:ext cx="378621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Черно-пестрая порода.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Масть животных черно-пестрая.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коров рога достигают 20-25 см.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Живая масса взрослых коров колеблется от 450 до 550 кг. Иногда встречаются более тяжеловесные коровы.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Скот этой породы отличается высокой молочностью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1"/>
            <a:ext cx="4664043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5355293" cy="356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4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анные 2"/>
          <p:cNvSpPr/>
          <p:nvPr/>
        </p:nvSpPr>
        <p:spPr>
          <a:xfrm>
            <a:off x="142844" y="1428736"/>
            <a:ext cx="8858312" cy="3143272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357290" y="2285992"/>
            <a:ext cx="69294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КОНЕВОДСТВО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458</TotalTime>
  <Words>1072</Words>
  <Application>Microsoft Office PowerPoint</Application>
  <PresentationFormat>Экран (4:3)</PresentationFormat>
  <Paragraphs>107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Окружающий мир 4 класс Животноводство в родном крае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урок!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Миша</dc:creator>
  <cp:lastModifiedBy>Татьяна</cp:lastModifiedBy>
  <cp:revision>52</cp:revision>
  <dcterms:created xsi:type="dcterms:W3CDTF">2011-02-02T19:39:40Z</dcterms:created>
  <dcterms:modified xsi:type="dcterms:W3CDTF">2021-01-11T18:28:43Z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1087798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