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61" r:id="rId2"/>
    <p:sldId id="256" r:id="rId3"/>
    <p:sldId id="262" r:id="rId4"/>
    <p:sldId id="264" r:id="rId5"/>
    <p:sldId id="263" r:id="rId6"/>
    <p:sldId id="265" r:id="rId7"/>
    <p:sldId id="257" r:id="rId8"/>
    <p:sldId id="259" r:id="rId9"/>
    <p:sldId id="258" r:id="rId10"/>
    <p:sldId id="260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FF00"/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C9C06-1375-4482-935A-E96E94888A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20D9AC-4595-4479-9C3F-B1172DB4B3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AC0266-B20D-4A1C-9C5A-676DDDBB97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083304-6AF5-463F-A07B-34E9ADD471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731B4-D9D3-4127-A43D-D9A16CF203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509FC8-A1F6-4F1B-8D81-C3C5B3E20E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8CB6C-C167-4EA9-9EBF-785900A761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AEB6F3-F7AC-4A6B-9AD2-DC63D223DD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F9A89-59DD-4DEF-84A1-E5EB2255C2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C84F0-7382-4B81-82BB-67D4D731A2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60E94C-7BAE-443E-BA89-1DE98EEA9D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D7467B-D384-4ED6-A324-A39C2FC72F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133600" y="332656"/>
            <a:ext cx="7010400" cy="1295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200" b="1" dirty="0" smtClean="0">
                <a:solidFill>
                  <a:srgbClr val="00B0F0"/>
                </a:solidFill>
              </a:rPr>
              <a:t>Презентация </a:t>
            </a:r>
            <a:br>
              <a:rPr lang="ru-RU" sz="3200" b="1" dirty="0" smtClean="0">
                <a:solidFill>
                  <a:srgbClr val="00B0F0"/>
                </a:solidFill>
              </a:rPr>
            </a:br>
            <a:r>
              <a:rPr lang="ru-RU" sz="3200" b="1" dirty="0" smtClean="0">
                <a:solidFill>
                  <a:srgbClr val="00B0F0"/>
                </a:solidFill>
              </a:rPr>
              <a:t>по немецкому языку </a:t>
            </a:r>
            <a:br>
              <a:rPr lang="ru-RU" sz="3200" b="1" dirty="0" smtClean="0">
                <a:solidFill>
                  <a:srgbClr val="00B0F0"/>
                </a:solidFill>
              </a:rPr>
            </a:br>
            <a:r>
              <a:rPr lang="ru-RU" sz="3200" b="1" dirty="0" smtClean="0">
                <a:solidFill>
                  <a:srgbClr val="00B0F0"/>
                </a:solidFill>
              </a:rPr>
              <a:t>8 класс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1475656" y="1844824"/>
            <a:ext cx="7010400" cy="33099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DE" sz="6000" b="1" dirty="0" smtClean="0"/>
              <a:t>Plusquamperfekt</a:t>
            </a:r>
            <a:endParaRPr lang="ru-RU" sz="6000" b="1" dirty="0" smtClean="0"/>
          </a:p>
          <a:p>
            <a:pPr algn="r" eaLnBrk="1" hangingPunct="1">
              <a:buFont typeface="Wingdings" pitchFamily="2" charset="2"/>
              <a:buNone/>
            </a:pPr>
            <a:endParaRPr lang="ru-RU" sz="2000" b="1" dirty="0" smtClean="0"/>
          </a:p>
          <a:p>
            <a:pPr algn="r" eaLnBrk="1" hangingPunct="1">
              <a:buFont typeface="Wingdings" pitchFamily="2" charset="2"/>
              <a:buNone/>
            </a:pPr>
            <a:endParaRPr lang="ru-RU" sz="2000" b="1" dirty="0" smtClean="0"/>
          </a:p>
          <a:p>
            <a:pPr algn="r" eaLnBrk="1" hangingPunct="1">
              <a:buFont typeface="Wingdings" pitchFamily="2" charset="2"/>
              <a:buNone/>
            </a:pPr>
            <a:r>
              <a:rPr lang="ru-RU" sz="2000" b="1" dirty="0" smtClean="0"/>
              <a:t>Учитель </a:t>
            </a:r>
            <a:r>
              <a:rPr lang="ru-RU" sz="2000" b="1" dirty="0" smtClean="0"/>
              <a:t>немецкого </a:t>
            </a:r>
            <a:r>
              <a:rPr lang="ru-RU" sz="2000" b="1" dirty="0" smtClean="0"/>
              <a:t>языка </a:t>
            </a:r>
            <a:endParaRPr lang="ru-RU" sz="2000" b="1" dirty="0" smtClean="0"/>
          </a:p>
          <a:p>
            <a:pPr algn="r" eaLnBrk="1" hangingPunct="1">
              <a:buFont typeface="Wingdings" pitchFamily="2" charset="2"/>
              <a:buNone/>
            </a:pPr>
            <a:r>
              <a:rPr lang="ru-RU" sz="2000" b="1" dirty="0" smtClean="0"/>
              <a:t>МКОУ «</a:t>
            </a:r>
            <a:r>
              <a:rPr lang="ru-RU" sz="2000" b="1" dirty="0" err="1" smtClean="0"/>
              <a:t>Захопёрская</a:t>
            </a:r>
            <a:r>
              <a:rPr lang="ru-RU" sz="2000" b="1" dirty="0" smtClean="0"/>
              <a:t> СШ»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ru-RU" sz="2000" b="1" dirty="0" smtClean="0"/>
              <a:t>Кузнецова Л.Н.</a:t>
            </a:r>
            <a:endParaRPr lang="ru-RU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Проверь себя!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916113"/>
            <a:ext cx="9144000" cy="4114800"/>
          </a:xfrm>
        </p:spPr>
        <p:txBody>
          <a:bodyPr/>
          <a:lstStyle/>
          <a:p>
            <a:pPr eaLnBrk="1" hangingPunct="1"/>
            <a:r>
              <a:rPr lang="de-DE" b="1" i="1" dirty="0" err="1" smtClean="0"/>
              <a:t>Ic</a:t>
            </a:r>
            <a:r>
              <a:rPr lang="en-US" b="1" i="1" dirty="0" smtClean="0"/>
              <a:t>h </a:t>
            </a:r>
            <a:r>
              <a:rPr lang="de-DE" b="1" i="1" dirty="0" smtClean="0"/>
              <a:t> </a:t>
            </a:r>
            <a:r>
              <a:rPr lang="de-DE" b="1" i="1" u="sng" dirty="0" smtClean="0"/>
              <a:t>hatte </a:t>
            </a:r>
            <a:r>
              <a:rPr lang="de-DE" b="1" i="1" dirty="0" smtClean="0"/>
              <a:t>Tennis </a:t>
            </a:r>
            <a:r>
              <a:rPr lang="de-DE" b="1" i="1" u="sng" dirty="0" smtClean="0"/>
              <a:t>gespielt.</a:t>
            </a:r>
          </a:p>
          <a:p>
            <a:pPr eaLnBrk="1" hangingPunct="1"/>
            <a:r>
              <a:rPr lang="de-DE" b="1" i="1" dirty="0" smtClean="0"/>
              <a:t>Du </a:t>
            </a:r>
            <a:r>
              <a:rPr lang="de-DE" b="1" i="1" u="sng" dirty="0" smtClean="0"/>
              <a:t>hattest </a:t>
            </a:r>
            <a:r>
              <a:rPr lang="de-DE" b="1" i="1" dirty="0" smtClean="0"/>
              <a:t>jeden Morgen  </a:t>
            </a:r>
            <a:r>
              <a:rPr lang="de-DE" b="1" i="1" u="sng" dirty="0" smtClean="0"/>
              <a:t>geturnt.</a:t>
            </a:r>
          </a:p>
          <a:p>
            <a:pPr eaLnBrk="1" hangingPunct="1"/>
            <a:r>
              <a:rPr lang="de-DE" b="1" i="1" dirty="0" smtClean="0"/>
              <a:t>Er </a:t>
            </a:r>
            <a:r>
              <a:rPr lang="de-DE" b="1" i="1" u="sng" dirty="0" smtClean="0"/>
              <a:t>hattet</a:t>
            </a:r>
            <a:r>
              <a:rPr lang="de-DE" b="1" i="1" dirty="0" smtClean="0"/>
              <a:t> viel </a:t>
            </a:r>
            <a:r>
              <a:rPr lang="de-DE" b="1" i="1" u="sng" dirty="0" smtClean="0"/>
              <a:t>gelacht.</a:t>
            </a:r>
          </a:p>
          <a:p>
            <a:pPr eaLnBrk="1" hangingPunct="1"/>
            <a:r>
              <a:rPr lang="de-DE" b="1" i="1" dirty="0" smtClean="0"/>
              <a:t>Ich </a:t>
            </a:r>
            <a:r>
              <a:rPr lang="de-DE" b="1" i="1" u="sng" dirty="0" smtClean="0"/>
              <a:t>hatte </a:t>
            </a:r>
            <a:r>
              <a:rPr lang="de-DE" b="1" i="1" dirty="0" smtClean="0"/>
              <a:t>dieses Buch sehr interessant </a:t>
            </a:r>
            <a:r>
              <a:rPr lang="de-DE" b="1" i="1" u="sng" dirty="0" smtClean="0"/>
              <a:t>gefunden.</a:t>
            </a:r>
          </a:p>
          <a:p>
            <a:pPr eaLnBrk="1" hangingPunct="1"/>
            <a:r>
              <a:rPr lang="de-DE" b="1" i="1" dirty="0" smtClean="0"/>
              <a:t>Du </a:t>
            </a:r>
            <a:r>
              <a:rPr lang="de-DE" b="1" i="1" u="sng" dirty="0" smtClean="0"/>
              <a:t>warst</a:t>
            </a:r>
            <a:r>
              <a:rPr lang="de-DE" b="1" i="1" dirty="0" smtClean="0"/>
              <a:t> ins  Cafe </a:t>
            </a:r>
            <a:r>
              <a:rPr lang="de-DE" b="1" i="1" u="sng" dirty="0" smtClean="0"/>
              <a:t>gegangen.</a:t>
            </a:r>
          </a:p>
          <a:p>
            <a:pPr eaLnBrk="1" hangingPunct="1"/>
            <a:r>
              <a:rPr lang="de-DE" b="1" i="1" dirty="0" smtClean="0"/>
              <a:t>Wir</a:t>
            </a:r>
            <a:r>
              <a:rPr lang="de-DE" b="1" i="1" u="sng" dirty="0" smtClean="0"/>
              <a:t> waren</a:t>
            </a:r>
            <a:r>
              <a:rPr lang="de-DE" b="1" i="1" dirty="0" smtClean="0"/>
              <a:t> durch den Park</a:t>
            </a:r>
            <a:r>
              <a:rPr lang="de-DE" b="1" i="1" u="sng" dirty="0" smtClean="0"/>
              <a:t> gelaufen</a:t>
            </a:r>
            <a:r>
              <a:rPr lang="de-DE" b="1" i="1" dirty="0" smtClean="0"/>
              <a:t>.</a:t>
            </a:r>
          </a:p>
          <a:p>
            <a:pPr eaLnBrk="1" hangingPunct="1"/>
            <a:r>
              <a:rPr lang="de-DE" b="1" i="1" dirty="0" smtClean="0"/>
              <a:t>Mein Freund</a:t>
            </a:r>
            <a:r>
              <a:rPr lang="de-DE" b="1" i="1" u="sng" dirty="0" smtClean="0"/>
              <a:t> war </a:t>
            </a:r>
            <a:r>
              <a:rPr lang="de-DE" b="1" i="1" dirty="0" smtClean="0"/>
              <a:t>mit dem Bus </a:t>
            </a:r>
            <a:r>
              <a:rPr lang="de-DE" b="1" i="1" u="sng" dirty="0" smtClean="0"/>
              <a:t>gefahren</a:t>
            </a:r>
            <a:r>
              <a:rPr lang="de-DE" b="1" i="1" dirty="0" smtClean="0"/>
              <a:t>.</a:t>
            </a:r>
          </a:p>
          <a:p>
            <a:pPr eaLnBrk="1" hangingPunct="1"/>
            <a:endParaRPr lang="ru-RU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1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71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71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71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71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3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4" grpId="0"/>
      <p:bldP spid="371714" grpId="1"/>
      <p:bldP spid="3717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b="1" dirty="0" smtClean="0"/>
          </a:p>
        </p:txBody>
      </p:sp>
      <p:sp>
        <p:nvSpPr>
          <p:cNvPr id="3717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916113"/>
            <a:ext cx="9144000" cy="4114800"/>
          </a:xfrm>
        </p:spPr>
        <p:txBody>
          <a:bodyPr>
            <a:normAutofit/>
          </a:bodyPr>
          <a:lstStyle/>
          <a:p>
            <a:endParaRPr lang="ru-RU" b="1" i="1" dirty="0" smtClean="0"/>
          </a:p>
        </p:txBody>
      </p:sp>
      <p:pic>
        <p:nvPicPr>
          <p:cNvPr id="34817" name="Picture 1" descr="C:\Documents and Settings\Игорь\Рабочий стол\пример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260648"/>
            <a:ext cx="9144000" cy="619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1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3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4" grpId="0"/>
      <p:bldP spid="371714" grpId="1"/>
      <p:bldP spid="3717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HAUSAUFGABEN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Стр. 33 №7. Выучить правило.</a:t>
            </a:r>
          </a:p>
          <a:p>
            <a:r>
              <a:rPr lang="ru-RU" dirty="0" smtClean="0"/>
              <a:t>Стр. 32 №6. Прочитать, перевести.</a:t>
            </a:r>
          </a:p>
          <a:p>
            <a:endParaRPr lang="ru-RU" dirty="0"/>
          </a:p>
        </p:txBody>
      </p:sp>
      <p:sp>
        <p:nvSpPr>
          <p:cNvPr id="33794" name="AutoShape 2" descr="https://ds04.infourok.ru/uploads/ex/124e/00084fad-f4fa0995/img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3795" name="Picture 3" descr="D:\ФОТО\Фоточки мои\Картинки\анимашки для през\экзамены сов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852936"/>
            <a:ext cx="1944216" cy="28515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332656"/>
            <a:ext cx="8244408" cy="1440160"/>
          </a:xfrm>
        </p:spPr>
        <p:txBody>
          <a:bodyPr>
            <a:normAutofit/>
          </a:bodyPr>
          <a:lstStyle/>
          <a:p>
            <a:pPr eaLnBrk="1" hangingPunct="1"/>
            <a:r>
              <a:rPr lang="de-DE" sz="7200" b="1" dirty="0" smtClean="0">
                <a:solidFill>
                  <a:srgbClr val="FFFF00"/>
                </a:solidFill>
              </a:rPr>
              <a:t>Plusquamperfekt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696" y="1772816"/>
            <a:ext cx="5791200" cy="2357437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4400" b="1" dirty="0" smtClean="0">
                <a:solidFill>
                  <a:srgbClr val="FF0000"/>
                </a:solidFill>
              </a:rPr>
              <a:t>hatte/</a:t>
            </a:r>
            <a:r>
              <a:rPr lang="de-DE" sz="4400" b="1" dirty="0" err="1" smtClean="0">
                <a:solidFill>
                  <a:srgbClr val="FF0000"/>
                </a:solidFill>
              </a:rPr>
              <a:t>war+Partizip</a:t>
            </a:r>
            <a:r>
              <a:rPr lang="de-DE" sz="4400" b="1" dirty="0" smtClean="0">
                <a:solidFill>
                  <a:srgbClr val="FF0000"/>
                </a:solidFill>
              </a:rPr>
              <a:t> II</a:t>
            </a:r>
          </a:p>
          <a:p>
            <a:pPr eaLnBrk="1" hangingPunct="1">
              <a:lnSpc>
                <a:spcPct val="80000"/>
              </a:lnSpc>
            </a:pPr>
            <a:r>
              <a:rPr lang="de-DE" sz="3700" b="1" dirty="0" smtClean="0">
                <a:solidFill>
                  <a:srgbClr val="FF0000"/>
                </a:solidFill>
              </a:rPr>
              <a:t>                                   -t</a:t>
            </a:r>
          </a:p>
          <a:p>
            <a:pPr eaLnBrk="1" hangingPunct="1">
              <a:lnSpc>
                <a:spcPct val="80000"/>
              </a:lnSpc>
            </a:pPr>
            <a:r>
              <a:rPr lang="de-DE" sz="3700" b="1" dirty="0" smtClean="0">
                <a:solidFill>
                  <a:srgbClr val="FF0000"/>
                </a:solidFill>
              </a:rPr>
              <a:t>       </a:t>
            </a:r>
            <a:r>
              <a:rPr lang="de-DE" sz="3700" b="1" dirty="0" err="1" smtClean="0">
                <a:solidFill>
                  <a:srgbClr val="FF0000"/>
                </a:solidFill>
              </a:rPr>
              <a:t>ge</a:t>
            </a:r>
            <a:r>
              <a:rPr lang="de-DE" sz="3700" b="1" dirty="0" smtClean="0">
                <a:solidFill>
                  <a:srgbClr val="FF0000"/>
                </a:solidFill>
              </a:rPr>
              <a:t>        </a:t>
            </a:r>
            <a:r>
              <a:rPr lang="ru-RU" sz="3700" b="1" dirty="0" smtClean="0">
                <a:solidFill>
                  <a:srgbClr val="FF0000"/>
                </a:solidFill>
              </a:rPr>
              <a:t>   </a:t>
            </a:r>
            <a:r>
              <a:rPr lang="de-DE" sz="3700" b="1" dirty="0" smtClean="0">
                <a:solidFill>
                  <a:srgbClr val="FF0000"/>
                </a:solidFill>
              </a:rPr>
              <a:t>+     </a:t>
            </a:r>
            <a:endParaRPr lang="de-DE" sz="37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DE" sz="3700" b="1" dirty="0" smtClean="0">
                <a:solidFill>
                  <a:srgbClr val="FF0000"/>
                </a:solidFill>
              </a:rPr>
              <a:t>                                  -en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4716016" y="2780928"/>
            <a:ext cx="1800200" cy="936105"/>
            <a:chOff x="4716016" y="3356991"/>
            <a:chExt cx="1800200" cy="936105"/>
          </a:xfrm>
        </p:grpSpPr>
        <p:sp>
          <p:nvSpPr>
            <p:cNvPr id="4101" name="Line 6"/>
            <p:cNvSpPr>
              <a:spLocks noChangeShapeType="1"/>
            </p:cNvSpPr>
            <p:nvPr/>
          </p:nvSpPr>
          <p:spPr bwMode="auto">
            <a:xfrm flipV="1">
              <a:off x="6084168" y="3356991"/>
              <a:ext cx="432048" cy="28803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102" name="Rectangle 7"/>
            <p:cNvSpPr>
              <a:spLocks noChangeArrowheads="1"/>
            </p:cNvSpPr>
            <p:nvPr/>
          </p:nvSpPr>
          <p:spPr bwMode="auto">
            <a:xfrm>
              <a:off x="4716016" y="3645024"/>
              <a:ext cx="863154" cy="360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4" name="Line 10"/>
            <p:cNvSpPr>
              <a:spLocks noChangeShapeType="1"/>
            </p:cNvSpPr>
            <p:nvPr/>
          </p:nvSpPr>
          <p:spPr bwMode="auto">
            <a:xfrm>
              <a:off x="5724128" y="4077072"/>
              <a:ext cx="432048" cy="21602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</p:grp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395536" y="4293096"/>
            <a:ext cx="8208912" cy="14465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4400" b="1" dirty="0"/>
              <a:t>Предпрошедшее время или давно прошедшее время</a:t>
            </a:r>
            <a:endParaRPr lang="ru-RU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34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0" grpId="0" autoUpdateAnimBg="0"/>
      <p:bldP spid="273411" grpId="0" build="p" animBg="1" autoUpdateAnimBg="0" advAuto="0"/>
      <p:bldP spid="410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Прошедшее время (</a:t>
            </a:r>
            <a:r>
              <a:rPr lang="ru-RU" b="1" dirty="0" err="1" smtClean="0">
                <a:solidFill>
                  <a:srgbClr val="C00000"/>
                </a:solidFill>
              </a:rPr>
              <a:t>Vergangenheit</a:t>
            </a:r>
            <a:r>
              <a:rPr lang="ru-RU" b="1" dirty="0" smtClean="0">
                <a:solidFill>
                  <a:srgbClr val="C00000"/>
                </a:solidFill>
              </a:rPr>
              <a:t>).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</a:t>
            </a:r>
            <a:r>
              <a:rPr lang="ru-RU" dirty="0"/>
              <a:t>выражения действий, событий и состояний, завершённых к моменту речи в немецком языке </a:t>
            </a:r>
            <a:r>
              <a:rPr lang="ru-RU" b="1" dirty="0"/>
              <a:t>три</a:t>
            </a:r>
            <a:r>
              <a:rPr lang="ru-RU" dirty="0"/>
              <a:t> временных формы:</a:t>
            </a:r>
          </a:p>
          <a:p>
            <a:r>
              <a:rPr lang="ru-RU" b="1" dirty="0">
                <a:solidFill>
                  <a:srgbClr val="C00000"/>
                </a:solidFill>
              </a:rPr>
              <a:t>имперфект (</a:t>
            </a:r>
            <a:r>
              <a:rPr lang="ru-RU" b="1" dirty="0" err="1">
                <a:solidFill>
                  <a:srgbClr val="C00000"/>
                </a:solidFill>
              </a:rPr>
              <a:t>Präteritum</a:t>
            </a:r>
            <a:r>
              <a:rPr lang="ru-RU" b="1" dirty="0">
                <a:solidFill>
                  <a:srgbClr val="C00000"/>
                </a:solidFill>
              </a:rPr>
              <a:t>)</a:t>
            </a:r>
            <a:r>
              <a:rPr lang="ru-RU" b="1" dirty="0"/>
              <a:t>, Прошедшее повествовательное время.</a:t>
            </a:r>
            <a:endParaRPr lang="ru-RU" dirty="0"/>
          </a:p>
          <a:p>
            <a:r>
              <a:rPr lang="ru-RU" b="1" dirty="0">
                <a:solidFill>
                  <a:srgbClr val="C00000"/>
                </a:solidFill>
              </a:rPr>
              <a:t>перфект (</a:t>
            </a:r>
            <a:r>
              <a:rPr lang="ru-RU" b="1" dirty="0" err="1">
                <a:solidFill>
                  <a:srgbClr val="C00000"/>
                </a:solidFill>
              </a:rPr>
              <a:t>Perfekt</a:t>
            </a:r>
            <a:r>
              <a:rPr lang="ru-RU" b="1" dirty="0">
                <a:solidFill>
                  <a:srgbClr val="C00000"/>
                </a:solidFill>
              </a:rPr>
              <a:t>)</a:t>
            </a:r>
            <a:r>
              <a:rPr lang="ru-RU" b="1" dirty="0"/>
              <a:t>, Прошедшее разговорное время.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Образование и использование</a:t>
            </a:r>
            <a:r>
              <a:rPr lang="ru-RU" b="1" dirty="0"/>
              <a:t> </a:t>
            </a:r>
            <a:r>
              <a:rPr lang="ru-RU" b="1" dirty="0">
                <a:solidFill>
                  <a:srgbClr val="C00000"/>
                </a:solidFill>
              </a:rPr>
              <a:t>перфекта (</a:t>
            </a:r>
            <a:r>
              <a:rPr lang="ru-RU" b="1" dirty="0" err="1">
                <a:solidFill>
                  <a:srgbClr val="C00000"/>
                </a:solidFill>
              </a:rPr>
              <a:t>Perfekt</a:t>
            </a:r>
            <a:r>
              <a:rPr lang="ru-RU" b="1" dirty="0">
                <a:solidFill>
                  <a:srgbClr val="C00000"/>
                </a:solidFill>
              </a:rPr>
              <a:t>).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820688"/>
          </a:xfrm>
        </p:spPr>
        <p:txBody>
          <a:bodyPr/>
          <a:lstStyle/>
          <a:p>
            <a:r>
              <a:rPr lang="ru-RU" b="1" dirty="0" err="1" smtClean="0"/>
              <a:t>haben</a:t>
            </a:r>
            <a:r>
              <a:rPr lang="ru-RU" b="1" dirty="0" smtClean="0"/>
              <a:t>/</a:t>
            </a:r>
            <a:r>
              <a:rPr lang="ru-RU" b="1" dirty="0" err="1" smtClean="0"/>
              <a:t>sein</a:t>
            </a:r>
            <a:r>
              <a:rPr lang="ru-RU" b="1" dirty="0" smtClean="0"/>
              <a:t> </a:t>
            </a:r>
            <a:r>
              <a:rPr lang="ru-RU" b="1" dirty="0"/>
              <a:t>+ </a:t>
            </a:r>
            <a:r>
              <a:rPr lang="ru-RU" b="1" dirty="0" smtClean="0"/>
              <a:t>(</a:t>
            </a:r>
            <a:r>
              <a:rPr lang="ru-RU" b="1" dirty="0" err="1"/>
              <a:t>Partizip</a:t>
            </a:r>
            <a:r>
              <a:rPr lang="ru-RU" b="1" dirty="0"/>
              <a:t> II) основного глагола.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2924944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smtClean="0">
                <a:latin typeface="Times New Roman" pitchFamily="18" charset="0"/>
                <a:cs typeface="Times New Roman" pitchFamily="18" charset="0"/>
              </a:rPr>
              <a:t>Ich bade im Fluss. – </a:t>
            </a:r>
          </a:p>
          <a:p>
            <a:r>
              <a:rPr lang="de-DE" sz="4800" dirty="0" smtClean="0">
                <a:latin typeface="Times New Roman" pitchFamily="18" charset="0"/>
                <a:cs typeface="Times New Roman" pitchFamily="18" charset="0"/>
              </a:rPr>
              <a:t>Ich </a:t>
            </a:r>
            <a:r>
              <a:rPr lang="de-DE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habe</a:t>
            </a:r>
            <a:r>
              <a:rPr lang="de-DE" sz="4800" dirty="0" smtClean="0">
                <a:latin typeface="Times New Roman" pitchFamily="18" charset="0"/>
                <a:cs typeface="Times New Roman" pitchFamily="18" charset="0"/>
              </a:rPr>
              <a:t> im Fluss </a:t>
            </a:r>
            <a:r>
              <a:rPr lang="de-DE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de-DE" sz="4800" dirty="0" smtClean="0">
                <a:latin typeface="Times New Roman" pitchFamily="18" charset="0"/>
                <a:cs typeface="Times New Roman" pitchFamily="18" charset="0"/>
              </a:rPr>
              <a:t>bad</a:t>
            </a:r>
            <a:r>
              <a:rPr lang="de-DE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et.</a:t>
            </a:r>
            <a:endParaRPr lang="de-DE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D:\ФОТО\Фоточки мои\Картинки\анимашки для през\смайл пишет крупно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701380"/>
            <a:ext cx="1184920" cy="15818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Образование и использование имперфекта (</a:t>
            </a:r>
            <a:r>
              <a:rPr lang="ru-RU" b="1" dirty="0" err="1">
                <a:solidFill>
                  <a:schemeClr val="accent2"/>
                </a:solidFill>
              </a:rPr>
              <a:t>Präteritum</a:t>
            </a:r>
            <a:r>
              <a:rPr lang="ru-RU" b="1" dirty="0">
                <a:solidFill>
                  <a:schemeClr val="accent2"/>
                </a:solidFill>
              </a:rPr>
              <a:t>).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4800" dirty="0" smtClean="0"/>
              <a:t>lachen – lach</a:t>
            </a:r>
            <a:r>
              <a:rPr lang="de-DE" sz="4800" b="1" dirty="0" smtClean="0">
                <a:solidFill>
                  <a:srgbClr val="FF0000"/>
                </a:solidFill>
              </a:rPr>
              <a:t>te </a:t>
            </a:r>
            <a:r>
              <a:rPr lang="ru-RU" sz="3600" dirty="0" smtClean="0"/>
              <a:t>(слабые глаголы)</a:t>
            </a:r>
            <a:endParaRPr lang="de-DE" sz="3600" dirty="0" smtClean="0">
              <a:solidFill>
                <a:srgbClr val="FF0000"/>
              </a:solidFill>
            </a:endParaRPr>
          </a:p>
          <a:p>
            <a:endParaRPr lang="de-DE" sz="4800" b="1" dirty="0" smtClean="0">
              <a:solidFill>
                <a:srgbClr val="FF0000"/>
              </a:solidFill>
            </a:endParaRPr>
          </a:p>
          <a:p>
            <a:r>
              <a:rPr lang="de-DE" sz="4800" dirty="0" smtClean="0"/>
              <a:t>g</a:t>
            </a:r>
            <a:r>
              <a:rPr lang="de-DE" sz="4800" u="sng" dirty="0" smtClean="0"/>
              <a:t>e</a:t>
            </a:r>
            <a:r>
              <a:rPr lang="de-DE" sz="4800" dirty="0" smtClean="0"/>
              <a:t>hen – g</a:t>
            </a:r>
            <a:r>
              <a:rPr lang="de-DE" sz="4800" b="1" dirty="0" smtClean="0">
                <a:solidFill>
                  <a:srgbClr val="FF0000"/>
                </a:solidFill>
              </a:rPr>
              <a:t>i</a:t>
            </a:r>
            <a:r>
              <a:rPr lang="de-DE" sz="4800" dirty="0" smtClean="0"/>
              <a:t>ng</a:t>
            </a:r>
            <a:r>
              <a:rPr lang="ru-RU" sz="4800" dirty="0" smtClean="0"/>
              <a:t> </a:t>
            </a:r>
            <a:r>
              <a:rPr lang="ru-RU" sz="3600" dirty="0" smtClean="0"/>
              <a:t>(сильные глаголы)</a:t>
            </a:r>
            <a:endParaRPr lang="de-DE" sz="3600" dirty="0"/>
          </a:p>
        </p:txBody>
      </p:sp>
      <p:pic>
        <p:nvPicPr>
          <p:cNvPr id="32770" name="Picture 2" descr="D:\ФОТО\Фоточки мои\Картинки\анимашки для през\смайл пишет крупно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4509120"/>
            <a:ext cx="1328936" cy="1774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3333FF"/>
                </a:solidFill>
              </a:rPr>
              <a:t>Plusquamperfekt</a:t>
            </a:r>
            <a:endParaRPr lang="ru-RU" dirty="0">
              <a:solidFill>
                <a:srgbClr val="3333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 </a:t>
            </a:r>
            <a:r>
              <a:rPr lang="ru-RU" dirty="0"/>
              <a:t>Эта временная форма используется довольно редко. Обозначает </a:t>
            </a:r>
            <a:r>
              <a:rPr lang="en-US" dirty="0" smtClean="0"/>
              <a:t> </a:t>
            </a:r>
            <a:r>
              <a:rPr lang="ru-RU" dirty="0" smtClean="0"/>
              <a:t>действие</a:t>
            </a:r>
            <a:r>
              <a:rPr lang="ru-RU" dirty="0"/>
              <a:t>, совершившееся раньше другого в прошлом. Образуется 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dirty="0"/>
              <a:t>при помощи </a:t>
            </a:r>
            <a:r>
              <a:rPr lang="ru-RU" dirty="0" err="1"/>
              <a:t>Prateritum</a:t>
            </a:r>
            <a:r>
              <a:rPr lang="ru-RU" dirty="0"/>
              <a:t> вспомогательных глаголов </a:t>
            </a:r>
            <a:r>
              <a:rPr lang="ru-RU" u="sng" dirty="0" err="1"/>
              <a:t>haben</a:t>
            </a:r>
            <a:r>
              <a:rPr lang="ru-RU" u="sng" dirty="0"/>
              <a:t>/</a:t>
            </a:r>
            <a:r>
              <a:rPr lang="ru-RU" dirty="0"/>
              <a:t> </a:t>
            </a:r>
            <a:r>
              <a:rPr lang="ru-RU" u="sng" dirty="0" err="1"/>
              <a:t>sein</a:t>
            </a:r>
            <a:r>
              <a:rPr lang="ru-RU" dirty="0"/>
              <a:t>  +</a:t>
            </a:r>
            <a:r>
              <a:rPr lang="ru-RU" dirty="0" err="1"/>
              <a:t>Partizip</a:t>
            </a:r>
            <a:r>
              <a:rPr lang="ru-RU" dirty="0"/>
              <a:t> </a:t>
            </a:r>
            <a:r>
              <a:rPr lang="en-US" dirty="0" smtClean="0"/>
              <a:t>II</a:t>
            </a:r>
            <a:r>
              <a:rPr lang="ru-RU" dirty="0" smtClean="0"/>
              <a:t> </a:t>
            </a:r>
            <a:r>
              <a:rPr lang="ru-RU" dirty="0"/>
              <a:t>( причастия прошедшего времени) основного глагола.</a:t>
            </a:r>
          </a:p>
          <a:p>
            <a:r>
              <a:rPr lang="ru-RU" u="sng" dirty="0"/>
              <a:t>Используется обычно, чтобы подчеркнуть последовательность двух действий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    </a:t>
            </a:r>
            <a:r>
              <a:rPr lang="ru-RU" b="1" smtClean="0"/>
              <a:t>Спряжение глаголов </a:t>
            </a:r>
            <a:r>
              <a:rPr lang="en-US" b="1" smtClean="0"/>
              <a:t>               </a:t>
            </a:r>
            <a:br>
              <a:rPr lang="en-US" b="1" smtClean="0"/>
            </a:br>
            <a:r>
              <a:rPr lang="en-US" b="1" smtClean="0"/>
              <a:t> </a:t>
            </a:r>
            <a:r>
              <a:rPr lang="de-DE" b="1" smtClean="0"/>
              <a:t>haben/war </a:t>
            </a:r>
            <a:r>
              <a:rPr lang="ru-RU" b="1" smtClean="0"/>
              <a:t>в</a:t>
            </a:r>
            <a:r>
              <a:rPr lang="en-US" b="1" smtClean="0"/>
              <a:t> </a:t>
            </a:r>
            <a:r>
              <a:rPr lang="de-DE" b="1" smtClean="0"/>
              <a:t>Präteritum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de-DE" b="1" dirty="0" smtClean="0"/>
              <a:t>Ich   hatte              war</a:t>
            </a:r>
          </a:p>
          <a:p>
            <a:pPr eaLnBrk="1" hangingPunct="1"/>
            <a:r>
              <a:rPr lang="de-DE" b="1" dirty="0" smtClean="0"/>
              <a:t>Du   hattest            warst</a:t>
            </a:r>
          </a:p>
          <a:p>
            <a:pPr eaLnBrk="1" hangingPunct="1"/>
            <a:r>
              <a:rPr lang="de-DE" b="1" dirty="0" smtClean="0"/>
              <a:t>Er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b="1" dirty="0" smtClean="0"/>
              <a:t>    Sie     hattet           war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b="1" dirty="0" smtClean="0"/>
              <a:t>    Es</a:t>
            </a:r>
          </a:p>
          <a:p>
            <a:pPr eaLnBrk="1" hangingPunct="1"/>
            <a:r>
              <a:rPr lang="de-DE" b="1" dirty="0" smtClean="0"/>
              <a:t>Wir  hatten             waren</a:t>
            </a:r>
          </a:p>
          <a:p>
            <a:pPr eaLnBrk="1" hangingPunct="1"/>
            <a:r>
              <a:rPr lang="de-DE" b="1" dirty="0" smtClean="0"/>
              <a:t>Ihr   hattet               wart</a:t>
            </a:r>
          </a:p>
          <a:p>
            <a:pPr eaLnBrk="1" hangingPunct="1"/>
            <a:r>
              <a:rPr lang="de-DE" b="1" dirty="0" smtClean="0"/>
              <a:t>Sie  hatten              waren</a:t>
            </a:r>
          </a:p>
          <a:p>
            <a:pPr eaLnBrk="1" hangingPunct="1"/>
            <a:endParaRPr lang="de-DE" b="1" dirty="0" smtClean="0"/>
          </a:p>
        </p:txBody>
      </p:sp>
      <p:sp>
        <p:nvSpPr>
          <p:cNvPr id="5124" name="AutoShape 7"/>
          <p:cNvSpPr>
            <a:spLocks/>
          </p:cNvSpPr>
          <p:nvPr/>
        </p:nvSpPr>
        <p:spPr bwMode="auto">
          <a:xfrm>
            <a:off x="3203848" y="2852936"/>
            <a:ext cx="73025" cy="1152525"/>
          </a:xfrm>
          <a:prstGeom prst="rightBrace">
            <a:avLst>
              <a:gd name="adj1" fmla="val 1315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67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8" grpId="0"/>
      <p:bldP spid="512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de-DE" b="1" u="sng" smtClean="0"/>
              <a:t>Übersetzte ins Russische</a:t>
            </a:r>
            <a:r>
              <a:rPr lang="de-DE" b="1" smtClean="0"/>
              <a:t> </a:t>
            </a:r>
            <a:br>
              <a:rPr lang="de-DE" b="1" smtClean="0"/>
            </a:br>
            <a:endParaRPr lang="de-DE" b="1" smtClean="0"/>
          </a:p>
        </p:txBody>
      </p:sp>
      <p:sp>
        <p:nvSpPr>
          <p:cNvPr id="37069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981200"/>
            <a:ext cx="8002587" cy="4114800"/>
          </a:xfrm>
        </p:spPr>
        <p:txBody>
          <a:bodyPr/>
          <a:lstStyle/>
          <a:p>
            <a:pPr eaLnBrk="1" hangingPunct="1"/>
            <a:r>
              <a:rPr lang="de-DE" sz="4000" b="1" i="1" dirty="0" smtClean="0"/>
              <a:t>Ich hatte im Fluss gebadet.</a:t>
            </a:r>
          </a:p>
          <a:p>
            <a:pPr eaLnBrk="1" hangingPunct="1"/>
            <a:r>
              <a:rPr lang="de-DE" sz="4000" b="1" i="1" dirty="0" smtClean="0"/>
              <a:t>Du hattest die Pilze gesucht.</a:t>
            </a:r>
          </a:p>
          <a:p>
            <a:pPr eaLnBrk="1" hangingPunct="1"/>
            <a:r>
              <a:rPr lang="de-DE" sz="4000" b="1" i="1" dirty="0" smtClean="0"/>
              <a:t>Er hatte Geschichten </a:t>
            </a:r>
            <a:r>
              <a:rPr lang="de-DE" sz="4000" b="1" i="1" dirty="0" smtClean="0"/>
              <a:t>erzählt</a:t>
            </a:r>
            <a:r>
              <a:rPr lang="de-DE" sz="4000" b="1" i="1" dirty="0" smtClean="0"/>
              <a:t>.</a:t>
            </a:r>
          </a:p>
          <a:p>
            <a:pPr eaLnBrk="1" hangingPunct="1"/>
            <a:r>
              <a:rPr lang="de-DE" sz="4000" b="1" i="1" dirty="0" smtClean="0"/>
              <a:t>Ich war viel gereist.</a:t>
            </a:r>
          </a:p>
          <a:p>
            <a:pPr eaLnBrk="1" hangingPunct="1"/>
            <a:r>
              <a:rPr lang="de-DE" sz="4000" b="1" i="1" dirty="0" smtClean="0"/>
              <a:t>Du warst ins Kino gegangen.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0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0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7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0" grpId="0"/>
      <p:bldP spid="3706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smtClean="0"/>
              <a:t>Поставьте предложения в </a:t>
            </a:r>
            <a:br>
              <a:rPr lang="ru-RU" b="1" smtClean="0"/>
            </a:br>
            <a:r>
              <a:rPr lang="de-DE" b="1" smtClean="0"/>
              <a:t>Plusquamperfekt</a:t>
            </a:r>
            <a:endParaRPr lang="ru-RU" b="1" smtClean="0"/>
          </a:p>
        </p:txBody>
      </p:sp>
      <p:sp>
        <p:nvSpPr>
          <p:cNvPr id="3696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81200"/>
            <a:ext cx="8748712" cy="4114800"/>
          </a:xfrm>
        </p:spPr>
        <p:txBody>
          <a:bodyPr/>
          <a:lstStyle/>
          <a:p>
            <a:pPr eaLnBrk="1" hangingPunct="1"/>
            <a:r>
              <a:rPr lang="de-DE" b="1" i="1" dirty="0" smtClean="0"/>
              <a:t>Ich…. Tennis….. (spielen).</a:t>
            </a:r>
          </a:p>
          <a:p>
            <a:pPr eaLnBrk="1" hangingPunct="1"/>
            <a:r>
              <a:rPr lang="de-DE" b="1" i="1" dirty="0" smtClean="0"/>
              <a:t>Du…. jeden Morgen …… (turnen).</a:t>
            </a:r>
          </a:p>
          <a:p>
            <a:pPr eaLnBrk="1" hangingPunct="1"/>
            <a:r>
              <a:rPr lang="de-DE" b="1" i="1" dirty="0" smtClean="0"/>
              <a:t>Er…. viel….. (lachen).</a:t>
            </a:r>
          </a:p>
          <a:p>
            <a:pPr eaLnBrk="1" hangingPunct="1"/>
            <a:r>
              <a:rPr lang="de-DE" b="1" i="1" dirty="0" smtClean="0"/>
              <a:t>Ich….dieses Buch sehr interessant….(finden).</a:t>
            </a:r>
          </a:p>
          <a:p>
            <a:pPr eaLnBrk="1" hangingPunct="1"/>
            <a:r>
              <a:rPr lang="de-DE" b="1" i="1" dirty="0" smtClean="0"/>
              <a:t>Du….ins  Cafe….. (gehen).</a:t>
            </a:r>
          </a:p>
          <a:p>
            <a:pPr eaLnBrk="1" hangingPunct="1"/>
            <a:r>
              <a:rPr lang="de-DE" b="1" i="1" dirty="0" smtClean="0"/>
              <a:t>Wir…..durch den Park….. (laufen).</a:t>
            </a:r>
          </a:p>
          <a:p>
            <a:pPr eaLnBrk="1" hangingPunct="1"/>
            <a:r>
              <a:rPr lang="de-DE" b="1" i="1" dirty="0" smtClean="0"/>
              <a:t>Mein Freund…..mit dem Bus….. (fahren).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9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9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69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9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69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369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6" grpId="0"/>
      <p:bldP spid="369667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291</Words>
  <Application>Microsoft Office PowerPoint</Application>
  <PresentationFormat>Экран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Wingdings</vt:lpstr>
      <vt:lpstr>Calibri</vt:lpstr>
      <vt:lpstr>Тема Office</vt:lpstr>
      <vt:lpstr>Презентация  по немецкому языку  8 класс</vt:lpstr>
      <vt:lpstr>Plusquamperfekt</vt:lpstr>
      <vt:lpstr>Прошедшее время (Vergangenheit). </vt:lpstr>
      <vt:lpstr>Образование и использование перфекта (Perfekt). </vt:lpstr>
      <vt:lpstr>Образование и использование имперфекта (Präteritum). </vt:lpstr>
      <vt:lpstr>Plusquamperfekt</vt:lpstr>
      <vt:lpstr>    Спряжение глаголов                  haben/war в Präteritum</vt:lpstr>
      <vt:lpstr>Übersetzte ins Russische  </vt:lpstr>
      <vt:lpstr>Поставьте предложения в  Plusquamperfekt</vt:lpstr>
      <vt:lpstr>Проверь себя!</vt:lpstr>
      <vt:lpstr>Слайд 11</vt:lpstr>
      <vt:lpstr>HAUSAUFGABEN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Plusquamperfekt</dc:title>
  <dc:creator>User</dc:creator>
  <cp:lastModifiedBy>Игорь</cp:lastModifiedBy>
  <cp:revision>14</cp:revision>
  <cp:lastPrinted>1601-01-01T00:00:00Z</cp:lastPrinted>
  <dcterms:created xsi:type="dcterms:W3CDTF">2008-10-01T09:27:28Z</dcterms:created>
  <dcterms:modified xsi:type="dcterms:W3CDTF">2018-10-09T20:22:58Z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