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  <p:sldId id="280" r:id="rId3"/>
    <p:sldId id="276" r:id="rId4"/>
    <p:sldId id="281" r:id="rId5"/>
    <p:sldId id="258" r:id="rId6"/>
    <p:sldId id="277" r:id="rId7"/>
    <p:sldId id="267" r:id="rId8"/>
    <p:sldId id="297" r:id="rId9"/>
    <p:sldId id="287" r:id="rId10"/>
    <p:sldId id="283" r:id="rId11"/>
    <p:sldId id="291" r:id="rId12"/>
    <p:sldId id="300" r:id="rId13"/>
    <p:sldId id="294" r:id="rId14"/>
    <p:sldId id="293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D8BA-B1D1-44CA-8BA2-35F8C8B6DE44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A3F7-442E-43D8-891D-7AA94A911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7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A2EFB-B61A-4EF9-A70B-6CD3441EF586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77C23-F101-4544-9EB5-3D8ACE69B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310A-BCCA-4882-AE04-D3BB8277D4B6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F26-E0AC-41F2-8FBB-F4E9ACD0C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1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8E1F-33B0-4C97-B554-882E4C928117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A93A-C036-4F31-A894-9C99C5189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4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8D5B-0B46-4CCD-9C4F-A45C12D500AA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F3F6-EB39-43DA-A588-53127F394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89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A2772-F79A-4D0B-9993-D1012C8B02B1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75ED-2DE7-42DE-AAF2-443A2D064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1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49AF-D71F-44AD-BB13-540A1B9C4780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DBC8-7AD3-40E2-9021-B9E9A651B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27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657C-1F59-4192-A105-97479B7D3033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9954-14E3-41DA-BD88-80FEC66C8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928F-E622-4E94-86DE-6B3F686E9427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5425-8785-4291-961B-B33BB393E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2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1007-1BF5-4855-B0BE-19D4FAEF8550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D949-0356-4ED7-A5FF-3C55D411B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3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1037C-0655-456D-9AB5-172584C88570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F71A-FB7E-434C-A0AB-3912A0769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0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E33778-B1ED-4A7F-B2B6-F865C80A657D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3BC7C3-374A-4B6B-AC21-84F76BFB2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avatars.mds.yandex.net/i?id=770daf8bcb7e03131956bc083dbd355e_l-9102364-images-thumbs&amp;n=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40960" cy="6240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102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ЗАДАНИЯ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ГРУППА № 1. 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Как 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можно объяснить  желание деда Гаврилы помочь своему недавнему врагу?</a:t>
            </a:r>
          </a:p>
          <a:p>
            <a:pPr marL="137160" lvl="0" indent="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ГРУППА № 2. 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В 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чем смысл рассказа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?</a:t>
            </a:r>
          </a:p>
          <a:p>
            <a:pPr marL="137160" lvl="0" indent="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ГРУППА № </a:t>
            </a:r>
            <a:r>
              <a:rPr lang="ru-RU" sz="2400" b="1" dirty="0" smtClean="0">
                <a:solidFill>
                  <a:srgbClr val="FF0000"/>
                </a:solidFill>
              </a:rPr>
              <a:t>3. 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Как </a:t>
            </a:r>
            <a:r>
              <a:rPr lang="ru-RU" sz="2400" dirty="0" err="1">
                <a:solidFill>
                  <a:srgbClr val="FFFF00"/>
                </a:solidFill>
                <a:latin typeface="Arial Black" pitchFamily="34" charset="0"/>
              </a:rPr>
              <a:t>М.А.Шолохов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 относится к Гражданской войне? </a:t>
            </a:r>
          </a:p>
          <a:p>
            <a:pPr marL="137160" lvl="0" indent="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ПИСЬМЕННО ДЛЯ ВСЕХ ! 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Актуальны ли сегодня эти рассказы?</a:t>
            </a:r>
          </a:p>
          <a:p>
            <a:pPr marL="548640" lvl="0" indent="-41148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None/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3200" dirty="0">
                <a:solidFill>
                  <a:srgbClr val="00B0F0"/>
                </a:solidFill>
                <a:latin typeface="Arial Black" pitchFamily="34" charset="0"/>
              </a:rPr>
              <a:t>Напишите ответ в </a:t>
            </a:r>
            <a:r>
              <a:rPr lang="ru-RU" sz="3200" dirty="0" smtClean="0">
                <a:solidFill>
                  <a:srgbClr val="00B0F0"/>
                </a:solidFill>
                <a:latin typeface="Arial Black" pitchFamily="34" charset="0"/>
              </a:rPr>
              <a:t>ТЕТРАДЯХ</a:t>
            </a:r>
            <a:endParaRPr lang="ru-RU" sz="32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77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22922"/>
              </p:ext>
            </p:extLst>
          </p:nvPr>
        </p:nvGraphicFramePr>
        <p:xfrm>
          <a:off x="323528" y="620688"/>
          <a:ext cx="8280920" cy="7011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0116"/>
                <a:gridCol w="4050804"/>
              </a:tblGrid>
              <a:tr h="478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Критерии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Дескрипторы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0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    -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отвечать на    поставленные вопросы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-выполнить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 письменное задание</a:t>
                      </a:r>
                      <a:endParaRPr lang="ru-RU" sz="2800" b="1" i="1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2000" dirty="0" smtClean="0">
                        <a:effectLst/>
                        <a:latin typeface="Arial Black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70C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  <a:latin typeface="Arial Black" pitchFamily="34" charset="0"/>
                          <a:ea typeface="Times New Roman"/>
                        </a:rPr>
                        <a:t>отвечает на поставленные вопросы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2800" dirty="0" smtClean="0">
                        <a:solidFill>
                          <a:srgbClr val="0070C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2800" dirty="0" smtClean="0">
                        <a:solidFill>
                          <a:srgbClr val="0070C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  <a:latin typeface="Arial Black" pitchFamily="34" charset="0"/>
                          <a:ea typeface="Times New Roman"/>
                        </a:rPr>
                        <a:t>-выполняет</a:t>
                      </a:r>
                      <a:r>
                        <a:rPr lang="ru-RU" sz="2800" b="1" i="1" baseline="0" dirty="0" smtClean="0">
                          <a:solidFill>
                            <a:srgbClr val="0070C0"/>
                          </a:solidFill>
                          <a:latin typeface="Arial Black" pitchFamily="34" charset="0"/>
                          <a:ea typeface="Times New Roman"/>
                        </a:rPr>
                        <a:t> письменное задание</a:t>
                      </a:r>
                      <a:endParaRPr lang="ru-RU" sz="2800" b="1" i="1" dirty="0" smtClean="0">
                        <a:solidFill>
                          <a:srgbClr val="0070C0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8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effectLst/>
                <a:latin typeface="Arial Black" pitchFamily="34" charset="0"/>
              </a:rPr>
              <a:t>Авторская позиция в рассказе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М</a:t>
            </a:r>
            <a:r>
              <a:rPr lang="ru-RU" sz="3600" dirty="0">
                <a:solidFill>
                  <a:srgbClr val="FF0000"/>
                </a:solidFill>
                <a:effectLst/>
                <a:latin typeface="Arial Black" pitchFamily="34" charset="0"/>
              </a:rPr>
              <a:t>. А.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Шолохова </a:t>
            </a:r>
            <a:r>
              <a:rPr lang="ru-RU" sz="3600" dirty="0">
                <a:solidFill>
                  <a:srgbClr val="FF0000"/>
                </a:solidFill>
                <a:effectLst/>
                <a:latin typeface="Arial Black" pitchFamily="34" charset="0"/>
              </a:rPr>
              <a:t>«Чужая кровь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».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3100" dirty="0">
                <a:solidFill>
                  <a:srgbClr val="00B0F0"/>
                </a:solidFill>
                <a:effectLst/>
                <a:latin typeface="Arial Black" pitchFamily="34" charset="0"/>
              </a:rPr>
              <a:t>(</a:t>
            </a:r>
            <a:r>
              <a:rPr lang="ru-RU" sz="3100" dirty="0" smtClean="0">
                <a:solidFill>
                  <a:srgbClr val="00B0F0"/>
                </a:solidFill>
                <a:latin typeface="Arial Black" pitchFamily="34" charset="0"/>
              </a:rPr>
              <a:t>запишите в </a:t>
            </a:r>
            <a:r>
              <a:rPr lang="ru-RU" sz="3100" dirty="0" smtClean="0">
                <a:solidFill>
                  <a:srgbClr val="00B0F0"/>
                </a:solidFill>
                <a:latin typeface="Arial Black" pitchFamily="34" charset="0"/>
              </a:rPr>
              <a:t>ТЕТРАДЬ</a:t>
            </a:r>
            <a:r>
              <a:rPr lang="ru-RU" sz="3100" dirty="0" smtClean="0">
                <a:solidFill>
                  <a:srgbClr val="00B0F0"/>
                </a:solidFill>
                <a:latin typeface="Arial Black" pitchFamily="34" charset="0"/>
              </a:rPr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Цели урока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625" y="2420889"/>
            <a:ext cx="8229600" cy="5002262"/>
          </a:xfrm>
        </p:spPr>
        <p:txBody>
          <a:bodyPr/>
          <a:lstStyle/>
          <a:p>
            <a:pPr marL="136525" indent="0" eaLnBrk="1" hangingPunct="1"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Arial Black" pitchFamily="34" charset="0"/>
              </a:rPr>
              <a:t>*выяснить, какой показывает Шолохов Гражданскую войну на страницах рассказа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 «Чужая кровь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».</a:t>
            </a:r>
          </a:p>
          <a:p>
            <a:pPr marL="136525" indent="0" eaLnBrk="1" hangingPunct="1"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Arial Black" pitchFamily="34" charset="0"/>
              </a:rPr>
              <a:t>*каким из этого события выходит человек;</a:t>
            </a:r>
          </a:p>
          <a:p>
            <a:pPr marL="136525" indent="0" eaLnBrk="1" hangingPunct="1"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Arial Black" pitchFamily="34" charset="0"/>
              </a:rPr>
              <a:t>*понять позицию Шолохова как писателя и как человека.</a:t>
            </a:r>
          </a:p>
          <a:p>
            <a:pPr marL="136525" lvl="0" indent="0" eaLnBrk="1" hangingPunct="1">
              <a:buNone/>
            </a:pP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*дать 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развернутый ответ, выражая собственное мнение о теме и проблеме произведения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2393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33421efdc57a4fb26100e1353ebbcc64_l-5279184-images-thumbs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449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86750" cy="528002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4800" b="1" i="1" dirty="0">
                <a:solidFill>
                  <a:srgbClr val="FF0000"/>
                </a:solidFill>
                <a:latin typeface="Arial Black"/>
                <a:ea typeface="Arial"/>
                <a:cs typeface="Arial"/>
              </a:rPr>
              <a:t>Домашнее задание</a:t>
            </a:r>
            <a:r>
              <a:rPr lang="ru-RU" sz="4800" b="1" i="1" dirty="0" smtClean="0">
                <a:solidFill>
                  <a:srgbClr val="FF0000"/>
                </a:solidFill>
                <a:latin typeface="Arial Black"/>
                <a:ea typeface="Arial"/>
                <a:cs typeface="Arial"/>
              </a:rPr>
              <a:t>.</a:t>
            </a:r>
          </a:p>
          <a:p>
            <a:pPr marL="136525" indent="0">
              <a:lnSpc>
                <a:spcPct val="106000"/>
              </a:lnSpc>
              <a:spcAft>
                <a:spcPts val="800"/>
              </a:spcAft>
              <a:buNone/>
            </a:pPr>
            <a:endParaRPr lang="ru-RU" b="1" i="1" dirty="0" smtClean="0">
              <a:solidFill>
                <a:srgbClr val="FF0000"/>
              </a:solidFill>
              <a:latin typeface="Arial Black"/>
              <a:ea typeface="Calibri"/>
              <a:cs typeface="Arial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  </a:t>
            </a:r>
            <a:r>
              <a:rPr lang="ru-RU" sz="6000" dirty="0">
                <a:solidFill>
                  <a:srgbClr val="FFFF00"/>
                </a:solidFill>
                <a:latin typeface="Arial Black"/>
                <a:ea typeface="Calibri"/>
                <a:cs typeface="Times New Roman"/>
              </a:rPr>
              <a:t>Написать эссе </a:t>
            </a:r>
            <a:r>
              <a:rPr lang="ru-RU" sz="5400" dirty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«</a:t>
            </a:r>
            <a:r>
              <a:rPr lang="ru-RU" sz="5400" b="1" dirty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Актуальны ли сегодня  рассказы Шолохова?</a:t>
            </a:r>
            <a:endParaRPr lang="ru-RU" sz="4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098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4773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-</a:t>
            </a:r>
            <a:r>
              <a:rPr lang="ru-RU" sz="8000" dirty="0">
                <a:solidFill>
                  <a:srgbClr val="FFFF00"/>
                </a:solidFill>
              </a:rPr>
              <a:t>Урок </a:t>
            </a:r>
            <a:r>
              <a:rPr lang="ru-RU" sz="8000" dirty="0" smtClean="0">
                <a:solidFill>
                  <a:srgbClr val="FFFF00"/>
                </a:solidFill>
              </a:rPr>
              <a:t>закончен.</a:t>
            </a:r>
          </a:p>
          <a:p>
            <a:pPr algn="ctr"/>
            <a:endParaRPr lang="ru-RU" sz="8000" dirty="0">
              <a:solidFill>
                <a:srgbClr val="FFFF00"/>
              </a:solidFill>
            </a:endParaRPr>
          </a:p>
          <a:p>
            <a:pPr algn="ctr"/>
            <a:r>
              <a:rPr lang="ru-RU" sz="8000" dirty="0" smtClean="0">
                <a:solidFill>
                  <a:srgbClr val="FFFF00"/>
                </a:solidFill>
              </a:rPr>
              <a:t>ВСЕМ УДАЧИ !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8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357166"/>
            <a:ext cx="10329906" cy="47974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И там и здесь между рядами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Звучит один и тот же глас: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«Кто не за нас — тот против нас.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Нет безразличных: правда с нами».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А я стою один меж них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В ревущем пламени и дыме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И всеми силами своими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Молюсь за тех и за других</a:t>
            </a:r>
            <a:r>
              <a:rPr lang="ru-RU" sz="3600" dirty="0" smtClean="0"/>
              <a:t>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214688" y="5143500"/>
            <a:ext cx="8258175" cy="1808163"/>
          </a:xfrm>
        </p:spPr>
        <p:txBody>
          <a:bodyPr/>
          <a:lstStyle/>
          <a:p>
            <a:pPr eaLnBrk="1" fontAlgn="t" hangingPunct="1">
              <a:buFont typeface="Wingdings 2" pitchFamily="18" charset="2"/>
              <a:buNone/>
            </a:pPr>
            <a:r>
              <a:rPr lang="ru-RU" altLang="ru-RU" sz="3200" b="1" i="1" dirty="0" smtClean="0">
                <a:solidFill>
                  <a:srgbClr val="FFFF00"/>
                </a:solidFill>
                <a:latin typeface="Arial Black" pitchFamily="34" charset="0"/>
              </a:rPr>
              <a:t>Максимилиан Волошин</a:t>
            </a:r>
          </a:p>
        </p:txBody>
      </p:sp>
    </p:spTree>
    <p:extLst>
      <p:ext uri="{BB962C8B-B14F-4D97-AF65-F5344CB8AC3E}">
        <p14:creationId xmlns:p14="http://schemas.microsoft.com/office/powerpoint/2010/main" val="3465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215238" cy="104298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effectLst/>
                <a:latin typeface="Arial Black" pitchFamily="34" charset="0"/>
              </a:rPr>
              <a:t>Михаил</a:t>
            </a:r>
            <a:r>
              <a:rPr lang="ru-RU" sz="4000" dirty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Александрович 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Шолохов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572125"/>
            <a:ext cx="8352928" cy="1752600"/>
          </a:xfrm>
        </p:spPr>
        <p:txBody>
          <a:bodyPr/>
          <a:lstStyle/>
          <a:p>
            <a:pPr eaLnBrk="1" hangingPunct="1"/>
            <a:r>
              <a:rPr lang="ru-RU" altLang="ru-RU" sz="4000" dirty="0" smtClean="0">
                <a:solidFill>
                  <a:srgbClr val="FF0000"/>
                </a:solidFill>
                <a:latin typeface="Arial Black" pitchFamily="34" charset="0"/>
              </a:rPr>
              <a:t>Рассказ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Arial Black" pitchFamily="34" charset="0"/>
              </a:rPr>
              <a:t>«Чужая кровь».</a:t>
            </a:r>
            <a:r>
              <a:rPr lang="ru-RU" altLang="ru-RU" sz="4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3076" name="Picture 3" descr="C:\Users\1111\Desktop\Портфолио Канунниковой И. Ф\ОТКРЫТЫЙ УРОК 2021 ДОНСКИЕ РАССКАЗЫ\Mihail Sholohov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357313"/>
            <a:ext cx="4176464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0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avatars.mds.yandex.net/i?id=fdc5550a60e4c045c8d9104ac835b79e_l-5086971-images-thumbs&amp;n=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6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54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effectLst/>
                <a:latin typeface="Arial Black" pitchFamily="34" charset="0"/>
              </a:rPr>
              <a:t>Авторская позиция в рассказе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М</a:t>
            </a:r>
            <a:r>
              <a:rPr lang="ru-RU" sz="3600" dirty="0">
                <a:solidFill>
                  <a:srgbClr val="FF0000"/>
                </a:solidFill>
                <a:effectLst/>
                <a:latin typeface="Arial Black" pitchFamily="34" charset="0"/>
              </a:rPr>
              <a:t>. А.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Шолохова </a:t>
            </a:r>
            <a:r>
              <a:rPr lang="ru-RU" sz="3600" dirty="0">
                <a:solidFill>
                  <a:srgbClr val="FF0000"/>
                </a:solidFill>
                <a:effectLst/>
                <a:latin typeface="Arial Black" pitchFamily="34" charset="0"/>
              </a:rPr>
              <a:t>«Чужая кровь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».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3100" dirty="0">
                <a:solidFill>
                  <a:srgbClr val="00B0F0"/>
                </a:solidFill>
                <a:effectLst/>
                <a:latin typeface="Arial Black" pitchFamily="34" charset="0"/>
              </a:rPr>
              <a:t>(</a:t>
            </a:r>
            <a:r>
              <a:rPr lang="ru-RU" sz="3100" dirty="0" smtClean="0">
                <a:solidFill>
                  <a:srgbClr val="00B0F0"/>
                </a:solidFill>
                <a:latin typeface="Arial Black" pitchFamily="34" charset="0"/>
              </a:rPr>
              <a:t>запишите в </a:t>
            </a:r>
            <a:r>
              <a:rPr lang="ru-RU" sz="3100" dirty="0" smtClean="0">
                <a:solidFill>
                  <a:srgbClr val="00B0F0"/>
                </a:solidFill>
                <a:latin typeface="Arial Black" pitchFamily="34" charset="0"/>
              </a:rPr>
              <a:t>ТЕТРАДЬ</a:t>
            </a:r>
            <a:r>
              <a:rPr lang="ru-RU" sz="3100" dirty="0" smtClean="0">
                <a:solidFill>
                  <a:srgbClr val="00B0F0"/>
                </a:solidFill>
                <a:latin typeface="Arial Black" pitchFamily="34" charset="0"/>
              </a:rPr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Цели урока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625" y="2420889"/>
            <a:ext cx="8229600" cy="5002262"/>
          </a:xfrm>
        </p:spPr>
        <p:txBody>
          <a:bodyPr/>
          <a:lstStyle/>
          <a:p>
            <a:pPr marL="136525" indent="0" eaLnBrk="1" hangingPunct="1"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Arial Black" pitchFamily="34" charset="0"/>
              </a:rPr>
              <a:t>*выяснить, какой показывает Шолохов Гражданскую войну на страницах рассказа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 «Чужая кровь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».</a:t>
            </a:r>
          </a:p>
          <a:p>
            <a:pPr marL="136525" indent="0" eaLnBrk="1" hangingPunct="1"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Arial Black" pitchFamily="34" charset="0"/>
              </a:rPr>
              <a:t>*каким из этого события выходит человек;</a:t>
            </a:r>
          </a:p>
          <a:p>
            <a:pPr marL="136525" indent="0" eaLnBrk="1" hangingPunct="1">
              <a:buNone/>
            </a:pPr>
            <a:r>
              <a:rPr lang="ru-RU" altLang="ru-RU" sz="2400" dirty="0" smtClean="0">
                <a:solidFill>
                  <a:srgbClr val="FFFF00"/>
                </a:solidFill>
                <a:latin typeface="Arial Black" pitchFamily="34" charset="0"/>
              </a:rPr>
              <a:t>*понять позицию Шолохова как писателя и как человека.</a:t>
            </a:r>
          </a:p>
          <a:p>
            <a:pPr marL="136525" lvl="0" indent="0" eaLnBrk="1" hangingPunct="1">
              <a:buNone/>
            </a:pP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*дать </a:t>
            </a:r>
            <a:r>
              <a:rPr lang="ru-RU" sz="2400" dirty="0">
                <a:solidFill>
                  <a:srgbClr val="FFFF00"/>
                </a:solidFill>
                <a:latin typeface="Arial Black" pitchFamily="34" charset="0"/>
              </a:rPr>
              <a:t>развернутый ответ, выражая собственное мнение о теме и проблеме произведения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u="sng" dirty="0">
                <a:solidFill>
                  <a:srgbClr val="FF0000"/>
                </a:solidFill>
              </a:rPr>
              <a:t>ЭПИГРАФ УРОКА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3981"/>
          </a:xfrm>
        </p:spPr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  <a:latin typeface="Arial Black" pitchFamily="34" charset="0"/>
              </a:rPr>
              <a:t>Не </a:t>
            </a:r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печалься о сыне, </a:t>
            </a:r>
          </a:p>
          <a:p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злую долю кляня, </a:t>
            </a:r>
          </a:p>
          <a:p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По бурлящей России </a:t>
            </a:r>
          </a:p>
          <a:p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Он торопит коня</a:t>
            </a:r>
          </a:p>
          <a:p>
            <a:r>
              <a:rPr lang="ru-RU" sz="3200" i="1" dirty="0" smtClean="0">
                <a:solidFill>
                  <a:srgbClr val="FF0000"/>
                </a:solidFill>
                <a:latin typeface="Arial Black" pitchFamily="34" charset="0"/>
              </a:rPr>
              <a:t>Громыхает </a:t>
            </a:r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гражданская война </a:t>
            </a:r>
          </a:p>
          <a:p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от темна до темна. </a:t>
            </a:r>
          </a:p>
          <a:p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Много в поле тропинок, </a:t>
            </a:r>
          </a:p>
          <a:p>
            <a:r>
              <a:rPr lang="ru-RU" sz="3200" i="1" dirty="0">
                <a:solidFill>
                  <a:srgbClr val="FF0000"/>
                </a:solidFill>
                <a:latin typeface="Arial Black" pitchFamily="34" charset="0"/>
              </a:rPr>
              <a:t>только правда одна.</a:t>
            </a:r>
          </a:p>
          <a:p>
            <a:pPr marL="136525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3633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28625" y="1340768"/>
            <a:ext cx="8229600" cy="537435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>
                <a:solidFill>
                  <a:srgbClr val="FF0000"/>
                </a:solidFill>
                <a:latin typeface="Arial Black" pitchFamily="34" charset="0"/>
              </a:rPr>
              <a:t>№1.Как </a:t>
            </a:r>
            <a:r>
              <a:rPr lang="ru-RU" altLang="ru-RU" dirty="0" smtClean="0">
                <a:solidFill>
                  <a:srgbClr val="FF0000"/>
                </a:solidFill>
                <a:latin typeface="Arial Black" pitchFamily="34" charset="0"/>
              </a:rPr>
              <a:t>воспринял дед Гаврила установление новой власти в станице?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>
                <a:solidFill>
                  <a:srgbClr val="FF0000"/>
                </a:solidFill>
                <a:latin typeface="Arial Black" pitchFamily="34" charset="0"/>
              </a:rPr>
              <a:t>№2.Как </a:t>
            </a:r>
            <a:r>
              <a:rPr lang="ru-RU" altLang="ru-RU" dirty="0" smtClean="0">
                <a:solidFill>
                  <a:srgbClr val="FF0000"/>
                </a:solidFill>
                <a:latin typeface="Arial Black" pitchFamily="34" charset="0"/>
              </a:rPr>
              <a:t>раскрывается в рассказе верность деда Гаврилы казачьим традициям?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>
                <a:solidFill>
                  <a:srgbClr val="FF0000"/>
                </a:solidFill>
                <a:latin typeface="Arial Black" pitchFamily="34" charset="0"/>
              </a:rPr>
              <a:t>№3. Как </a:t>
            </a:r>
            <a:r>
              <a:rPr lang="ru-RU" altLang="ru-RU" dirty="0" smtClean="0">
                <a:solidFill>
                  <a:srgbClr val="FF0000"/>
                </a:solidFill>
                <a:latin typeface="Arial Black" pitchFamily="34" charset="0"/>
              </a:rPr>
              <a:t>повел себя дед Гаврила в период продразверстки?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799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ГРУППА № 1</a:t>
            </a:r>
            <a:endParaRPr lang="ru-RU" sz="2000" dirty="0">
              <a:latin typeface="Arial Black" pitchFamily="34" charset="0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179705" algn="l"/>
              </a:tabLst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  <a:ea typeface="Times New Roman"/>
              </a:rPr>
              <a:t>            </a:t>
            </a:r>
            <a:r>
              <a:rPr lang="ru-RU" sz="1600" b="1" i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1. Ваши </a:t>
            </a: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первые впечатления  о  старике Гавриле и Николае?</a:t>
            </a:r>
            <a:endParaRPr lang="ru-RU" sz="1600" b="1" i="1" dirty="0">
              <a:solidFill>
                <a:srgbClr val="FF0000"/>
              </a:solidFill>
              <a:latin typeface="Arial Black" pitchFamily="34" charset="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179705" algn="l"/>
              </a:tabLst>
            </a:pPr>
            <a:r>
              <a:rPr lang="ru-RU" sz="1600" b="1" i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           2.Каковы </a:t>
            </a: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их истории жизни? </a:t>
            </a:r>
            <a:endParaRPr lang="ru-RU" sz="1600" b="1" i="1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3. Что происходит в кульминации? Как меняется психологическое состояние Гаврилы?</a:t>
            </a:r>
            <a:endParaRPr lang="ru-RU" sz="1400" b="1" i="1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4. Каков теперь путь героя? Что станет смыслом жизни?</a:t>
            </a:r>
            <a:endParaRPr lang="ru-RU" sz="1400" b="1" i="1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i="1" u="sng" dirty="0" smtClean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i="1" u="sng" dirty="0" smtClean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ГРУППА № 2</a:t>
            </a:r>
            <a:endParaRPr lang="ru-RU" sz="2000" b="1" i="1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5. Может ли у рассказа быть благополучный, “сказочный” финал? </a:t>
            </a:r>
            <a:endParaRPr lang="ru-RU" sz="1400" b="1" i="1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6.Ваша оценка решению Николая покинуть стариков.</a:t>
            </a:r>
            <a:endParaRPr lang="ru-RU" sz="1400" b="1" i="1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179705" algn="l"/>
              </a:tabLst>
            </a:pP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7. Какой из персонажей интересен вам больше? Почему? </a:t>
            </a:r>
            <a:endParaRPr lang="ru-RU" sz="1600" b="1" i="1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spcAft>
                <a:spcPts val="0"/>
              </a:spcAft>
              <a:tabLst>
                <a:tab pos="179705" algn="l"/>
              </a:tabLst>
            </a:pPr>
            <a:r>
              <a:rPr lang="ru-RU" sz="1600" b="1" i="1" dirty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8. Как автор высказывает свое мнение об этих персонажах</a:t>
            </a:r>
            <a:r>
              <a:rPr lang="ru-RU" sz="1600" b="1" i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?</a:t>
            </a:r>
            <a:endParaRPr lang="ru-RU" sz="1600" b="1" i="1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i="1" u="sng" dirty="0" smtClean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ГРУППА № 3</a:t>
            </a:r>
            <a:endParaRPr lang="ru-RU" sz="2000" b="1" i="1" dirty="0">
              <a:solidFill>
                <a:srgbClr val="FF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 marL="136525" indent="0">
              <a:spcAft>
                <a:spcPts val="0"/>
              </a:spcAft>
              <a:buNone/>
              <a:tabLst>
                <a:tab pos="179705" algn="l"/>
              </a:tabLst>
            </a:pPr>
            <a:r>
              <a:rPr lang="ru-RU" sz="2000" b="1" i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       Создание постера  </a:t>
            </a:r>
            <a:r>
              <a:rPr lang="ru-RU" sz="2000" b="1" i="1" dirty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«Образ Гаврилы</a:t>
            </a:r>
            <a:r>
              <a:rPr lang="ru-RU" sz="2000" b="1" i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» и</a:t>
            </a:r>
            <a:r>
              <a:rPr lang="ru-RU" sz="2000" b="1" i="1" dirty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 «Образ Николая» .</a:t>
            </a:r>
            <a:r>
              <a:rPr lang="ru-RU" sz="2000" b="1" i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 . </a:t>
            </a:r>
            <a:endParaRPr lang="ru-RU" sz="1600" b="1" i="1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84066"/>
              </p:ext>
            </p:extLst>
          </p:nvPr>
        </p:nvGraphicFramePr>
        <p:xfrm>
          <a:off x="323528" y="620688"/>
          <a:ext cx="8280920" cy="6114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0116"/>
                <a:gridCol w="4050804"/>
              </a:tblGrid>
              <a:tr h="392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Критерии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Дескрипторы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7917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AutoNum type="arabicPlain"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Группа:  отвечать на поставленные вопросы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Группа: отвечать на поставленные вопросы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3.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 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Группа: создавать    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ea typeface="Times New Roman"/>
                        </a:rPr>
                        <a:t>несплошной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 текст :</a:t>
                      </a:r>
                    </a:p>
                    <a:p>
                      <a:pPr marL="136525" indent="0">
                        <a:spcAft>
                          <a:spcPts val="0"/>
                        </a:spcAft>
                        <a:buNone/>
                        <a:tabLst>
                          <a:tab pos="179705" algn="l"/>
                        </a:tabLst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 заполнять ПОСТЕР</a:t>
                      </a:r>
                      <a:endParaRPr lang="ru-RU" sz="240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ea typeface="Times New Roman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FF0000"/>
                        </a:solidFill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1 Группа:  отвечает на поставленные вопросы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2 Группа:  отвечает на поставленные вопросы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3.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 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Группа: создает    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ea typeface="Times New Roman"/>
                        </a:rPr>
                        <a:t>несплошной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 текст :</a:t>
                      </a:r>
                    </a:p>
                    <a:p>
                      <a:pPr marL="136525" indent="0">
                        <a:spcAft>
                          <a:spcPts val="0"/>
                        </a:spcAft>
                        <a:buNone/>
                        <a:tabLst>
                          <a:tab pos="179705" algn="l"/>
                        </a:tabLst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a typeface="Times New Roman"/>
                        </a:rPr>
                        <a:t> заполняет ПОСТЕР</a:t>
                      </a:r>
                      <a:endParaRPr lang="ru-RU" sz="2400" dirty="0" smtClean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827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908</TotalTime>
  <Words>330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Презентация PowerPoint</vt:lpstr>
      <vt:lpstr>И там и здесь между рядами Звучит один и тот же глас: «Кто не за нас — тот против нас. Нет безразличных: правда с нами». А я стою один меж них В ревущем пламени и дыме И всеми силами своими Молюсь за тех и за других. </vt:lpstr>
      <vt:lpstr>Михаил Александрович Шолохов</vt:lpstr>
      <vt:lpstr>Презентация PowerPoint</vt:lpstr>
      <vt:lpstr>Авторская позиция в рассказе  М. А. Шолохова «Чужая кровь». (запишите в ТЕТРАДЬ). Цели урока : </vt:lpstr>
      <vt:lpstr>ЭПИГРАФ УРОКА </vt:lpstr>
      <vt:lpstr>ВОПРОСЫ</vt:lpstr>
      <vt:lpstr>ЗАДАНИЯ</vt:lpstr>
      <vt:lpstr>Презентация PowerPoint</vt:lpstr>
      <vt:lpstr>ЗАДАНИЯ</vt:lpstr>
      <vt:lpstr>Презентация PowerPoint</vt:lpstr>
      <vt:lpstr>Авторская позиция в рассказе  М. А. Шолохова «Чужая кровь». (запишите в ТЕТРАДЬ). Цели урока 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М.А.Шолохов</dc:title>
  <dc:creator>1111</dc:creator>
  <cp:lastModifiedBy>Пользователь</cp:lastModifiedBy>
  <cp:revision>83</cp:revision>
  <dcterms:created xsi:type="dcterms:W3CDTF">2021-01-28T14:21:12Z</dcterms:created>
  <dcterms:modified xsi:type="dcterms:W3CDTF">2023-09-19T14:55:28Z</dcterms:modified>
</cp:coreProperties>
</file>