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259" r:id="rId5"/>
    <p:sldId id="274" r:id="rId6"/>
    <p:sldId id="261" r:id="rId7"/>
    <p:sldId id="275" r:id="rId8"/>
    <p:sldId id="273" r:id="rId9"/>
    <p:sldId id="277" r:id="rId10"/>
    <p:sldId id="262" r:id="rId11"/>
    <p:sldId id="263" r:id="rId12"/>
    <p:sldId id="278" r:id="rId13"/>
    <p:sldId id="279" r:id="rId14"/>
    <p:sldId id="280" r:id="rId15"/>
    <p:sldId id="270" r:id="rId16"/>
    <p:sldId id="271" r:id="rId17"/>
    <p:sldId id="266" r:id="rId18"/>
    <p:sldId id="276" r:id="rId19"/>
    <p:sldId id="264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3" autoAdjust="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913C-8300-4228-A585-B7AD918B8843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F3C2-2A61-45CF-AE73-E92E191F2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913C-8300-4228-A585-B7AD918B8843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F3C2-2A61-45CF-AE73-E92E191F2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913C-8300-4228-A585-B7AD918B8843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F3C2-2A61-45CF-AE73-E92E191F2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913C-8300-4228-A585-B7AD918B8843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F3C2-2A61-45CF-AE73-E92E191F2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913C-8300-4228-A585-B7AD918B8843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AE0F3C2-2A61-45CF-AE73-E92E191F2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913C-8300-4228-A585-B7AD918B8843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F3C2-2A61-45CF-AE73-E92E191F2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913C-8300-4228-A585-B7AD918B8843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F3C2-2A61-45CF-AE73-E92E191F2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913C-8300-4228-A585-B7AD918B8843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F3C2-2A61-45CF-AE73-E92E191F2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913C-8300-4228-A585-B7AD918B8843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F3C2-2A61-45CF-AE73-E92E191F2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913C-8300-4228-A585-B7AD918B8843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F3C2-2A61-45CF-AE73-E92E191F2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913C-8300-4228-A585-B7AD918B8843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F3C2-2A61-45CF-AE73-E92E191F2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3B913C-8300-4228-A585-B7AD918B8843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E0F3C2-2A61-45CF-AE73-E92E191F2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Сочиняем волшебную сказку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Урок развития речи в 5 классе.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621507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IV. Беседа о композиции сказки.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Наблюдая за сказочными героями, легко понять, что события в сказке развиваются по своим, особым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закнам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 правило, герой оказывается в сложной ситуации, так как нарушает какой-либо запрет.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пей из лужицы, козленочком станешь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Затем герой предпринимает все возможное, чтобы выйти из сложившегося положения. В этом ему помогают другие герои и предметы. Далее герои преодолевают все выпавшие им испытания. Зло в сказке бывает побеждено, торжествует Добро.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(Все эти правила можно выяснить с учащимися, задавая им вопросы.)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названы не все законы построения сказочного произведения. Таких законов много, изучил и открыл их русский ученый В. Я.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Он нашел более 30 моментов, которые составили определенную схему.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http://www.arhcity.ru/data/124/zasedanie_m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4169" y="4442576"/>
            <a:ext cx="2826819" cy="2279693"/>
          </a:xfrm>
          <a:prstGeom prst="rect">
            <a:avLst/>
          </a:prstGeom>
          <a:noFill/>
        </p:spPr>
      </p:pic>
      <p:pic>
        <p:nvPicPr>
          <p:cNvPr id="9220" name="Picture 4" descr="Чундра Фотоприколы Версия для печати Волшебные сказ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4169" y="2270973"/>
            <a:ext cx="2905814" cy="2059167"/>
          </a:xfrm>
          <a:prstGeom prst="rect">
            <a:avLst/>
          </a:prstGeom>
          <a:noFill/>
        </p:spPr>
      </p:pic>
      <p:pic>
        <p:nvPicPr>
          <p:cNvPr id="9218" name="Picture 2" descr="Реферат на тему читаем сказ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169" y="24408"/>
            <a:ext cx="2989831" cy="224237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http://www.slavyanskaya-kultura.ru/images/users/photos/medium/6f048c639848063aaea3ecf97f1529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139051"/>
            <a:ext cx="4530466" cy="6026253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 rot="10800000" flipV="1">
            <a:off x="0" y="142851"/>
            <a:ext cx="4714876" cy="64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СОБЫТИЙ ВОЛШЕБНОЙ СКАЗКИ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Предписание или запрет.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Нарушение.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Вредительство или недостача.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Отъезд героя.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Задача.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Встреча с дарителем (одаривает волшебством или волшебным предметом).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Появление противника.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Борьба.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Победа.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Возвращение героя.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Ложный герой.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Трудные испытания.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Узнавание героев.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Указание ложного героя. Наказание его.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Счастливый конец (свадьба).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все моменты могут быть отражены в сказках. Возможны и какие-либо исключения, добавления, нарушение очередности. Все это и есть основа сказки.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Вопрос: Какие события вы нашли в волшебной сказке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Василиса Премудрая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Приведите примеры.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Разработка внеклассного мероприятия для 5 класса &quot;Час весёлых состязаний&quot; со сказочным сюжет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2786082" cy="5072098"/>
          </a:xfrm>
          <a:prstGeom prst="rect">
            <a:avLst/>
          </a:prstGeom>
          <a:noFill/>
        </p:spPr>
      </p:pic>
      <p:pic>
        <p:nvPicPr>
          <p:cNvPr id="4" name="Picture 2" descr="Василиса Премудрая :: Алёна Кучер - Социальная сеть о фотографии ФотоК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357298"/>
            <a:ext cx="2928958" cy="5125686"/>
          </a:xfrm>
          <a:prstGeom prst="rect">
            <a:avLst/>
          </a:prstGeom>
          <a:noFill/>
        </p:spPr>
      </p:pic>
      <p:pic>
        <p:nvPicPr>
          <p:cNvPr id="5" name="Picture 6" descr="Мила Шевцова Позитолог, автор проекта Позитив-Клуб Pag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428736"/>
            <a:ext cx="3143272" cy="50363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214290"/>
            <a:ext cx="90011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Персонажи сказки.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Положительные герои :</a:t>
            </a:r>
            <a:r>
              <a:rPr lang="ru-RU" sz="2400" dirty="0" smtClean="0"/>
              <a:t>Иван-царевич, </a:t>
            </a:r>
            <a:r>
              <a:rPr lang="ru-RU" sz="2400" dirty="0" err="1" smtClean="0"/>
              <a:t>Иван-дурак</a:t>
            </a:r>
            <a:r>
              <a:rPr lang="ru-RU" sz="2400" dirty="0" smtClean="0"/>
              <a:t>, Василиса </a:t>
            </a:r>
            <a:r>
              <a:rPr lang="ru-RU" sz="2400" dirty="0" err="1" smtClean="0"/>
              <a:t>Премудрая,Иван</a:t>
            </a:r>
            <a:r>
              <a:rPr lang="ru-RU" sz="2400" dirty="0" smtClean="0"/>
              <a:t> крестьянский сын, царевна-лягушка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1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1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1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1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Отрицательные герои </a:t>
            </a:r>
            <a:r>
              <a:rPr lang="ru-RU" sz="2400" dirty="0" smtClean="0"/>
              <a:t>: Баба Яга, Кощей Бессмертный, </a:t>
            </a:r>
            <a:r>
              <a:rPr lang="ru-RU" sz="2400" dirty="0" err="1" smtClean="0"/>
              <a:t>Чудо-юдо</a:t>
            </a:r>
            <a:r>
              <a:rPr lang="ru-RU" sz="2400" dirty="0" smtClean="0"/>
              <a:t>, Лихо Одноглазое</a:t>
            </a:r>
            <a:endParaRPr lang="ru-RU" sz="2400" dirty="0"/>
          </a:p>
        </p:txBody>
      </p:sp>
      <p:pic>
        <p:nvPicPr>
          <p:cNvPr id="3" name="Picture 8" descr="Бесплатно смотреть онлайн Баба Яга и Снегурочка -эскимоска ЗАЖИГАЮТ... . 2013 034.MOV Full HD г верещагино пермский край мульт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485" y="1000108"/>
            <a:ext cx="4292699" cy="5500726"/>
          </a:xfrm>
          <a:prstGeom prst="rect">
            <a:avLst/>
          </a:prstGeom>
          <a:noFill/>
        </p:spPr>
      </p:pic>
      <p:pic>
        <p:nvPicPr>
          <p:cNvPr id="4" name="Picture 10" descr="http://www.zagadochnaya-sila.ru/images/stories/picture/Koshchey/Koshchey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45352"/>
            <a:ext cx="4071966" cy="54554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Магическое число три </a:t>
            </a:r>
            <a:r>
              <a:rPr lang="ru-RU" sz="2800" dirty="0" smtClean="0"/>
              <a:t>(</a:t>
            </a:r>
            <a:r>
              <a:rPr lang="ru-RU" sz="2800" dirty="0" err="1" smtClean="0"/>
              <a:t>три</a:t>
            </a:r>
            <a:r>
              <a:rPr lang="ru-RU" sz="2800" dirty="0" smtClean="0"/>
              <a:t> сына, три задания для героя, три загадки, три дороги, три дня для выполнения задания, головы </a:t>
            </a:r>
            <a:r>
              <a:rPr lang="ru-RU" sz="2800" dirty="0" err="1" smtClean="0"/>
              <a:t>чудо-юда</a:t>
            </a:r>
            <a:r>
              <a:rPr lang="ru-RU" sz="2800" dirty="0" smtClean="0"/>
              <a:t> делятся на три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3" name="Picture 12" descr="Сказка Чудо-Юдо и пазлы для Andro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8572560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Второй эпиграф нашего урока «Сказка – ложь, да в ней намек – добрым молодцам урок» А.С.Пушкин.</a:t>
            </a:r>
          </a:p>
          <a:p>
            <a:r>
              <a:rPr lang="ru-RU" sz="3600" dirty="0"/>
              <a:t>Как вы понимаете слова великого поэта о волшебной сказке</a:t>
            </a:r>
            <a:r>
              <a:rPr lang="ru-RU" sz="3600" dirty="0" smtClean="0"/>
              <a:t>?</a:t>
            </a:r>
          </a:p>
          <a:p>
            <a:endParaRPr lang="ru-RU" sz="3600" dirty="0" smtClean="0"/>
          </a:p>
          <a:p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(Любая сказка должна показать победу добра над злом. Должна учить преодолевать трудности и идти к намеченной цели.)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-1"/>
            <a:ext cx="78581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Алгоритм подготовки к написанию сказки.</a:t>
            </a:r>
          </a:p>
          <a:p>
            <a:r>
              <a:rPr lang="ru-RU" sz="2000" dirty="0"/>
              <a:t>Выберите сюжет для волшебной сказки. Не переживайте, если он будет перекликаться с уже известными историями. За счет нюансов, добавленных вами, сказка постепенно станет уникальной. В основу сюжета заложите историю о потере или нехватки чего-либо, что необходимо найти, преодолев некие препятствия. Придумай приключение.</a:t>
            </a:r>
          </a:p>
          <a:p>
            <a:r>
              <a:rPr lang="ru-RU" sz="2000" dirty="0"/>
              <a:t>Придумайте героев своей истории. Обязательны в волшебной сказке роли положительного героя, например Иван-Царевич, отрицательного (Змей Горыныч, Баба-Яга), а также помощники положительных и отрицательных персонажей. Также возможно включение в сюжет персонажа, который исправляется и меняется в процессе повествования (был плохим – стал хорошим, ленивый – трудолюбивым и пр.).</a:t>
            </a:r>
          </a:p>
          <a:p>
            <a:r>
              <a:rPr lang="ru-RU" sz="2000" dirty="0"/>
              <a:t>Хорошо пропишите характеры героев. Каждый из них должен обладать яркими чертами, определяющими их поведение. Если герои сказки – звери, подберите им соответствующие их внешности и возможностям достоинства и недостатки, наделите некоторыми человеческими чертами.</a:t>
            </a:r>
          </a:p>
          <a:p>
            <a:r>
              <a:rPr lang="ru-RU" sz="2000" dirty="0"/>
              <a:t>Перед написанием составьте план вашей сказки.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68435" y="6369021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</a:rPr>
              <a:t>л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44" y="0"/>
            <a:ext cx="90011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сказки. Коллективная работа.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возможной присказки, зачина, концовки.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Присказка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 будет ох как увлекательна, слушайте-ка её внимательно, всё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примечайте, не зевайте.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Зачины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некотором царстве, в некотором государстве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тридевятом царстве, в тридесятом государстве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Концовки.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 вся, более врать нельзя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Вам- сказку, а мне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бубликов связку, гречневой кашки в крашеной чашке, масла горшок да горячий пирожок.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-1"/>
            <a:ext cx="83582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Примерный вариант сказки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Героем сказки будет соломенный человечек. Он должен будет действовать, двигаться, заводить знакомства, быть причиной определённых событий в соответствии с материалом, из которого сделан.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какого материала сделан человечек? (из соломы)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Каковы свойства соломы? (хрупкая, лёгкая, в воде не тонет, боится огня, несъедобная)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имя можно дать соломенному человечку? (Соломон, Соломка, Соломинка и др.)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появился человечек из соломы на свет? Опишите его.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какого необычайного события начнётся ваша сказка?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 испытаниям подвергнется соломенный человечек? (попадёт в город Разбойников, будет сражаться с огнём, злым волшебником, переплывёт через бурные реки)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Появятся ли у героя вашей сказки друзья? Какие? (Чучело, Пугало,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Прыгунок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ячменное зёрнышко, пшеничное зёрнышко,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Камышонок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Горошек, Черенок)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волшебные помощники будут помогать соломенному человечку?(волшебная палочка, скатерть-самобранка, клубок, волшебная дудка, пузырьки с живой и мёртвой водой)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закончится ваша сказка?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214290"/>
            <a:ext cx="8358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задание: 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Постарайтесь сочинить сказку, используя законы, выведенные В. Я.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Проппом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нарисовать иллюстрацию к сказке.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Чундра Фотоприколы Версия для печати Волшебные сказ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5357850" cy="4286256"/>
          </a:xfrm>
          <a:prstGeom prst="rect">
            <a:avLst/>
          </a:prstGeom>
          <a:noFill/>
        </p:spPr>
      </p:pic>
      <p:pic>
        <p:nvPicPr>
          <p:cNvPr id="3076" name="Picture 4" descr="Мой Мир@Mail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1454" y="2500306"/>
            <a:ext cx="5132545" cy="41862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Цели деятельности учителя</a:t>
            </a:r>
            <a:r>
              <a:rPr lang="ru-RU" sz="2000" dirty="0" smtClean="0"/>
              <a:t>: совершенствовать речевые умения, восприятие и понимание отличий волшебной сказки от литературного произведения, навыки пересказа; повторить «законы» волшебной сказки; помочь овладеть навыком создания творческих работ; учить сочинять свою сказку; побуждать к успешному выполнению поисковых и проблемных заданий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Планируемые результаты изучения темы: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Предметные умения: </a:t>
            </a:r>
            <a:r>
              <a:rPr lang="ru-RU" sz="2000" dirty="0" smtClean="0"/>
              <a:t>знать основные нормы русского литературного языка; уметь создавать письменные высказывания, осуществлять выбор и использование выразительных средств языка в соответствии с коммуникативной задачей.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Метапредметные</a:t>
            </a:r>
            <a:r>
              <a:rPr lang="ru-RU" sz="2000" dirty="0" smtClean="0">
                <a:solidFill>
                  <a:schemeClr val="bg1"/>
                </a:solidFill>
              </a:rPr>
              <a:t> УУД (универсальные учебные действия):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Личностные: </a:t>
            </a:r>
            <a:r>
              <a:rPr lang="ru-RU" sz="2000" dirty="0" smtClean="0"/>
              <a:t>осознает свои трудности и стремится к их преодолению, проявляет способность к самооценке своих действий, поступков.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Регулятивные</a:t>
            </a:r>
            <a:r>
              <a:rPr lang="ru-RU" sz="2000" dirty="0" smtClean="0"/>
              <a:t>: адекватно оценивает свои достижения, осознает возникающие трудности, осуществляет поиск причин и пути преодоления.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Познавательные: </a:t>
            </a:r>
            <a:r>
              <a:rPr lang="ru-RU" sz="2000" dirty="0" smtClean="0"/>
              <a:t>выполняет учебно-познавательные действия в материализованной и умственной форме; осуществляет для решения учебных задач операции анализа, синтеза, сравнения, классификации, устанавливает причинно-следственные связи, делает обобщения, выводы.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Коммуникативные: </a:t>
            </a:r>
            <a:r>
              <a:rPr lang="ru-RU" sz="2000" dirty="0" smtClean="0"/>
              <a:t>строит небольшие монологические высказывания, осуществляет совместную деятельность в парах и рабочих группах с учетом конкретных учебно-познавательных задач.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6286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785795"/>
            <a:ext cx="61436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Использованная литература:</a:t>
            </a:r>
          </a:p>
          <a:p>
            <a:r>
              <a:rPr lang="ru-RU" dirty="0">
                <a:solidFill>
                  <a:schemeClr val="bg1"/>
                </a:solidFill>
              </a:rPr>
              <a:t>В.Я. Коровина, В.П.Журавлев, В.И.Коровин Литература, ч.1, М, Просвещение , 2012</a:t>
            </a:r>
          </a:p>
          <a:p>
            <a:r>
              <a:rPr lang="ru-RU" dirty="0">
                <a:solidFill>
                  <a:schemeClr val="bg1"/>
                </a:solidFill>
              </a:rPr>
              <a:t>Беломестных О. Б. Поурочные разработки по литературе в 5 </a:t>
            </a:r>
            <a:r>
              <a:rPr lang="ru-RU" dirty="0" err="1">
                <a:solidFill>
                  <a:schemeClr val="bg1"/>
                </a:solidFill>
              </a:rPr>
              <a:t>кл</a:t>
            </a:r>
            <a:r>
              <a:rPr lang="ru-RU" dirty="0">
                <a:solidFill>
                  <a:schemeClr val="bg1"/>
                </a:solidFill>
              </a:rPr>
              <a:t>. – М.: Издательство «</a:t>
            </a:r>
            <a:r>
              <a:rPr lang="ru-RU" dirty="0" err="1">
                <a:solidFill>
                  <a:schemeClr val="bg1"/>
                </a:solidFill>
              </a:rPr>
              <a:t>Вако</a:t>
            </a:r>
            <a:r>
              <a:rPr lang="ru-RU" dirty="0">
                <a:solidFill>
                  <a:schemeClr val="bg1"/>
                </a:solidFill>
              </a:rPr>
              <a:t>»,2003 г</a:t>
            </a:r>
          </a:p>
          <a:p>
            <a:r>
              <a:rPr lang="ru-RU" dirty="0">
                <a:solidFill>
                  <a:schemeClr val="bg1"/>
                </a:solidFill>
              </a:rPr>
              <a:t>Тесты по литературе 5-11 классы М. изд-во АСТ «</a:t>
            </a:r>
            <a:r>
              <a:rPr lang="ru-RU" dirty="0" err="1">
                <a:solidFill>
                  <a:schemeClr val="bg1"/>
                </a:solidFill>
              </a:rPr>
              <a:t>Астрель</a:t>
            </a:r>
            <a:r>
              <a:rPr lang="ru-RU" dirty="0">
                <a:solidFill>
                  <a:schemeClr val="bg1"/>
                </a:solidFill>
              </a:rPr>
              <a:t>», 2000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http://www.kakprosto.ru/kak-125765-kak-napisat-volshebnuyu-skazku.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Социальная сеть работников образования </a:t>
            </a:r>
            <a:r>
              <a:rPr lang="ru-RU" dirty="0" err="1" smtClean="0">
                <a:solidFill>
                  <a:schemeClr val="bg1"/>
                </a:solidFill>
              </a:rPr>
              <a:t>nsportal.ru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 sochinenie_v_forme_skazki_5_klass.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https://rosfgos.ru/shkola-2100-fgos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www.chundra.ru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www.livelib.ru </a:t>
            </a:r>
            <a:r>
              <a:rPr lang="ru-RU" dirty="0" smtClean="0">
                <a:solidFill>
                  <a:schemeClr val="bg1"/>
                </a:solidFill>
              </a:rPr>
              <a:t>и т.д.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Александр Пушкин, портрет работы О. А. Кипренского. . Пушкин: &quot;Себя как в зеркале я вижу, но это зеркало мне льстит&quot; - Храм &quot;Б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071966" cy="614367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72000" y="285728"/>
            <a:ext cx="43577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Эпиграфы урока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Что за прелесть эти сказки!</a:t>
            </a:r>
          </a:p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А.С.Пушкин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Сказка – ложь, да в ней намек – добрым молодцам урок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А.С.Пушкин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Герои любимых мультфильмов Страна Масте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14290"/>
            <a:ext cx="5072066" cy="6461689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214290"/>
            <a:ext cx="521497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Речевая разминка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Загоревал Иван-царевич неутешно. Снарядился, взял лук да стрелы, надел железные сапоги, положил в заплечный мешок три железных хлеба и пошел искать жену свою, Василису Премудрую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Задание: Прочитайте отрывок, вспомните, из какой сказки эти слова. Дайте характеристику сказки. Ответьте на вопросы: Какие особенности при чтении произведений данного жанра нужно соблюдать? Какая должна быть интонация?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текста в манере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сказывания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20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52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</a:t>
            </a:r>
            <a:r>
              <a:rPr lang="ru-RU" sz="2400" b="1" dirty="0" smtClean="0">
                <a:solidFill>
                  <a:schemeClr val="bg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Подбери постоянный эпитет</a:t>
            </a:r>
            <a:r>
              <a:rPr lang="ru-RU" sz="2400" b="1" dirty="0" smtClean="0">
                <a:solidFill>
                  <a:schemeClr val="bg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500042"/>
            <a:ext cx="4328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571480"/>
            <a:ext cx="3201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(дремучий)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857232"/>
            <a:ext cx="4410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928670"/>
            <a:ext cx="3210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(могучий)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500174"/>
            <a:ext cx="4476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1428736"/>
            <a:ext cx="3197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(синее)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1" y="2000240"/>
            <a:ext cx="4577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2000240"/>
            <a:ext cx="3055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(красное)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2357430"/>
            <a:ext cx="4183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стрелы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2357430"/>
            <a:ext cx="3049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</a:p>
          <a:p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острые)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86117" y="2357430"/>
            <a:ext cx="1855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каленые)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2714620"/>
            <a:ext cx="4124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ворон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2786058"/>
            <a:ext cx="3027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(черный)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57223" y="3244334"/>
            <a:ext cx="4109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сокол 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3244334"/>
            <a:ext cx="3011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(ясный)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Изобр по Дремучий Сказочный лес Рису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8215338" cy="6072230"/>
          </a:xfrm>
          <a:prstGeom prst="rect">
            <a:avLst/>
          </a:prstGeom>
          <a:noFill/>
        </p:spPr>
      </p:pic>
      <p:pic>
        <p:nvPicPr>
          <p:cNvPr id="1028" name="Picture 4" descr="3d-графика, Могучее дерево картинки и рисунки для рабочего с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05"/>
            <a:ext cx="8215370" cy="6156928"/>
          </a:xfrm>
          <a:prstGeom prst="rect">
            <a:avLst/>
          </a:prstGeom>
          <a:noFill/>
        </p:spPr>
      </p:pic>
      <p:pic>
        <p:nvPicPr>
          <p:cNvPr id="1030" name="Picture 6" descr="Моря в творчестве великих художни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894" y="-17870"/>
            <a:ext cx="8882106" cy="6661580"/>
          </a:xfrm>
          <a:prstGeom prst="rect">
            <a:avLst/>
          </a:prstGeom>
          <a:noFill/>
        </p:spPr>
      </p:pic>
      <p:pic>
        <p:nvPicPr>
          <p:cNvPr id="1032" name="Picture 8" descr="отражение солнца на воде вектор - ForWallpaper.c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8929718" cy="6608025"/>
          </a:xfrm>
          <a:prstGeom prst="rect">
            <a:avLst/>
          </a:prstGeom>
          <a:noFill/>
        </p:spPr>
      </p:pic>
      <p:pic>
        <p:nvPicPr>
          <p:cNvPr id="1034" name="Picture 10" descr="Материалы за Июль 2013 года &quot; Страница 17 &quot; Религия России. . Общероссийская газета. . Новости религиозной информаци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52"/>
            <a:ext cx="8903317" cy="6500834"/>
          </a:xfrm>
          <a:prstGeom prst="rect">
            <a:avLst/>
          </a:prstGeom>
          <a:noFill/>
        </p:spPr>
      </p:pic>
      <p:pic>
        <p:nvPicPr>
          <p:cNvPr id="1036" name="Picture 12" descr="Рисунок на тему помоги птицам - японские домашние птицы феникс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98283" y="-285776"/>
            <a:ext cx="9342283" cy="6910789"/>
          </a:xfrm>
          <a:prstGeom prst="rect">
            <a:avLst/>
          </a:prstGeom>
          <a:noFill/>
        </p:spPr>
      </p:pic>
      <p:pic>
        <p:nvPicPr>
          <p:cNvPr id="1038" name="Picture 14" descr="Перышко Финиста ясна сокол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304" y="6178"/>
            <a:ext cx="8796414" cy="66375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000"/>
                            </p:stCondLst>
                            <p:childTnLst>
                              <p:par>
                                <p:cTn id="1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000"/>
                            </p:stCondLst>
                            <p:childTnLst>
                              <p:par>
                                <p:cTn id="1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Можно сказать, что все указанные слова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жители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одной сказки?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же при назывании этих существительных эпитеты к ним возникают как бы сам собой?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Назовите особенности сказки. Используя какие признаки, можно доказать, что перед нами сказка?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Какими частями начинается и заканчивается сказка?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(Зачин, концовка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Назовите сказочных героев, дайте им характеристику.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(Кощей, Баба Яга и другие.)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же такое сказка?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(волшебная)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автономное государство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 своими границами, жителями, законами, с обязательным присутствием волшебства.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Практическое задание.</a:t>
            </a:r>
            <a:r>
              <a:rPr lang="ru-RU" sz="2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2800" dirty="0" smtClean="0"/>
              <a:t>Соотнести элементы композиции с примерами </a:t>
            </a:r>
          </a:p>
          <a:p>
            <a:r>
              <a:rPr lang="ru-RU" sz="2800" dirty="0" smtClean="0"/>
              <a:t>Где повторы, зачины, присказки, концовки сказок?</a:t>
            </a:r>
          </a:p>
          <a:p>
            <a:r>
              <a:rPr lang="ru-RU" sz="2800" dirty="0" smtClean="0"/>
              <a:t>а) Жили-были в Тридевятом царстве,  в Тридесятом государстве      </a:t>
            </a:r>
            <a:r>
              <a:rPr lang="ru-RU" sz="2800" dirty="0" smtClean="0">
                <a:solidFill>
                  <a:schemeClr val="bg1"/>
                </a:solidFill>
              </a:rPr>
              <a:t>         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                             зачин                                            </a:t>
            </a:r>
            <a:r>
              <a:rPr lang="ru-RU" sz="2800" dirty="0" smtClean="0"/>
              <a:t>               </a:t>
            </a:r>
          </a:p>
          <a:p>
            <a:r>
              <a:rPr lang="ru-RU" sz="2800" dirty="0" smtClean="0"/>
              <a:t>б) Солнце высоко, колодец далёко,                                 </a:t>
            </a:r>
          </a:p>
          <a:p>
            <a:r>
              <a:rPr lang="ru-RU" sz="2800" dirty="0" smtClean="0"/>
              <a:t>Жар донимает, пот выступает.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                                      повтор</a:t>
            </a:r>
          </a:p>
          <a:p>
            <a:r>
              <a:rPr lang="ru-RU" sz="2800" dirty="0" smtClean="0"/>
              <a:t>в) Скоро сказка сказывается,                                     </a:t>
            </a:r>
          </a:p>
          <a:p>
            <a:r>
              <a:rPr lang="ru-RU" sz="2800" dirty="0" smtClean="0"/>
              <a:t>Да не скоро дело делается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присказка</a:t>
            </a:r>
          </a:p>
          <a:p>
            <a:r>
              <a:rPr lang="ru-RU" sz="2800" dirty="0" smtClean="0"/>
              <a:t>г) Я там был, мёд, пиво пил,                                         </a:t>
            </a:r>
          </a:p>
          <a:p>
            <a:r>
              <a:rPr lang="ru-RU" sz="2800" dirty="0" smtClean="0"/>
              <a:t>По усам текло, а в рот не попало </a:t>
            </a:r>
          </a:p>
          <a:p>
            <a:r>
              <a:rPr lang="ru-RU" sz="2800" dirty="0" smtClean="0"/>
              <a:t>                                       </a:t>
            </a:r>
            <a:r>
              <a:rPr lang="ru-RU" sz="2800" dirty="0" smtClean="0">
                <a:solidFill>
                  <a:schemeClr val="bg1"/>
                </a:solidFill>
              </a:rPr>
              <a:t>   концовка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Баба Яга :: NewsRbk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713" y="285728"/>
            <a:ext cx="8391377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12845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о композиции сказки.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Наблюдая за сказочными героями, легко понять, что события в сказке развиваются по своим, особым законам. Как правило, герой оказывается в сложной ситуации, так как нарушает какой-либо запрет. </a:t>
            </a: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пей из лужицы, козленочком станешь</a:t>
            </a:r>
            <a:r>
              <a:rPr lang="ru-RU" sz="2400" i="1" dirty="0" smtClean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Затем герой предпринимает все возможное, чтобы выйти из сложившегося положения. В этом ему помогают другие герои и предметы. Далее герои преодолевают все выпавшие им испытания. Зло в сказке бывает побеждено, торжествует Добро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названы не все законы построения сказочного произведения. Таких законов много, изучил и открыл их русский ученый В. Я.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Пропп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Он нашел более 30 моментов, которые составили определенную схему.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1522</TotalTime>
  <Words>1333</Words>
  <Application>Microsoft Office PowerPoint</Application>
  <PresentationFormat>Экран (4:3)</PresentationFormat>
  <Paragraphs>145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 Сочиняем волшебную сказку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СОСТАВЛЕНИЕ ВОЛШЕБНОЙ СКАЗКИ</dc:title>
  <dc:creator>Школа №2</dc:creator>
  <cp:lastModifiedBy>User</cp:lastModifiedBy>
  <cp:revision>120</cp:revision>
  <dcterms:created xsi:type="dcterms:W3CDTF">2015-06-04T10:17:02Z</dcterms:created>
  <dcterms:modified xsi:type="dcterms:W3CDTF">2020-11-05T07:33:00Z</dcterms:modified>
</cp:coreProperties>
</file>