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1" r:id="rId4"/>
    <p:sldId id="264" r:id="rId5"/>
    <p:sldId id="275" r:id="rId6"/>
    <p:sldId id="280" r:id="rId7"/>
    <p:sldId id="276" r:id="rId8"/>
    <p:sldId id="277" r:id="rId9"/>
    <p:sldId id="260" r:id="rId10"/>
    <p:sldId id="281" r:id="rId11"/>
    <p:sldId id="278" r:id="rId12"/>
    <p:sldId id="282" r:id="rId13"/>
    <p:sldId id="279" r:id="rId14"/>
    <p:sldId id="283" r:id="rId15"/>
    <p:sldId id="262" r:id="rId16"/>
    <p:sldId id="265" r:id="rId17"/>
    <p:sldId id="259" r:id="rId18"/>
    <p:sldId id="272" r:id="rId19"/>
    <p:sldId id="284" r:id="rId20"/>
    <p:sldId id="274" r:id="rId21"/>
    <p:sldId id="266" r:id="rId2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7F787"/>
    <a:srgbClr val="003300"/>
    <a:srgbClr val="000099"/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126" autoAdjust="0"/>
  </p:normalViewPr>
  <p:slideViewPr>
    <p:cSldViewPr>
      <p:cViewPr varScale="1">
        <p:scale>
          <a:sx n="65" d="100"/>
          <a:sy n="65" d="100"/>
        </p:scale>
        <p:origin x="-108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images.yandex.ru/yandsearch?p=11&amp;text=%D0%9A%D0%B5%D0%B4%D1%80%D0%BE%D0%B2%D1%8B%D0%B5%20%D1%88%D0%B8%D1%88%D0%BA%D0%B8&amp;rpt=simage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fs00.infourok.ru/images/doc/268/272953/img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1030" name="AutoShape 6" descr="Сергей Александрович Есенин в юности, 1912 го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85800" y="1828800"/>
            <a:ext cx="37338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ВИКТОР    ПЕТРОВИЧ АСТАФЬЕВ</a:t>
            </a:r>
          </a:p>
          <a:p>
            <a:pPr algn="ctr"/>
            <a:r>
              <a:rPr lang="ru-RU" sz="4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(1924 – 2001)</a:t>
            </a:r>
            <a:endParaRPr lang="ru-RU" sz="44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fictionbook.ru/static/bookimages/10/98/59/10985911.bin.dir/h/i_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914400"/>
            <a:ext cx="3866292" cy="52117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 descr="i?id=11512490&amp;tov=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3748" y="5638800"/>
            <a:ext cx="1620252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333375"/>
            <a:ext cx="8229600" cy="6191250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400" b="1" dirty="0" smtClean="0">
                <a:solidFill>
                  <a:srgbClr val="006600"/>
                </a:solidFill>
              </a:rPr>
              <a:t>Зачем </a:t>
            </a:r>
            <a:r>
              <a:rPr lang="ru-RU" sz="2400" b="1" dirty="0" err="1">
                <a:solidFill>
                  <a:srgbClr val="006600"/>
                </a:solidFill>
              </a:rPr>
              <a:t>Васютка</a:t>
            </a:r>
            <a:r>
              <a:rPr lang="ru-RU" sz="2400" b="1" dirty="0">
                <a:solidFill>
                  <a:srgbClr val="006600"/>
                </a:solidFill>
              </a:rPr>
              <a:t> отправился в тайгу?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dirty="0"/>
              <a:t>(Наколотить орехи для рыбаков. Все ближние кедры он уже обколотил.)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b="1" dirty="0">
                <a:solidFill>
                  <a:srgbClr val="006600"/>
                </a:solidFill>
              </a:rPr>
              <a:t>2.Что дала мать </a:t>
            </a:r>
            <a:r>
              <a:rPr lang="ru-RU" sz="2400" b="1" dirty="0" err="1">
                <a:solidFill>
                  <a:srgbClr val="006600"/>
                </a:solidFill>
              </a:rPr>
              <a:t>Васютке</a:t>
            </a:r>
            <a:r>
              <a:rPr lang="ru-RU" sz="2400" b="1" dirty="0">
                <a:solidFill>
                  <a:srgbClr val="006600"/>
                </a:solidFill>
              </a:rPr>
              <a:t> перед дорогой, и каковы были её напутственные слова?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dirty="0"/>
              <a:t>(Перед дорогой мать дала сыну краюшку хлеба. “Не задавит она тебя. Спокон веку так заведено, мал ещё таёжные законы переиначивать”. “Старинный порядок: идёшь в лес – бери еду, бери спички”)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b="1" dirty="0">
                <a:solidFill>
                  <a:srgbClr val="006600"/>
                </a:solidFill>
              </a:rPr>
              <a:t>3. Почему </a:t>
            </a:r>
            <a:r>
              <a:rPr lang="ru-RU" sz="2400" b="1" dirty="0" err="1">
                <a:solidFill>
                  <a:srgbClr val="006600"/>
                </a:solidFill>
              </a:rPr>
              <a:t>Васютка</a:t>
            </a:r>
            <a:r>
              <a:rPr lang="ru-RU" sz="2400" b="1" dirty="0">
                <a:solidFill>
                  <a:srgbClr val="006600"/>
                </a:solidFill>
              </a:rPr>
              <a:t> спокойно шёл по тайге?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dirty="0"/>
              <a:t>(Следил за пометками на деревьях).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b="1" dirty="0">
                <a:solidFill>
                  <a:srgbClr val="006600"/>
                </a:solidFill>
              </a:rPr>
              <a:t>4.  С этой птицей </a:t>
            </a:r>
            <a:r>
              <a:rPr lang="ru-RU" sz="2400" b="1" dirty="0" err="1">
                <a:solidFill>
                  <a:srgbClr val="006600"/>
                </a:solidFill>
              </a:rPr>
              <a:t>Васютка</a:t>
            </a:r>
            <a:r>
              <a:rPr lang="ru-RU" sz="2400" b="1" dirty="0">
                <a:solidFill>
                  <a:srgbClr val="006600"/>
                </a:solidFill>
              </a:rPr>
              <a:t> встретился в тайге. Как она называется?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dirty="0"/>
              <a:t>(Кедровка. “Удивительно чуткий клюв у кедровки: пустые орехи птица даже не вынимает из гнёздышка”, “шишки напоминали комочки сотов”. Питается насекомыми, разносит по тайге семена кедра).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0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02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02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b="9177"/>
          <a:stretch>
            <a:fillRect/>
          </a:stretch>
        </p:blipFill>
        <p:spPr bwMode="auto">
          <a:xfrm>
            <a:off x="571472" y="428604"/>
            <a:ext cx="8001056" cy="5514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60350"/>
            <a:ext cx="8229600" cy="6264275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000" b="1" dirty="0" smtClean="0">
                <a:solidFill>
                  <a:srgbClr val="006600"/>
                </a:solidFill>
              </a:rPr>
              <a:t>С </a:t>
            </a:r>
            <a:r>
              <a:rPr lang="ru-RU" sz="2000" b="1" dirty="0">
                <a:solidFill>
                  <a:srgbClr val="006600"/>
                </a:solidFill>
              </a:rPr>
              <a:t>какого момента в </a:t>
            </a:r>
            <a:r>
              <a:rPr lang="ru-RU" sz="2000" b="1" dirty="0" err="1">
                <a:solidFill>
                  <a:srgbClr val="006600"/>
                </a:solidFill>
              </a:rPr>
              <a:t>Васютке</a:t>
            </a:r>
            <a:r>
              <a:rPr lang="ru-RU" sz="2000" b="1" dirty="0">
                <a:solidFill>
                  <a:srgbClr val="006600"/>
                </a:solidFill>
              </a:rPr>
              <a:t> открылся охотничий азарт?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dirty="0"/>
              <a:t>(Увидел глухаря)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b="1" dirty="0">
                <a:solidFill>
                  <a:srgbClr val="006600"/>
                </a:solidFill>
              </a:rPr>
              <a:t>6. Как вы думаете, страшно ли было </a:t>
            </a:r>
            <a:r>
              <a:rPr lang="ru-RU" sz="2000" b="1" dirty="0" err="1">
                <a:solidFill>
                  <a:srgbClr val="006600"/>
                </a:solidFill>
              </a:rPr>
              <a:t>Васютке</a:t>
            </a:r>
            <a:r>
              <a:rPr lang="ru-RU" sz="2000" b="1" dirty="0">
                <a:solidFill>
                  <a:srgbClr val="006600"/>
                </a:solidFill>
              </a:rPr>
              <a:t>?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dirty="0"/>
              <a:t>(Да, ведь он знал много случаев, когда взрослые погибали, оказавшись один на один с тайгой. Чувство страха, как горе и печаль, радость и веселье, свойственно всем, и детям, и взрослым. Его не надо стыдиться. Надо стараться перебороть страх. Найти какой-то выход).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b="1" dirty="0">
                <a:solidFill>
                  <a:srgbClr val="006600"/>
                </a:solidFill>
              </a:rPr>
              <a:t>7. Как ведет себя </a:t>
            </a:r>
            <a:r>
              <a:rPr lang="ru-RU" sz="2000" b="1" dirty="0" err="1">
                <a:solidFill>
                  <a:srgbClr val="006600"/>
                </a:solidFill>
              </a:rPr>
              <a:t>Васютка</a:t>
            </a:r>
            <a:r>
              <a:rPr lang="ru-RU" sz="2000" b="1" dirty="0">
                <a:solidFill>
                  <a:srgbClr val="006600"/>
                </a:solidFill>
              </a:rPr>
              <a:t>, поняв, что заблудился?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dirty="0"/>
              <a:t>( “Тайга, наша кормилица, хлипких не любит!” – вспомнились ему слова отца и дедушки”).</a:t>
            </a:r>
          </a:p>
          <a:p>
            <a:pPr>
              <a:lnSpc>
                <a:spcPct val="80000"/>
              </a:lnSpc>
            </a:pPr>
            <a:r>
              <a:rPr lang="ru-RU" sz="2000" dirty="0"/>
              <a:t>Итак, надо “взять себя в руки”. </a:t>
            </a:r>
          </a:p>
          <a:p>
            <a:pPr>
              <a:lnSpc>
                <a:spcPct val="80000"/>
              </a:lnSpc>
            </a:pPr>
            <a:r>
              <a:rPr lang="ru-RU" sz="2000" dirty="0"/>
              <a:t>развести огонь; </a:t>
            </a:r>
          </a:p>
          <a:p>
            <a:pPr>
              <a:lnSpc>
                <a:spcPct val="80000"/>
              </a:lnSpc>
            </a:pPr>
            <a:r>
              <a:rPr lang="ru-RU" sz="2000" dirty="0"/>
              <a:t>собрать сухие ветки и мох, искрошить сучки; </a:t>
            </a:r>
          </a:p>
          <a:p>
            <a:pPr>
              <a:lnSpc>
                <a:spcPct val="80000"/>
              </a:lnSpc>
            </a:pPr>
            <a:r>
              <a:rPr lang="ru-RU" sz="2000" dirty="0"/>
              <a:t>запастись на ночь дровами; </a:t>
            </a:r>
          </a:p>
          <a:p>
            <a:pPr>
              <a:lnSpc>
                <a:spcPct val="80000"/>
              </a:lnSpc>
            </a:pPr>
            <a:r>
              <a:rPr lang="ru-RU" sz="2000" dirty="0"/>
              <a:t>хоть хочется плакать, но надо приготовить еду; </a:t>
            </a:r>
          </a:p>
          <a:p>
            <a:pPr>
              <a:lnSpc>
                <a:spcPct val="80000"/>
              </a:lnSpc>
            </a:pPr>
            <a:r>
              <a:rPr lang="ru-RU" sz="2000" dirty="0"/>
              <a:t>поужинав, убрать все в мешок и повесить на ветку, чтобы мыши не достали.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b="1" dirty="0">
                <a:solidFill>
                  <a:srgbClr val="006600"/>
                </a:solidFill>
              </a:rPr>
              <a:t>8. Какие трудности пришлось преодолевать мальчику на своём пути?</a:t>
            </a:r>
            <a:r>
              <a:rPr lang="ru-RU" sz="2000" dirty="0"/>
              <a:t> </a:t>
            </a:r>
          </a:p>
          <a:p>
            <a:pPr>
              <a:lnSpc>
                <a:spcPct val="80000"/>
              </a:lnSpc>
            </a:pPr>
            <a:r>
              <a:rPr lang="ru-RU" sz="2000" dirty="0"/>
              <a:t>пробираться через сухой валежник; </a:t>
            </a:r>
          </a:p>
          <a:p>
            <a:pPr>
              <a:lnSpc>
                <a:spcPct val="80000"/>
              </a:lnSpc>
            </a:pPr>
            <a:r>
              <a:rPr lang="ru-RU" sz="2000" dirty="0"/>
              <a:t>“почувствовал, что кто-то к нему крадется… - корень - </a:t>
            </a:r>
            <a:r>
              <a:rPr lang="ru-RU" sz="2000" dirty="0" err="1"/>
              <a:t>выворотень</a:t>
            </a:r>
            <a:r>
              <a:rPr lang="ru-RU" sz="2000" dirty="0"/>
              <a:t>”; </a:t>
            </a:r>
          </a:p>
          <a:p>
            <a:pPr>
              <a:lnSpc>
                <a:spcPct val="80000"/>
              </a:lnSpc>
            </a:pPr>
            <a:r>
              <a:rPr lang="ru-RU" sz="2000" dirty="0"/>
              <a:t>ночлег под пихтой во время дождя, там съедена последняя краюха хлеба. 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11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112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500"/>
                                        <p:tgtEl>
                                          <p:spTgt spid="112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500"/>
                                        <p:tgtEl>
                                          <p:spTgt spid="1126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8" dur="500"/>
                                        <p:tgtEl>
                                          <p:spTgt spid="1126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500"/>
                                        <p:tgtEl>
                                          <p:spTgt spid="1126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57166"/>
            <a:ext cx="8501122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04813"/>
            <a:ext cx="8229600" cy="6119812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400" b="1" dirty="0" smtClean="0">
                <a:solidFill>
                  <a:srgbClr val="006600"/>
                </a:solidFill>
              </a:rPr>
              <a:t>Какое </a:t>
            </a:r>
            <a:r>
              <a:rPr lang="ru-RU" sz="2400" b="1" dirty="0">
                <a:solidFill>
                  <a:srgbClr val="006600"/>
                </a:solidFill>
              </a:rPr>
              <a:t>чувство охватило </a:t>
            </a:r>
            <a:r>
              <a:rPr lang="ru-RU" sz="2400" b="1" dirty="0" err="1">
                <a:solidFill>
                  <a:srgbClr val="006600"/>
                </a:solidFill>
              </a:rPr>
              <a:t>Васютку</a:t>
            </a:r>
            <a:r>
              <a:rPr lang="ru-RU" sz="2400" b="1" dirty="0">
                <a:solidFill>
                  <a:srgbClr val="006600"/>
                </a:solidFill>
              </a:rPr>
              <a:t> при встрече с рекой после четырёх дней скитания по тайге?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 dirty="0"/>
              <a:t>(Чувство радости, восторга. Докажите словами текста).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 b="1" dirty="0">
                <a:solidFill>
                  <a:srgbClr val="006600"/>
                </a:solidFill>
              </a:rPr>
              <a:t>10. Что предпринял </a:t>
            </a:r>
            <a:r>
              <a:rPr lang="ru-RU" sz="2400" b="1" dirty="0" err="1">
                <a:solidFill>
                  <a:srgbClr val="006600"/>
                </a:solidFill>
              </a:rPr>
              <a:t>Васютка</a:t>
            </a:r>
            <a:r>
              <a:rPr lang="ru-RU" sz="2400" b="1" dirty="0">
                <a:solidFill>
                  <a:srgbClr val="006600"/>
                </a:solidFill>
              </a:rPr>
              <a:t> для своего спасения, увидев </a:t>
            </a:r>
            <a:r>
              <a:rPr lang="ru-RU" sz="2400" b="1" dirty="0" err="1">
                <a:solidFill>
                  <a:srgbClr val="006600"/>
                </a:solidFill>
              </a:rPr>
              <a:t>рыбосборочный</a:t>
            </a:r>
            <a:r>
              <a:rPr lang="ru-RU" sz="2400" b="1" dirty="0">
                <a:solidFill>
                  <a:srgbClr val="006600"/>
                </a:solidFill>
              </a:rPr>
              <a:t> бот?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 dirty="0"/>
              <a:t>(Разжёг сильнее костёр, кричал и звал, стрелял из ружья.)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 b="1" dirty="0">
                <a:solidFill>
                  <a:srgbClr val="006600"/>
                </a:solidFill>
              </a:rPr>
              <a:t>11. Что помогло </a:t>
            </a:r>
            <a:r>
              <a:rPr lang="ru-RU" sz="2400" b="1" dirty="0" err="1">
                <a:solidFill>
                  <a:srgbClr val="006600"/>
                </a:solidFill>
              </a:rPr>
              <a:t>Васютке</a:t>
            </a:r>
            <a:r>
              <a:rPr lang="ru-RU" sz="2400" b="1" dirty="0">
                <a:solidFill>
                  <a:srgbClr val="006600"/>
                </a:solidFill>
              </a:rPr>
              <a:t> выжить, выстоять наедине с суровой тайгой? </a:t>
            </a:r>
          </a:p>
          <a:p>
            <a:pPr>
              <a:lnSpc>
                <a:spcPct val="90000"/>
              </a:lnSpc>
            </a:pPr>
            <a:r>
              <a:rPr lang="ru-RU" sz="2400" dirty="0"/>
              <a:t>наблюдательность – видел, как отец и дед ощипывали застреленных птиц, готовили еду на костре; </a:t>
            </a:r>
          </a:p>
          <a:p>
            <a:pPr>
              <a:lnSpc>
                <a:spcPct val="90000"/>
              </a:lnSpc>
            </a:pPr>
            <a:r>
              <a:rPr lang="ru-RU" sz="2400" dirty="0"/>
              <a:t>умение собраться с мыслями и пуститься в дорогу – после дождя просушил одежду, прохудившиеся сапоги; </a:t>
            </a:r>
          </a:p>
          <a:p>
            <a:pPr>
              <a:lnSpc>
                <a:spcPct val="90000"/>
              </a:lnSpc>
            </a:pPr>
            <a:r>
              <a:rPr lang="ru-RU" sz="2400" dirty="0"/>
              <a:t>умение ориентироваться. </a:t>
            </a:r>
          </a:p>
          <a:p>
            <a:pPr>
              <a:lnSpc>
                <a:spcPct val="90000"/>
              </a:lnSpc>
            </a:pP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fs00.infourok.ru/images/doc/268/272953/img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1026" name="Picture 2" descr="http://u.livelib.ru/reader/Grechishka/o/en8ocak6/o-o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609600"/>
            <a:ext cx="8229600" cy="579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fs00.infourok.ru/images/doc/268/272953/img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21508" name="Picture 4" descr="http://www.die-geobine.de/gif/taig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533400"/>
            <a:ext cx="8128000" cy="609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fs00.infourok.ru/images/doc/268/272953/img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81000" y="609600"/>
            <a:ext cx="8382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u="sng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Автобиографический рассказ </a:t>
            </a:r>
            <a:r>
              <a:rPr lang="ru-RU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– это рассказ, отражающий жизнь автора.</a:t>
            </a:r>
          </a:p>
          <a:p>
            <a:endParaRPr lang="ru-RU" sz="36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Композиция произведения</a:t>
            </a:r>
          </a:p>
          <a:p>
            <a:pPr algn="ctr"/>
            <a:endParaRPr lang="ru-RU" sz="36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Экспозиция                   развязка  эпилог</a:t>
            </a:r>
          </a:p>
          <a:p>
            <a:pPr algn="just"/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             </a:t>
            </a:r>
          </a:p>
          <a:p>
            <a:pPr algn="just"/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завязка    кульминация </a:t>
            </a:r>
          </a:p>
          <a:p>
            <a:pPr algn="just"/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just"/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                         </a:t>
            </a:r>
            <a:endParaRPr lang="ru-RU" sz="36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rot="10800000" flipV="1">
            <a:off x="1752600" y="2819400"/>
            <a:ext cx="1066800" cy="685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rot="16200000" flipH="1">
            <a:off x="6057900" y="3086100"/>
            <a:ext cx="76200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5400000">
            <a:off x="2209800" y="3276600"/>
            <a:ext cx="1676400" cy="1066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5400000">
            <a:off x="3276600" y="3581400"/>
            <a:ext cx="15240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rot="16200000" flipH="1">
            <a:off x="7391400" y="2895600"/>
            <a:ext cx="6096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F7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9244" t="24270" r="11877" b="7416"/>
          <a:stretch>
            <a:fillRect/>
          </a:stretch>
        </p:blipFill>
        <p:spPr bwMode="auto">
          <a:xfrm>
            <a:off x="168442" y="304800"/>
            <a:ext cx="8823158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ru-RU" sz="4000">
                <a:solidFill>
                  <a:srgbClr val="006600"/>
                </a:solidFill>
              </a:rPr>
              <a:t>О чем говорится?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29600" cy="5400675"/>
          </a:xfrm>
        </p:spPr>
        <p:txBody>
          <a:bodyPr/>
          <a:lstStyle/>
          <a:p>
            <a:pPr>
              <a:buClr>
                <a:schemeClr val="hlink"/>
              </a:buClr>
              <a:buFont typeface="Wingdings" pitchFamily="2" charset="2"/>
              <a:buChar char="v"/>
            </a:pPr>
            <a:r>
              <a:rPr lang="ru-RU"/>
              <a:t>неподвижно-тихий, сплошь хвойный, чужой, унылый, полуголый</a:t>
            </a:r>
          </a:p>
          <a:p>
            <a:pPr>
              <a:buClr>
                <a:schemeClr val="hlink"/>
              </a:buClr>
              <a:buFont typeface="Wingdings" pitchFamily="2" charset="2"/>
              <a:buChar char="v"/>
            </a:pPr>
            <a:r>
              <a:rPr lang="ru-RU"/>
              <a:t>молчаливая, равнодушная, глухая, угрюмая </a:t>
            </a:r>
          </a:p>
          <a:p>
            <a:pPr>
              <a:buClr>
                <a:schemeClr val="hlink"/>
              </a:buClr>
              <a:buFont typeface="Wingdings" pitchFamily="2" charset="2"/>
              <a:buChar char="v"/>
            </a:pPr>
            <a:r>
              <a:rPr lang="ru-RU"/>
              <a:t>небольшое, унылое, подёрнутое ряской </a:t>
            </a:r>
          </a:p>
          <a:p>
            <a:pPr>
              <a:buClr>
                <a:schemeClr val="hlink"/>
              </a:buClr>
              <a:buFont typeface="Wingdings" pitchFamily="2" charset="2"/>
              <a:buChar char="v"/>
            </a:pPr>
            <a:r>
              <a:rPr lang="ru-RU"/>
              <a:t>молочный, клейкий, неподвижный </a:t>
            </a:r>
          </a:p>
          <a:p>
            <a:pPr>
              <a:buClr>
                <a:schemeClr val="hlink"/>
              </a:buClr>
              <a:buFont typeface="Wingdings" pitchFamily="2" charset="2"/>
              <a:buChar char="v"/>
            </a:pPr>
            <a:r>
              <a:rPr lang="ru-RU"/>
              <a:t>далёкие, таинственные, мерцающие </a:t>
            </a:r>
          </a:p>
          <a:p>
            <a:pPr>
              <a:buClr>
                <a:schemeClr val="hlink"/>
              </a:buClr>
              <a:buFont typeface="Wingdings" pitchFamily="2" charset="2"/>
              <a:buChar char="v"/>
            </a:pPr>
            <a:r>
              <a:rPr lang="ru-RU"/>
              <a:t>раньше обыкновенная, не очень приветливая, но родная, красивая  </a:t>
            </a:r>
          </a:p>
        </p:txBody>
      </p:sp>
      <p:sp>
        <p:nvSpPr>
          <p:cNvPr id="13316" name="AutoShape 4"/>
          <p:cNvSpPr>
            <a:spLocks noChangeArrowheads="1"/>
          </p:cNvSpPr>
          <p:nvPr/>
        </p:nvSpPr>
        <p:spPr bwMode="auto">
          <a:xfrm>
            <a:off x="7885113" y="1268413"/>
            <a:ext cx="1042987" cy="863600"/>
          </a:xfrm>
          <a:prstGeom prst="diamond">
            <a:avLst/>
          </a:prstGeom>
          <a:solidFill>
            <a:srgbClr val="99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/>
              <a:t>лес</a:t>
            </a:r>
          </a:p>
        </p:txBody>
      </p:sp>
      <p:sp>
        <p:nvSpPr>
          <p:cNvPr id="13318" name="AutoShape 6"/>
          <p:cNvSpPr>
            <a:spLocks noChangeArrowheads="1"/>
          </p:cNvSpPr>
          <p:nvPr/>
        </p:nvSpPr>
        <p:spPr bwMode="auto">
          <a:xfrm>
            <a:off x="7451725" y="2349500"/>
            <a:ext cx="936625" cy="792163"/>
          </a:xfrm>
          <a:prstGeom prst="diamond">
            <a:avLst/>
          </a:prstGeom>
          <a:solidFill>
            <a:srgbClr val="99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/>
              <a:t>тайга</a:t>
            </a:r>
          </a:p>
        </p:txBody>
      </p:sp>
      <p:sp>
        <p:nvSpPr>
          <p:cNvPr id="13319" name="AutoShape 7"/>
          <p:cNvSpPr>
            <a:spLocks noChangeArrowheads="1"/>
          </p:cNvSpPr>
          <p:nvPr/>
        </p:nvSpPr>
        <p:spPr bwMode="auto">
          <a:xfrm>
            <a:off x="8316913" y="3141663"/>
            <a:ext cx="827087" cy="1081087"/>
          </a:xfrm>
          <a:prstGeom prst="diamond">
            <a:avLst/>
          </a:prstGeom>
          <a:solidFill>
            <a:srgbClr val="99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/>
              <a:t>озеро</a:t>
            </a:r>
          </a:p>
        </p:txBody>
      </p:sp>
      <p:sp>
        <p:nvSpPr>
          <p:cNvPr id="13320" name="AutoShape 8"/>
          <p:cNvSpPr>
            <a:spLocks noChangeArrowheads="1"/>
          </p:cNvSpPr>
          <p:nvPr/>
        </p:nvSpPr>
        <p:spPr bwMode="auto">
          <a:xfrm>
            <a:off x="7524750" y="3716338"/>
            <a:ext cx="863600" cy="863600"/>
          </a:xfrm>
          <a:prstGeom prst="diamond">
            <a:avLst/>
          </a:prstGeom>
          <a:solidFill>
            <a:srgbClr val="99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/>
              <a:t>туман</a:t>
            </a:r>
          </a:p>
        </p:txBody>
      </p:sp>
      <p:sp>
        <p:nvSpPr>
          <p:cNvPr id="13321" name="AutoShape 9"/>
          <p:cNvSpPr>
            <a:spLocks noChangeArrowheads="1"/>
          </p:cNvSpPr>
          <p:nvPr/>
        </p:nvSpPr>
        <p:spPr bwMode="auto">
          <a:xfrm>
            <a:off x="8027988" y="4292600"/>
            <a:ext cx="1116012" cy="1152525"/>
          </a:xfrm>
          <a:prstGeom prst="diamond">
            <a:avLst/>
          </a:prstGeom>
          <a:solidFill>
            <a:srgbClr val="99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/>
              <a:t>звезды</a:t>
            </a:r>
          </a:p>
        </p:txBody>
      </p:sp>
      <p:sp>
        <p:nvSpPr>
          <p:cNvPr id="13322" name="AutoShape 10"/>
          <p:cNvSpPr>
            <a:spLocks noChangeArrowheads="1"/>
          </p:cNvSpPr>
          <p:nvPr/>
        </p:nvSpPr>
        <p:spPr bwMode="auto">
          <a:xfrm>
            <a:off x="7451725" y="5084763"/>
            <a:ext cx="936625" cy="1052512"/>
          </a:xfrm>
          <a:prstGeom prst="diamond">
            <a:avLst/>
          </a:prstGeom>
          <a:solidFill>
            <a:srgbClr val="99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/>
              <a:t>река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animBg="1"/>
      <p:bldP spid="13318" grpId="0" animBg="1"/>
      <p:bldP spid="13319" grpId="0" animBg="1"/>
      <p:bldP spid="13320" grpId="0" animBg="1"/>
      <p:bldP spid="13321" grpId="0" animBg="1"/>
      <p:bldP spid="133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2" name="Picture 2" descr="http://fs00.infourok.ru/images/doc/268/272953/img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15364" name="Picture 4" descr="https://autotravel.ru/phalbum/90243/1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04800"/>
            <a:ext cx="4626125" cy="28693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838200" y="5029200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р. Енисей</a:t>
            </a:r>
            <a:endParaRPr lang="ru-RU" sz="32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6" name="Picture 6" descr="http://s.traveltipz.ru/gallery/92/216592/1024x768/25692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3276600"/>
            <a:ext cx="4419600" cy="3320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5562600" y="685800"/>
            <a:ext cx="3276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с. Овсянка, Красноярский край</a:t>
            </a:r>
            <a:endParaRPr lang="ru-RU" sz="36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 l="11250" t="10000" r="5000" b="10000"/>
          <a:stretch>
            <a:fillRect/>
          </a:stretch>
        </p:blipFill>
        <p:spPr bwMode="auto">
          <a:xfrm>
            <a:off x="228601" y="271820"/>
            <a:ext cx="8788398" cy="6296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fs00.infourok.ru/images/doc/268/272953/img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38200" y="914400"/>
            <a:ext cx="647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Домашнее задание</a:t>
            </a:r>
            <a:endParaRPr lang="ru-RU" sz="3200" b="1" i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2057400"/>
            <a:ext cx="6934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Составить и записать план к рассказу.</a:t>
            </a:r>
          </a:p>
          <a:p>
            <a:pPr marL="342900" indent="-342900">
              <a:buAutoNum type="arabicPeriod"/>
            </a:pPr>
            <a:endParaRPr lang="ru-RU" sz="32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2. Сделать иллюстрации к понравившимся эпизодам.</a:t>
            </a:r>
            <a:endParaRPr lang="ru-RU" sz="32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fs00.infourok.ru/images/doc/268/272953/img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360" y="685800"/>
            <a:ext cx="7674958" cy="5615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fs00.infourok.ru/images/doc/268/272953/img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09600" y="533401"/>
            <a:ext cx="8001000" cy="5863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500"/>
              </a:lnSpc>
            </a:pPr>
            <a:r>
              <a:rPr lang="ru-RU" sz="36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«Васюткино озеро» (1958). История появления рассказа на свет, рассказанная самим писателем.</a:t>
            </a:r>
          </a:p>
          <a:p>
            <a:pPr algn="ctr">
              <a:lnSpc>
                <a:spcPts val="2500"/>
              </a:lnSpc>
            </a:pPr>
            <a:endParaRPr lang="ru-RU" sz="3600" b="1" i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2500"/>
              </a:lnSpc>
            </a:pPr>
            <a:endParaRPr lang="ru-RU" sz="3600" b="1" i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2500"/>
              </a:lnSpc>
            </a:pPr>
            <a:r>
              <a:rPr lang="ru-RU" sz="32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Он летом заблудился в тайге, преследуя глухаря, и провёл один в лесу три дня. На уроке литературы учитель Игнатий Дмитриевич Рождественский задал писать сочинение, кто как провел лето. Астафьев написал рассказ под названием  «Жив». Учитель похвалил ученика, и рассказ был помещен в школьном рукописном журнале. «И вот много-много лет спустя я вспомнил об этом и написал на основании этого  школьного сочинения рассказ «Васюткино озеро»... Это первый детский рассказ писателя.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28604"/>
            <a:ext cx="8329642" cy="6051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Диагональная полоса 2"/>
          <p:cNvSpPr/>
          <p:nvPr/>
        </p:nvSpPr>
        <p:spPr>
          <a:xfrm>
            <a:off x="3276600" y="2971800"/>
            <a:ext cx="76200" cy="152400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i?id=27134198&amp;tov=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"/>
            <a:ext cx="8610600" cy="6480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0" y="2133600"/>
            <a:ext cx="4267200" cy="922337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i="1" dirty="0">
                <a:solidFill>
                  <a:srgbClr val="006600"/>
                </a:solidFill>
              </a:rPr>
              <a:t>Герои рассказа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00400" y="3352800"/>
            <a:ext cx="5410200" cy="323056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ru-RU" dirty="0" err="1">
                <a:solidFill>
                  <a:schemeClr val="hlink"/>
                </a:solidFill>
              </a:rPr>
              <a:t>Васютка</a:t>
            </a:r>
            <a:r>
              <a:rPr lang="ru-RU" dirty="0">
                <a:solidFill>
                  <a:srgbClr val="99FF33"/>
                </a:solidFill>
              </a:rPr>
              <a:t> </a:t>
            </a:r>
            <a:r>
              <a:rPr lang="ru-RU" dirty="0">
                <a:solidFill>
                  <a:schemeClr val="accent1"/>
                </a:solidFill>
              </a:rPr>
              <a:t>– мальчик, 13 лет; </a:t>
            </a:r>
          </a:p>
          <a:p>
            <a:r>
              <a:rPr lang="ru-RU" dirty="0">
                <a:solidFill>
                  <a:schemeClr val="hlink"/>
                </a:solidFill>
              </a:rPr>
              <a:t>мать Анна</a:t>
            </a:r>
            <a:r>
              <a:rPr lang="ru-RU" dirty="0">
                <a:solidFill>
                  <a:schemeClr val="accent1"/>
                </a:solidFill>
              </a:rPr>
              <a:t>;</a:t>
            </a:r>
            <a:r>
              <a:rPr lang="ru-RU" dirty="0"/>
              <a:t> </a:t>
            </a:r>
          </a:p>
          <a:p>
            <a:r>
              <a:rPr lang="ru-RU" dirty="0">
                <a:solidFill>
                  <a:schemeClr val="hlink"/>
                </a:solidFill>
              </a:rPr>
              <a:t>отец Григорий Афанасьевич Шадрин</a:t>
            </a:r>
            <a:r>
              <a:rPr lang="ru-RU" dirty="0"/>
              <a:t> </a:t>
            </a:r>
            <a:r>
              <a:rPr lang="ru-RU" dirty="0">
                <a:solidFill>
                  <a:schemeClr val="accent1"/>
                </a:solidFill>
              </a:rPr>
              <a:t>–</a:t>
            </a:r>
            <a:r>
              <a:rPr lang="ru-RU" dirty="0"/>
              <a:t> </a:t>
            </a:r>
            <a:r>
              <a:rPr lang="ru-RU" dirty="0">
                <a:solidFill>
                  <a:schemeClr val="accent1"/>
                </a:solidFill>
              </a:rPr>
              <a:t>бригадир </a:t>
            </a:r>
            <a:r>
              <a:rPr lang="ru-RU" dirty="0" err="1">
                <a:solidFill>
                  <a:schemeClr val="accent1"/>
                </a:solidFill>
              </a:rPr>
              <a:t>рыболоведческой</a:t>
            </a:r>
            <a:r>
              <a:rPr lang="ru-RU" dirty="0">
                <a:solidFill>
                  <a:schemeClr val="accent1"/>
                </a:solidFill>
              </a:rPr>
              <a:t> бригады;</a:t>
            </a:r>
          </a:p>
          <a:p>
            <a:r>
              <a:rPr lang="ru-RU" dirty="0">
                <a:solidFill>
                  <a:schemeClr val="hlink"/>
                </a:solidFill>
              </a:rPr>
              <a:t> дедушка Афанасий</a:t>
            </a:r>
            <a:r>
              <a:rPr lang="ru-RU" dirty="0">
                <a:solidFill>
                  <a:schemeClr val="accent1"/>
                </a:solidFill>
              </a:rPr>
              <a:t>;</a:t>
            </a:r>
            <a:r>
              <a:rPr lang="ru-RU" dirty="0"/>
              <a:t> </a:t>
            </a:r>
          </a:p>
          <a:p>
            <a:r>
              <a:rPr lang="ru-RU" dirty="0">
                <a:solidFill>
                  <a:schemeClr val="hlink"/>
                </a:solidFill>
              </a:rPr>
              <a:t>дядя Коляда</a:t>
            </a:r>
            <a:r>
              <a:rPr lang="ru-RU" dirty="0"/>
              <a:t> </a:t>
            </a:r>
            <a:r>
              <a:rPr lang="ru-RU" dirty="0">
                <a:solidFill>
                  <a:schemeClr val="accent1"/>
                </a:solidFill>
              </a:rPr>
              <a:t>– старшина </a:t>
            </a:r>
            <a:r>
              <a:rPr lang="ru-RU" dirty="0" err="1">
                <a:solidFill>
                  <a:schemeClr val="accent1"/>
                </a:solidFill>
              </a:rPr>
              <a:t>рыбосборочного</a:t>
            </a:r>
            <a:r>
              <a:rPr lang="ru-RU" dirty="0">
                <a:solidFill>
                  <a:schemeClr val="accent1"/>
                </a:solidFill>
              </a:rPr>
              <a:t> бота.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9000">
              <a:srgbClr val="B7F787">
                <a:alpha val="65000"/>
              </a:srgbClr>
            </a:gs>
            <a:gs pos="50000">
              <a:schemeClr val="accent1">
                <a:tint val="445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86400" y="914400"/>
            <a:ext cx="335758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Это озеро не отыщешь на карте. Небольшое оно. Небольшое, зато памятное Васютке. Ещё бы! Мала ли честь для тринадцатилетнего мальчишки – озеро, названное его именем! Пускай оно и не велико,..но Васютка сам нашел его и людям показал</a:t>
            </a:r>
            <a:r>
              <a:rPr lang="ru-RU" sz="2400" b="1" dirty="0" smtClean="0"/>
              <a:t>.</a:t>
            </a:r>
          </a:p>
          <a:p>
            <a:r>
              <a:rPr lang="ru-RU" sz="2400" b="1" dirty="0" smtClean="0"/>
              <a:t>   …  Тут уж с матерью не поспоришь. Таков старинный порядок.</a:t>
            </a:r>
            <a:endParaRPr lang="ru-RU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785794"/>
            <a:ext cx="4857784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F7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3400" y="914400"/>
            <a:ext cx="271464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Таёжные </a:t>
            </a:r>
            <a:r>
              <a:rPr lang="ru-RU" sz="2800" dirty="0" smtClean="0"/>
              <a:t>законы:</a:t>
            </a:r>
          </a:p>
          <a:p>
            <a:r>
              <a:rPr lang="ru-RU" sz="2800" dirty="0" smtClean="0"/>
              <a:t> </a:t>
            </a:r>
            <a:r>
              <a:rPr lang="ru-RU" sz="2800" dirty="0" smtClean="0"/>
              <a:t>Идешь в лес – бери еду, бери спички.Не трать зря «припасы» - порох и </a:t>
            </a:r>
            <a:r>
              <a:rPr lang="ru-RU" sz="2800" dirty="0" smtClean="0"/>
              <a:t>дробь. Следи </a:t>
            </a:r>
            <a:r>
              <a:rPr lang="ru-RU" sz="2800" dirty="0" smtClean="0"/>
              <a:t>за зарубками, не отходи от них!</a:t>
            </a:r>
            <a:endParaRPr lang="ru-RU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428604"/>
            <a:ext cx="5429288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fs00.infourok.ru/images/doc/268/272953/img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867400" y="838200"/>
            <a:ext cx="3048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«Тайга, кормилица наша, хлипких не любит»</a:t>
            </a:r>
            <a:endParaRPr lang="ru-RU" sz="3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Астафьев Васюткино озер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762000"/>
            <a:ext cx="5714999" cy="56388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019800" y="4038600"/>
            <a:ext cx="2590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… Думая о своей удаче, </a:t>
            </a:r>
            <a:r>
              <a:rPr lang="ru-RU" sz="2800" dirty="0" err="1" smtClean="0"/>
              <a:t>Васютка</a:t>
            </a:r>
            <a:r>
              <a:rPr lang="ru-RU" sz="2800" dirty="0" smtClean="0"/>
              <a:t>, счастливый, шел по лесу…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798</Words>
  <Application>Microsoft Office PowerPoint</Application>
  <PresentationFormat>Экран (4:3)</PresentationFormat>
  <Paragraphs>78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Office Theme</vt:lpstr>
      <vt:lpstr>Слайд 1</vt:lpstr>
      <vt:lpstr>Слайд 2</vt:lpstr>
      <vt:lpstr>Слайд 3</vt:lpstr>
      <vt:lpstr>Слайд 4</vt:lpstr>
      <vt:lpstr>Слайд 5</vt:lpstr>
      <vt:lpstr>Герои рассказа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О чем говорится?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Анашка</dc:creator>
  <cp:lastModifiedBy>Игорь</cp:lastModifiedBy>
  <cp:revision>28</cp:revision>
  <dcterms:created xsi:type="dcterms:W3CDTF">2016-03-20T13:52:11Z</dcterms:created>
  <dcterms:modified xsi:type="dcterms:W3CDTF">2018-03-18T20:39:45Z</dcterms:modified>
</cp:coreProperties>
</file>