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63" r:id="rId6"/>
    <p:sldId id="262" r:id="rId7"/>
    <p:sldId id="261" r:id="rId8"/>
    <p:sldId id="265" r:id="rId9"/>
    <p:sldId id="267" r:id="rId10"/>
    <p:sldId id="266" r:id="rId11"/>
    <p:sldId id="268" r:id="rId12"/>
    <p:sldId id="269" r:id="rId13"/>
    <p:sldId id="270" r:id="rId14"/>
    <p:sldId id="272" r:id="rId15"/>
    <p:sldId id="276" r:id="rId16"/>
    <p:sldId id="274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r User Name" initials="YU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1-29T12:24:00.09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053.radikal.ru/1001/db/a019dcbb09ec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75141"/>
            <a:ext cx="684076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прелесть </a:t>
            </a:r>
            <a:b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сказки!</a:t>
            </a:r>
            <a:endParaRPr lang="ru-RU" sz="4800" b="1" spc="50" dirty="0">
              <a:ln w="11430"/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0770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endParaRPr lang="ru-RU" sz="2400" i="1" dirty="0"/>
          </a:p>
        </p:txBody>
      </p:sp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627069"/>
            <a:ext cx="3168352" cy="641691"/>
          </a:xfrm>
          <a:prstGeom prst="rect">
            <a:avLst/>
          </a:prstGeom>
          <a:noFill/>
        </p:spPr>
      </p:pic>
      <p:pic>
        <p:nvPicPr>
          <p:cNvPr id="7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2123728" y="2715301"/>
            <a:ext cx="3168352" cy="64169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17012"/>
          <a:stretch/>
        </p:blipFill>
        <p:spPr>
          <a:xfrm>
            <a:off x="251520" y="332657"/>
            <a:ext cx="5544616" cy="6192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287309"/>
            <a:ext cx="554461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Денгаева</a:t>
            </a:r>
            <a:r>
              <a:rPr lang="ru-RU" b="1" dirty="0" smtClean="0"/>
              <a:t> М.Н., </a:t>
            </a:r>
            <a:r>
              <a:rPr lang="ru-RU" b="1" dirty="0" smtClean="0"/>
              <a:t>учитель русского языка и литературы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МКОУ«Советская СОШ им. Ш.Т.»</a:t>
            </a:r>
            <a:endParaRPr lang="ru-RU" b="1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4294967295"/>
          </p:nvPr>
        </p:nvSpPr>
        <p:spPr>
          <a:xfrm>
            <a:off x="0" y="1557338"/>
            <a:ext cx="5976938" cy="482441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332656"/>
            <a:ext cx="42632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происходит  с молодой царевной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Пушкин показывает, как старательна героиня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Приведите примеры из текста. </a:t>
            </a:r>
            <a:endParaRPr lang="ru-RU" sz="24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работы, которые выполняла царевна в тереме, всегда выполняли простые русские девушки. Это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народный мотив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Именно своим умением вести хозяйство удивила царевна семерых богатырей.</a:t>
            </a:r>
          </a:p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Как догадались братья, что перед ними царевна, а не крестьянка?</a:t>
            </a:r>
          </a:p>
        </p:txBody>
      </p:sp>
      <p:pic>
        <p:nvPicPr>
          <p:cNvPr id="7170" name="Picture 2" descr="http://vachrepetitor.ru/wp-content/uploads/2013/06/tsarevna_i7bogatyir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60"/>
          <a:stretch/>
        </p:blipFill>
        <p:spPr bwMode="auto">
          <a:xfrm>
            <a:off x="5954965" y="332656"/>
            <a:ext cx="3142625" cy="52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938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616624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547664" y="1556792"/>
            <a:ext cx="5976664" cy="48245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1254771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Самая трагичная сцена сказки – получение яблока царевной и её смертельный сон. -Кто больше всего волнуется за царевну. Как поэт называет Чернавку?  А царевна?  С какой целью это сделано? </a:t>
            </a:r>
          </a:p>
        </p:txBody>
      </p:sp>
      <p:pic>
        <p:nvPicPr>
          <p:cNvPr id="8194" name="Picture 2" descr="http://supercook.ru/images-skazki-vypusk/mc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44" y="1412776"/>
            <a:ext cx="40679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603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4294967295"/>
          </p:nvPr>
        </p:nvSpPr>
        <p:spPr>
          <a:xfrm>
            <a:off x="4703763" y="9028113"/>
            <a:ext cx="4440237" cy="14049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404664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тг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няя пса. «П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Бабушка, п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немн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жк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,-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Ей кричит 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 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кошк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,-…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Какой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звук  повторяется часто?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</a:rPr>
              <a:t>Такой прием называется </a:t>
            </a:r>
            <a:r>
              <a:rPr lang="ru-RU" sz="2000" b="1" u="sng" dirty="0" smtClean="0">
                <a:latin typeface="Times New Roman" panose="02020603050405020304" pitchFamily="18" charset="0"/>
              </a:rPr>
              <a:t>ассонанс.</a:t>
            </a:r>
            <a:r>
              <a:rPr lang="ru-RU" sz="2000" b="1" dirty="0" smtClean="0">
                <a:latin typeface="Times New Roman" panose="02020603050405020304" pitchFamily="18" charset="0"/>
              </a:rPr>
              <a:t> Для чего его использует А.С. Пушкин?</a:t>
            </a:r>
            <a:endParaRPr lang="ru-RU" sz="2000" b="1" dirty="0"/>
          </a:p>
        </p:txBody>
      </p:sp>
      <p:pic>
        <p:nvPicPr>
          <p:cNvPr id="9218" name="Picture 2" descr="http://www.skaz-pushkina.ru/kadr/mc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62145"/>
            <a:ext cx="5094312" cy="44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13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7" y="274638"/>
            <a:ext cx="8028384" cy="2001837"/>
          </a:xfrm>
        </p:spPr>
        <p:txBody>
          <a:bodyPr>
            <a:normAutofit fontScale="90000"/>
          </a:bodyPr>
          <a:lstStyle/>
          <a:p>
            <a:r>
              <a:rPr lang="ru-RU" dirty="0"/>
              <a:t>- </a:t>
            </a:r>
            <a:r>
              <a:rPr lang="ru-RU" b="1" dirty="0"/>
              <a:t>Яблоко съедено. Зло свершилось. Царевна мертва.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-Кто </a:t>
            </a:r>
            <a:r>
              <a:rPr lang="ru-RU" b="1" dirty="0"/>
              <a:t>развеет чары зла? </a:t>
            </a:r>
          </a:p>
        </p:txBody>
      </p:sp>
      <p:pic>
        <p:nvPicPr>
          <p:cNvPr id="10242" name="Picture 2" descr="http://supercook.ru/images-skazki-vypusk/mc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762500" cy="40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807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475656" y="476672"/>
            <a:ext cx="3452044" cy="57500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-  </a:t>
            </a:r>
            <a:r>
              <a:rPr lang="ru-RU" b="1" dirty="0"/>
              <a:t>К кому </a:t>
            </a:r>
            <a:r>
              <a:rPr lang="ru-RU" b="1" dirty="0" smtClean="0"/>
              <a:t>королевич Елисей </a:t>
            </a:r>
            <a:r>
              <a:rPr lang="ru-RU" b="1" dirty="0"/>
              <a:t>обратится за помощью и зачем? </a:t>
            </a:r>
            <a:r>
              <a:rPr lang="ru-RU" b="1" i="1" dirty="0" smtClean="0"/>
              <a:t> 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- Какими качествами автор наделяет героя? </a:t>
            </a:r>
            <a:r>
              <a:rPr lang="ru-RU" b="1" i="1" dirty="0" smtClean="0"/>
              <a:t> 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-Чем </a:t>
            </a:r>
            <a:r>
              <a:rPr lang="ru-RU" b="1" dirty="0"/>
              <a:t>же заканчивается сказка? 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  <p:pic>
        <p:nvPicPr>
          <p:cNvPr id="11266" name="Picture 2" descr="http://4.bp.blogspot.com/-SolD3OhLFyI/UMnOnWkqAEI/AAAAAAAAEbE/rBN2JaoeEn4/s1600/%D1%81%D0%BA%D0%B0%D0%B7%D0%BA%D0%B8+7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600450" cy="56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21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41 из 14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404664"/>
            <a:ext cx="3382144" cy="5976417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2348880"/>
            <a:ext cx="552636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Свадьбу тотчас учинили,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 невестою своей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Обвенчался Елисей;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никто с начала мира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видал такого пира...»</a:t>
            </a:r>
          </a:p>
        </p:txBody>
      </p:sp>
    </p:spTree>
    <p:extLst>
      <p:ext uri="{BB962C8B-B14F-4D97-AF65-F5344CB8AC3E}">
        <p14:creationId xmlns:p14="http://schemas.microsoft.com/office/powerpoint/2010/main" xmlns="" val="203069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Заполните таблицу.</a:t>
            </a:r>
            <a:br>
              <a:rPr lang="ru-RU" sz="2800" b="1" dirty="0" smtClean="0"/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dirty="0" smtClean="0"/>
              <a:t>                    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dirty="0" smtClean="0"/>
              <a:t>       Царевна                         Царица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7588867"/>
              </p:ext>
            </p:extLst>
          </p:nvPr>
        </p:nvGraphicFramePr>
        <p:xfrm>
          <a:off x="251521" y="1417638"/>
          <a:ext cx="8435280" cy="510770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811760"/>
                <a:gridCol w="2811760"/>
                <a:gridCol w="2811760"/>
              </a:tblGrid>
              <a:tr h="1702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Внешность</a:t>
                      </a:r>
                      <a:endParaRPr lang="ru-RU" sz="18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n-lt"/>
                        <a:ea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5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Поведение,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характер</a:t>
                      </a:r>
                      <a:endParaRPr lang="ru-RU" sz="1800" b="1" kern="1200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5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Цветовая гамма</a:t>
                      </a:r>
                      <a:endParaRPr lang="ru-RU" sz="1800" b="1" kern="1200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275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624736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899592" y="1556792"/>
            <a:ext cx="741682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4133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i="1" dirty="0" smtClean="0"/>
              <a:t>Шаблон презентации :</a:t>
            </a:r>
            <a:r>
              <a:rPr lang="ru-RU" b="1" i="1" dirty="0" err="1" smtClean="0"/>
              <a:t>Ранько</a:t>
            </a:r>
            <a:r>
              <a:rPr lang="ru-RU" b="1" i="1" dirty="0" smtClean="0"/>
              <a:t> </a:t>
            </a:r>
            <a:r>
              <a:rPr lang="ru-RU" b="1" i="1" dirty="0"/>
              <a:t>Елена Алексеевна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i="1" dirty="0"/>
              <a:t>учитель начальных классов 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i="1" dirty="0"/>
              <a:t>МАОУ лицей №21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i="1" dirty="0"/>
              <a:t>г. Иваново</a:t>
            </a:r>
          </a:p>
          <a:p>
            <a:pPr algn="ctr">
              <a:spcBef>
                <a:spcPts val="0"/>
              </a:spcBef>
              <a:buNone/>
            </a:pPr>
            <a:endParaRPr lang="ru-RU" b="1" i="1" dirty="0"/>
          </a:p>
          <a:p>
            <a:pPr lvl="0" algn="ctr">
              <a:spcBef>
                <a:spcPts val="0"/>
              </a:spcBef>
              <a:buNone/>
            </a:pPr>
            <a:r>
              <a:rPr lang="ru-RU" i="1" dirty="0"/>
              <a:t>Сайт: </a:t>
            </a:r>
            <a:r>
              <a:rPr lang="en-US" i="1" dirty="0">
                <a:hlinkClick r:id="rId3"/>
              </a:rPr>
              <a:t>http://elenaranko.ucoz.ru/</a:t>
            </a:r>
            <a:r>
              <a:rPr lang="ru-RU" i="1" dirty="0"/>
              <a:t> </a:t>
            </a:r>
            <a:endParaRPr lang="ru-RU" i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ru-RU" i="1" dirty="0" smtClean="0"/>
              <a:t>Использованы материалы урока </a:t>
            </a:r>
            <a:endParaRPr lang="ru-RU" i="1" dirty="0"/>
          </a:p>
          <a:p>
            <a:pPr algn="ctr">
              <a:spcBef>
                <a:spcPts val="0"/>
              </a:spcBef>
              <a:buNone/>
            </a:pPr>
            <a:r>
              <a:rPr lang="ru-RU" dirty="0" err="1" smtClean="0"/>
              <a:t>Дупляковой</a:t>
            </a:r>
            <a:r>
              <a:rPr lang="ru-RU" dirty="0" smtClean="0"/>
              <a:t>  Е.Н.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0"/>
          <p:cNvSpPr>
            <a:spLocks noGrp="1"/>
          </p:cNvSpPr>
          <p:nvPr>
            <p:ph type="title"/>
          </p:nvPr>
        </p:nvSpPr>
        <p:spPr>
          <a:xfrm>
            <a:off x="539750" y="4149725"/>
            <a:ext cx="4608513" cy="1582738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 </a:t>
            </a:r>
          </a:p>
        </p:txBody>
      </p:sp>
      <p:sp>
        <p:nvSpPr>
          <p:cNvPr id="9219" name="Объект 11"/>
          <p:cNvSpPr>
            <a:spLocks noGrp="1"/>
          </p:cNvSpPr>
          <p:nvPr>
            <p:ph idx="1"/>
          </p:nvPr>
        </p:nvSpPr>
        <p:spPr>
          <a:xfrm>
            <a:off x="1403648" y="332656"/>
            <a:ext cx="7258546" cy="439229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marL="0" indent="0" algn="ctr" eaLnBrk="1" hangingPunct="1">
              <a:buNone/>
            </a:pPr>
            <a:r>
              <a:rPr lang="ru-RU" altLang="ru-RU" sz="3500" b="1" dirty="0">
                <a:latin typeface="+mj-lt"/>
                <a:ea typeface="+mj-ea"/>
                <a:cs typeface="+mj-cs"/>
              </a:rPr>
              <a:t>«Сказка о мертвой царевне и о семи                         богатырях».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/>
              <a:t>Осенью в 1833 году  Пушкин закончил «Сказку о мертвой царевне и о семи богатырях».</a:t>
            </a:r>
          </a:p>
          <a:p>
            <a:pPr>
              <a:buNone/>
              <a:defRPr/>
            </a:pPr>
            <a:r>
              <a:rPr lang="ru-RU" altLang="ru-RU" sz="2800" b="1" dirty="0" smtClean="0"/>
              <a:t>Сюжет  сказки опирается на записи, сделанные А.С. Пушкиным, услышанный из уст его любимой няни.</a:t>
            </a:r>
            <a:r>
              <a:rPr lang="ru-RU" sz="2800" dirty="0"/>
              <a:t> </a:t>
            </a:r>
            <a:r>
              <a:rPr lang="ru-RU" sz="2800" b="1" dirty="0"/>
              <a:t>Сюжетно эта сказка перекликается со «Спящей царевной» В. А. Жуковского, но он опирался на записи европейских сказок, </a:t>
            </a:r>
            <a:r>
              <a:rPr lang="ru-RU" sz="2800" b="1" dirty="0" smtClean="0"/>
              <a:t> </a:t>
            </a:r>
            <a:r>
              <a:rPr lang="ru-RU" sz="2800" b="1" dirty="0"/>
              <a:t>А. С. </a:t>
            </a:r>
            <a:r>
              <a:rPr lang="ru-RU" sz="2800" b="1" dirty="0" smtClean="0"/>
              <a:t>Пушкин же </a:t>
            </a:r>
            <a:r>
              <a:rPr lang="ru-RU" sz="2800" b="1" dirty="0"/>
              <a:t>взял за основу записанный им русский народный сюжет.</a:t>
            </a:r>
          </a:p>
        </p:txBody>
      </p:sp>
      <p:pic>
        <p:nvPicPr>
          <p:cNvPr id="3074" name="Picture 2" descr="http://www.kostyor.ru/images0/biogr/jukov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286" y="4389034"/>
            <a:ext cx="1989439" cy="21988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ulichki.com/gusary/kruzhki/akselbant/akselbant12/image/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904" y="4274899"/>
            <a:ext cx="1688599" cy="21988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z.lib.ru/p/pushkin_a_s/.phot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799" y="4188463"/>
            <a:ext cx="1905000" cy="2371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78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5808105" y="5000164"/>
            <a:ext cx="6624736" cy="48245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254770"/>
            <a:ext cx="3888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u="sng" dirty="0">
                <a:solidFill>
                  <a:srgbClr val="FF0000"/>
                </a:solidFill>
              </a:rPr>
              <a:t>Сказка-</a:t>
            </a:r>
            <a:r>
              <a:rPr lang="en-US" altLang="ru-RU" sz="2800" b="1" u="sng" dirty="0">
                <a:solidFill>
                  <a:srgbClr val="FF0000"/>
                </a:solidFill>
              </a:rPr>
              <a:t> </a:t>
            </a:r>
            <a:r>
              <a:rPr lang="en-US" altLang="ru-RU" sz="2800" dirty="0"/>
              <a:t> </a:t>
            </a:r>
            <a:r>
              <a:rPr lang="ru-RU" altLang="ru-RU" sz="2800" b="1" dirty="0"/>
              <a:t>повествовательное, обычно народно-поэтическое произведение о вымышленных лицах и событиях, преимущественно с участием волшебных и фантастических </a:t>
            </a:r>
            <a:r>
              <a:rPr lang="ru-RU" altLang="ru-RU" sz="2800" b="1" dirty="0" smtClean="0"/>
              <a:t>сил.</a:t>
            </a:r>
            <a:endParaRPr lang="en-US" altLang="ru-RU" sz="2800" b="1" dirty="0"/>
          </a:p>
        </p:txBody>
      </p:sp>
      <p:pic>
        <p:nvPicPr>
          <p:cNvPr id="1026" name="Picture 2" descr="http://www.mirfentazy.ru/images/phocagallery/_p/pushkin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239"/>
            <a:ext cx="367916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336704" cy="16561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Вспомните,  </a:t>
            </a:r>
            <a:r>
              <a:rPr lang="ru-RU" sz="3200" b="1" dirty="0"/>
              <a:t>какими признаками отличается народная волшебная сказка? 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403647" y="1772816"/>
            <a:ext cx="6336705" cy="4824536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988841"/>
            <a:ext cx="5310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сказке есть сказочное место действия: тридевятое царство, подводное царство;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547663" y="2657816"/>
            <a:ext cx="61926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фантастические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персонажи: леший, баба-яга и т.п.;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4280901"/>
            <a:ext cx="5760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случаются превращения: герои оживают, превращаются в предметы, животных;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403648" y="4839490"/>
            <a:ext cx="62646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иногда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 помогают волшебные предметы или волшебные слова.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Приведите примеры волшебных моментов </a:t>
            </a:r>
            <a:r>
              <a:rPr lang="ru-RU" sz="3200" b="1" dirty="0" smtClean="0"/>
              <a:t>сказки</a:t>
            </a:r>
            <a:r>
              <a:rPr lang="ru-RU" sz="3200" b="1" dirty="0"/>
              <a:t> </a:t>
            </a:r>
            <a:r>
              <a:rPr lang="ru-RU" sz="3200" b="1" dirty="0" smtClean="0"/>
              <a:t>А.С. Пушкина.</a:t>
            </a:r>
            <a:endParaRPr lang="ru-RU" sz="3200" b="1" dirty="0"/>
          </a:p>
        </p:txBody>
      </p:sp>
      <p:sp>
        <p:nvSpPr>
          <p:cNvPr id="7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244551" cy="49463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g-fotki.yandex.ru/get/31/68443360.2b/0_701b0_be2408a3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839" y="1614666"/>
            <a:ext cx="3164161" cy="491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5800" y="1629131"/>
            <a:ext cx="32445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Зеркало мачехи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пес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Соколко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предупреждает об опасности;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Месяц, Солнце, Ветер помогают королевичу;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Пробуждение царевны ото сна;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 семь (богатырей).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4440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976664" cy="922114"/>
          </a:xfrm>
        </p:spPr>
        <p:txBody>
          <a:bodyPr>
            <a:normAutofit/>
          </a:bodyPr>
          <a:lstStyle/>
          <a:p>
            <a:r>
              <a:rPr lang="ru-RU" b="1" dirty="0" smtClean="0"/>
              <a:t> Вопросы </a:t>
            </a:r>
            <a:r>
              <a:rPr lang="ru-RU" b="1" smtClean="0"/>
              <a:t>для анализа: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547664" y="1556792"/>
            <a:ext cx="5976664" cy="48245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254770"/>
            <a:ext cx="6264696" cy="505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 каким настроением осталась царица у окна?  </a:t>
            </a:r>
          </a:p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Какие слова передают напряженное ожидание?  </a:t>
            </a:r>
          </a:p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-Как еще автор показывает длительность ожидания?  </a:t>
            </a:r>
          </a:p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Печаль внезапно сменяется радостью: рождается дочь, возвращается царь-отец. И опять строки наполняются грустью: умирает царица. Зачем автору нужен такой резкий поворот сюжета?  </a:t>
            </a:r>
          </a:p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Какими вы представили себе царя и царицу?  </a:t>
            </a:r>
          </a:p>
        </p:txBody>
      </p:sp>
    </p:spTree>
    <p:extLst>
      <p:ext uri="{BB962C8B-B14F-4D97-AF65-F5344CB8AC3E}">
        <p14:creationId xmlns:p14="http://schemas.microsoft.com/office/powerpoint/2010/main" xmlns="" val="22941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439652" y="1359132"/>
            <a:ext cx="5976664" cy="48245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9652" y="1412776"/>
            <a:ext cx="3636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Появляется новый персонаж. Найдите в тексте слова, характеризующие вторую царицу. Вторая царица красива, но в обращении холодна, бездушна.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Ей в приданое дано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Было зеркальце одно,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Свойство зеркальце имело: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Говорить оно умело.</a:t>
            </a:r>
          </a:p>
          <a:p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://www.tirnet.ru/sites/default/files/soviet_tales/mertvaja_tsatrev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238500" cy="51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131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547664" y="1556792"/>
            <a:ext cx="5976664" cy="48245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254771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24745"/>
            <a:ext cx="6552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реагирует царица на похвалы зеркальца?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же она его разбила? </a:t>
            </a:r>
          </a:p>
        </p:txBody>
      </p:sp>
      <p:pic>
        <p:nvPicPr>
          <p:cNvPr id="5122" name="Picture 2" descr="http://s54.radikal.ru/i146/1006/ef/597feb4acd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568" y="2455100"/>
            <a:ext cx="5390728" cy="41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678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48072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Что замышляет царица? 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514901" y="1556792"/>
            <a:ext cx="3273123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Позвала к себе Чернавку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наказывает ей…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Весть царевну в глушь лесную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И, связав её, живую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сосной оставить там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съедение волкам.</a:t>
            </a:r>
          </a:p>
        </p:txBody>
      </p:sp>
      <p:pic>
        <p:nvPicPr>
          <p:cNvPr id="6146" name="Picture 2" descr="http://www.tirnet.ru/sites/default/files/soviet_tales/mertvaja_tsatrevn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2736304" cy="4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877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576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 за прелесть  эти сказки!</vt:lpstr>
      <vt:lpstr> </vt:lpstr>
      <vt:lpstr>Слайд 3</vt:lpstr>
      <vt:lpstr> Вспомните,  какими признаками отличается народная волшебная сказка? </vt:lpstr>
      <vt:lpstr>Приведите примеры волшебных моментов сказки А.С. Пушкина.</vt:lpstr>
      <vt:lpstr> Вопросы для анализа:</vt:lpstr>
      <vt:lpstr>Слайд 7</vt:lpstr>
      <vt:lpstr>Слайд 8</vt:lpstr>
      <vt:lpstr> Что замышляет царица? </vt:lpstr>
      <vt:lpstr>Слайд 10</vt:lpstr>
      <vt:lpstr>Слайд 11</vt:lpstr>
      <vt:lpstr>Слайд 12</vt:lpstr>
      <vt:lpstr>- Яблоко съедено. Зло свершилось. Царевна мертва.  -Кто развеет чары зла? </vt:lpstr>
      <vt:lpstr>Слайд 14</vt:lpstr>
      <vt:lpstr>Слайд 15</vt:lpstr>
      <vt:lpstr>Заполните таблицу.                                     Царевна                         Царица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lakad matataq</cp:lastModifiedBy>
  <cp:revision>30</cp:revision>
  <dcterms:created xsi:type="dcterms:W3CDTF">2014-08-08T16:01:14Z</dcterms:created>
  <dcterms:modified xsi:type="dcterms:W3CDTF">2019-11-11T20:04:07Z</dcterms:modified>
</cp:coreProperties>
</file>