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_rels/slideLayout31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30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3.xml" ContentType="application/vnd.openxmlformats-officedocument.presentationml.slide+xml"/>
  <Override PartName="/ppt/slides/slide21.xml" ContentType="application/vnd.openxmlformats-officedocument.presentationml.slide+xml"/>
  <Override PartName="/ppt/slides/slide4.xml" ContentType="application/vnd.openxmlformats-officedocument.presentationml.slide+xml"/>
  <Override PartName="/ppt/slides/slide22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23.xml" ContentType="application/vnd.openxmlformats-officedocument.presentationml.slide+xml"/>
  <Override PartName="/ppt/slides/slide7.xml" ContentType="application/vnd.openxmlformats-officedocument.presentationml.slide+xml"/>
  <Override PartName="/ppt/slides/slide24.xml" ContentType="application/vnd.openxmlformats-officedocument.presentationml.slide+xml"/>
  <Override PartName="/ppt/slides/slide8.xml" ContentType="application/vnd.openxmlformats-officedocument.presentationml.slide+xml"/>
  <Override PartName="/ppt/slides/slide25.xml" ContentType="application/vnd.openxmlformats-officedocument.presentationml.slide+xml"/>
  <Override PartName="/ppt/slides/slide9.xml" ContentType="application/vnd.openxmlformats-officedocument.presentationml.slide+xml"/>
  <Override PartName="/ppt/slides/slide26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_rels/slide35.xml.rels" ContentType="application/vnd.openxmlformats-package.relationships+xml"/>
  <Override PartName="/ppt/slides/_rels/slide1.xml.rels" ContentType="application/vnd.openxmlformats-package.relationships+xml"/>
  <Override PartName="/ppt/slides/_rels/slide22.xml.rels" ContentType="application/vnd.openxmlformats-package.relationships+xml"/>
  <Override PartName="/ppt/slides/_rels/slide36.xml.rels" ContentType="application/vnd.openxmlformats-package.relationships+xml"/>
  <Override PartName="/ppt/slides/_rels/slide2.xml.rels" ContentType="application/vnd.openxmlformats-package.relationships+xml"/>
  <Override PartName="/ppt/slides/_rels/slide20.xml.rels" ContentType="application/vnd.openxmlformats-package.relationships+xml"/>
  <Override PartName="/ppt/slides/_rels/slide37.xml.rels" ContentType="application/vnd.openxmlformats-package.relationships+xml"/>
  <Override PartName="/ppt/slides/_rels/slide3.xml.rels" ContentType="application/vnd.openxmlformats-package.relationships+xml"/>
  <Override PartName="/ppt/slides/_rels/slide21.xml.rels" ContentType="application/vnd.openxmlformats-package.relationships+xml"/>
  <Override PartName="/ppt/slides/_rels/slide4.xml.rels" ContentType="application/vnd.openxmlformats-package.relationships+xml"/>
  <Override PartName="/ppt/slides/_rels/slide38.xml.rels" ContentType="application/vnd.openxmlformats-package.relationships+xml"/>
  <Override PartName="/ppt/slides/_rels/slide5.xml.rels" ContentType="application/vnd.openxmlformats-package.relationships+xml"/>
  <Override PartName="/ppt/slides/_rels/slide39.xml.rels" ContentType="application/vnd.openxmlformats-package.relationships+xml"/>
  <Override PartName="/ppt/slides/_rels/slide23.xml.rels" ContentType="application/vnd.openxmlformats-package.relationships+xml"/>
  <Override PartName="/ppt/slides/_rels/slide6.xml.rels" ContentType="application/vnd.openxmlformats-package.relationships+xml"/>
  <Override PartName="/ppt/slides/_rels/slide24.xml.rels" ContentType="application/vnd.openxmlformats-package.relationships+xml"/>
  <Override PartName="/ppt/slides/_rels/slide7.xml.rels" ContentType="application/vnd.openxmlformats-package.relationships+xml"/>
  <Override PartName="/ppt/slides/_rels/slide25.xml.rels" ContentType="application/vnd.openxmlformats-package.relationships+xml"/>
  <Override PartName="/ppt/slides/_rels/slide8.xml.rels" ContentType="application/vnd.openxmlformats-package.relationships+xml"/>
  <Override PartName="/ppt/slides/_rels/slide26.xml.rels" ContentType="application/vnd.openxmlformats-package.relationships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15.xml.rels" ContentType="application/vnd.openxmlformats-package.relationships+xml"/>
  <Override PartName="/ppt/slides/_rels/slide16.xml.rels" ContentType="application/vnd.openxmlformats-package.relationships+xml"/>
  <Override PartName="/ppt/slides/_rels/slide17.xml.rels" ContentType="application/vnd.openxmlformats-package.relationships+xml"/>
  <Override PartName="/ppt/slides/_rels/slide18.xml.rels" ContentType="application/vnd.openxmlformats-package.relationships+xml"/>
  <Override PartName="/ppt/slides/_rels/slide19.xml.rels" ContentType="application/vnd.openxmlformats-package.relationships+xml"/>
  <Override PartName="/ppt/slides/_rels/slide27.xml.rels" ContentType="application/vnd.openxmlformats-package.relationships+xml"/>
  <Override PartName="/ppt/slides/_rels/slide28.xml.rels" ContentType="application/vnd.openxmlformats-package.relationships+xml"/>
  <Override PartName="/ppt/slides/_rels/slide29.xml.rels" ContentType="application/vnd.openxmlformats-package.relationships+xml"/>
  <Override PartName="/ppt/slides/_rels/slide30.xml.rels" ContentType="application/vnd.openxmlformats-package.relationships+xml"/>
  <Override PartName="/ppt/slides/_rels/slide31.xml.rels" ContentType="application/vnd.openxmlformats-package.relationships+xml"/>
  <Override PartName="/ppt/slides/_rels/slide32.xml.rels" ContentType="application/vnd.openxmlformats-package.relationships+xml"/>
  <Override PartName="/ppt/slides/_rels/slide33.xml.rels" ContentType="application/vnd.openxmlformats-package.relationships+xml"/>
  <Override PartName="/ppt/slides/_rels/slide34.xml.rels" ContentType="application/vnd.openxmlformats-package.relationships+xml"/>
  <Override PartName="/ppt/slides/_rels/slide40.xml.rels" ContentType="application/vnd.openxmlformats-package.relationships+xml"/>
  <Override PartName="/ppt/slides/_rels/slide41.xml.rels" ContentType="application/vnd.openxmlformats-package.relationships+xml"/>
  <Override PartName="/ppt/slides/_rels/slide42.xml.rels" ContentType="application/vnd.openxmlformats-package.relationships+xml"/>
  <Override PartName="/ppt/slides/_rels/slide43.xml.rels" ContentType="application/vnd.openxmlformats-package.relationships+xml"/>
  <Override PartName="/ppt/slides/_rels/slide44.xml.rels" ContentType="application/vnd.openxmlformats-package.relationships+xml"/>
  <Override PartName="/ppt/slides/_rels/slide45.xml.rels" ContentType="application/vnd.openxmlformats-package.relationships+xml"/>
  <Override PartName="/ppt/slides/_rels/slide46.xml.rels" ContentType="application/vnd.openxmlformats-package.relationships+xml"/>
  <Override PartName="/ppt/slides/_rels/slide47.xml.rels" ContentType="application/vnd.openxmlformats-package.relationships+xml"/>
  <Override PartName="/ppt/slides/_rels/slide48.xml.rels" ContentType="application/vnd.openxmlformats-package.relationships+xml"/>
  <Override PartName="/ppt/slides/_rels/slide49.xml.rels" ContentType="application/vnd.openxmlformats-package.relationships+xml"/>
  <Override PartName="/ppt/presProps.xml" ContentType="application/vnd.openxmlformats-officedocument.presentationml.presProps+xml"/>
  <Override PartName="/ppt/media/image1.jpeg" ContentType="image/jpeg"/>
  <Override PartName="/ppt/media/image2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  <p:sldId id="289" r:id="rId38"/>
    <p:sldId id="290" r:id="rId39"/>
    <p:sldId id="291" r:id="rId40"/>
    <p:sldId id="292" r:id="rId41"/>
    <p:sldId id="293" r:id="rId42"/>
    <p:sldId id="294" r:id="rId43"/>
    <p:sldId id="295" r:id="rId44"/>
    <p:sldId id="296" r:id="rId45"/>
    <p:sldId id="297" r:id="rId46"/>
    <p:sldId id="298" r:id="rId47"/>
    <p:sldId id="299" r:id="rId48"/>
    <p:sldId id="300" r:id="rId49"/>
    <p:sldId id="301" r:id="rId50"/>
    <p:sldId id="302" r:id="rId51"/>
    <p:sldId id="303" r:id="rId52"/>
    <p:sldId id="304" r:id="rId53"/>
  </p:sldIdLst>
  <p:sldSz cx="9144000" cy="685800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Relationship Id="rId20" Type="http://schemas.openxmlformats.org/officeDocument/2006/relationships/slide" Target="slides/slide16.xml"/><Relationship Id="rId21" Type="http://schemas.openxmlformats.org/officeDocument/2006/relationships/slide" Target="slides/slide17.xml"/><Relationship Id="rId22" Type="http://schemas.openxmlformats.org/officeDocument/2006/relationships/slide" Target="slides/slide18.xml"/><Relationship Id="rId23" Type="http://schemas.openxmlformats.org/officeDocument/2006/relationships/slide" Target="slides/slide19.xml"/><Relationship Id="rId24" Type="http://schemas.openxmlformats.org/officeDocument/2006/relationships/slide" Target="slides/slide20.xml"/><Relationship Id="rId25" Type="http://schemas.openxmlformats.org/officeDocument/2006/relationships/slide" Target="slides/slide21.xml"/><Relationship Id="rId26" Type="http://schemas.openxmlformats.org/officeDocument/2006/relationships/slide" Target="slides/slide22.xml"/><Relationship Id="rId27" Type="http://schemas.openxmlformats.org/officeDocument/2006/relationships/slide" Target="slides/slide23.xml"/><Relationship Id="rId28" Type="http://schemas.openxmlformats.org/officeDocument/2006/relationships/slide" Target="slides/slide24.xml"/><Relationship Id="rId29" Type="http://schemas.openxmlformats.org/officeDocument/2006/relationships/slide" Target="slides/slide25.xml"/><Relationship Id="rId30" Type="http://schemas.openxmlformats.org/officeDocument/2006/relationships/slide" Target="slides/slide26.xml"/><Relationship Id="rId31" Type="http://schemas.openxmlformats.org/officeDocument/2006/relationships/slide" Target="slides/slide27.xml"/><Relationship Id="rId32" Type="http://schemas.openxmlformats.org/officeDocument/2006/relationships/slide" Target="slides/slide28.xml"/><Relationship Id="rId33" Type="http://schemas.openxmlformats.org/officeDocument/2006/relationships/slide" Target="slides/slide29.xml"/><Relationship Id="rId34" Type="http://schemas.openxmlformats.org/officeDocument/2006/relationships/slide" Target="slides/slide30.xml"/><Relationship Id="rId35" Type="http://schemas.openxmlformats.org/officeDocument/2006/relationships/slide" Target="slides/slide31.xml"/><Relationship Id="rId36" Type="http://schemas.openxmlformats.org/officeDocument/2006/relationships/slide" Target="slides/slide32.xml"/><Relationship Id="rId37" Type="http://schemas.openxmlformats.org/officeDocument/2006/relationships/slide" Target="slides/slide33.xml"/><Relationship Id="rId38" Type="http://schemas.openxmlformats.org/officeDocument/2006/relationships/slide" Target="slides/slide34.xml"/><Relationship Id="rId39" Type="http://schemas.openxmlformats.org/officeDocument/2006/relationships/slide" Target="slides/slide35.xml"/><Relationship Id="rId40" Type="http://schemas.openxmlformats.org/officeDocument/2006/relationships/slide" Target="slides/slide36.xml"/><Relationship Id="rId41" Type="http://schemas.openxmlformats.org/officeDocument/2006/relationships/slide" Target="slides/slide37.xml"/><Relationship Id="rId42" Type="http://schemas.openxmlformats.org/officeDocument/2006/relationships/slide" Target="slides/slide38.xml"/><Relationship Id="rId43" Type="http://schemas.openxmlformats.org/officeDocument/2006/relationships/slide" Target="slides/slide39.xml"/><Relationship Id="rId44" Type="http://schemas.openxmlformats.org/officeDocument/2006/relationships/slide" Target="slides/slide40.xml"/><Relationship Id="rId45" Type="http://schemas.openxmlformats.org/officeDocument/2006/relationships/slide" Target="slides/slide41.xml"/><Relationship Id="rId46" Type="http://schemas.openxmlformats.org/officeDocument/2006/relationships/slide" Target="slides/slide42.xml"/><Relationship Id="rId47" Type="http://schemas.openxmlformats.org/officeDocument/2006/relationships/slide" Target="slides/slide43.xml"/><Relationship Id="rId48" Type="http://schemas.openxmlformats.org/officeDocument/2006/relationships/slide" Target="slides/slide44.xml"/><Relationship Id="rId49" Type="http://schemas.openxmlformats.org/officeDocument/2006/relationships/slide" Target="slides/slide45.xml"/><Relationship Id="rId50" Type="http://schemas.openxmlformats.org/officeDocument/2006/relationships/slide" Target="slides/slide46.xml"/><Relationship Id="rId51" Type="http://schemas.openxmlformats.org/officeDocument/2006/relationships/slide" Target="slides/slide47.xml"/><Relationship Id="rId52" Type="http://schemas.openxmlformats.org/officeDocument/2006/relationships/slide" Target="slides/slide48.xml"/><Relationship Id="rId53" Type="http://schemas.openxmlformats.org/officeDocument/2006/relationships/slide" Target="slides/slide49.xml"/><Relationship Id="rId5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360" y="1959120"/>
            <a:ext cx="8164080" cy="130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3990" spc="-1" strike="noStrike">
              <a:solidFill>
                <a:srgbClr val="dd4100"/>
              </a:solid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326520" y="3483000"/>
            <a:ext cx="8490960" cy="983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910" spc="-1" strike="noStrike">
              <a:solidFill>
                <a:srgbClr val="009bdd"/>
              </a:solid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326520" y="4560480"/>
            <a:ext cx="8490960" cy="983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910" spc="-1" strike="noStrike">
              <a:solidFill>
                <a:srgbClr val="009bdd"/>
              </a:solid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360" y="1959120"/>
            <a:ext cx="8164080" cy="130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3990" spc="-1" strike="noStrike">
              <a:solidFill>
                <a:srgbClr val="dd41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326520" y="3483000"/>
            <a:ext cx="4143240" cy="983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9000"/>
          </a:bodyPr>
          <a:p>
            <a:endParaRPr b="0" lang="ru-RU" sz="2910" spc="-1" strike="noStrike">
              <a:solidFill>
                <a:srgbClr val="009bdd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4677480" y="3483000"/>
            <a:ext cx="4143240" cy="983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9000"/>
          </a:bodyPr>
          <a:p>
            <a:endParaRPr b="0" lang="ru-RU" sz="2910" spc="-1" strike="noStrike">
              <a:solidFill>
                <a:srgbClr val="009bdd"/>
              </a:solidFill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326520" y="4560480"/>
            <a:ext cx="4143240" cy="983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9000"/>
          </a:bodyPr>
          <a:p>
            <a:endParaRPr b="0" lang="ru-RU" sz="2910" spc="-1" strike="noStrike">
              <a:solidFill>
                <a:srgbClr val="009bdd"/>
              </a:solidFill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4677480" y="4560480"/>
            <a:ext cx="4143240" cy="983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9000"/>
          </a:bodyPr>
          <a:p>
            <a:endParaRPr b="0" lang="ru-RU" sz="2910" spc="-1" strike="noStrike">
              <a:solidFill>
                <a:srgbClr val="009bdd"/>
              </a:solid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360" y="1959120"/>
            <a:ext cx="8164080" cy="130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3990" spc="-1" strike="noStrike">
              <a:solidFill>
                <a:srgbClr val="dd4100"/>
              </a:solid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326520" y="3483000"/>
            <a:ext cx="2733840" cy="983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8000"/>
          </a:bodyPr>
          <a:p>
            <a:endParaRPr b="0" lang="ru-RU" sz="2910" spc="-1" strike="noStrike">
              <a:solidFill>
                <a:srgbClr val="009bdd"/>
              </a:solid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197520" y="3483000"/>
            <a:ext cx="2733840" cy="983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8000"/>
          </a:bodyPr>
          <a:p>
            <a:endParaRPr b="0" lang="ru-RU" sz="2910" spc="-1" strike="noStrike">
              <a:solidFill>
                <a:srgbClr val="009bdd"/>
              </a:solidFill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068520" y="3483000"/>
            <a:ext cx="2733840" cy="983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8000"/>
          </a:bodyPr>
          <a:p>
            <a:endParaRPr b="0" lang="ru-RU" sz="2910" spc="-1" strike="noStrike">
              <a:solidFill>
                <a:srgbClr val="009bdd"/>
              </a:solidFill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326520" y="4560480"/>
            <a:ext cx="2733840" cy="983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8000"/>
          </a:bodyPr>
          <a:p>
            <a:endParaRPr b="0" lang="ru-RU" sz="2910" spc="-1" strike="noStrike">
              <a:solidFill>
                <a:srgbClr val="009bdd"/>
              </a:solidFill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197520" y="4560480"/>
            <a:ext cx="2733840" cy="983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8000"/>
          </a:bodyPr>
          <a:p>
            <a:endParaRPr b="0" lang="ru-RU" sz="2910" spc="-1" strike="noStrike">
              <a:solidFill>
                <a:srgbClr val="009bdd"/>
              </a:solidFill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068520" y="4560480"/>
            <a:ext cx="2733840" cy="983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8000"/>
          </a:bodyPr>
          <a:p>
            <a:endParaRPr b="0" lang="ru-RU" sz="2910" spc="-1" strike="noStrike">
              <a:solidFill>
                <a:srgbClr val="009bdd"/>
              </a:solidFill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360" y="1959120"/>
            <a:ext cx="8164080" cy="130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3990" spc="-1" strike="noStrike">
              <a:solidFill>
                <a:srgbClr val="dd4100"/>
              </a:solidFill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326520" y="3483000"/>
            <a:ext cx="8490960" cy="206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highlight>
                <a:srgbClr val="ffffff"/>
              </a:highlight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360" y="1959120"/>
            <a:ext cx="8164080" cy="130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3990" spc="-1" strike="noStrike">
              <a:solidFill>
                <a:srgbClr val="dd4100"/>
              </a:solidFill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/>
          </p:nvPr>
        </p:nvSpPr>
        <p:spPr>
          <a:xfrm>
            <a:off x="326520" y="3483000"/>
            <a:ext cx="8490960" cy="206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910" spc="-1" strike="noStrike">
              <a:solidFill>
                <a:srgbClr val="009bdd"/>
              </a:solidFill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360" y="1959120"/>
            <a:ext cx="8164080" cy="130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3990" spc="-1" strike="noStrike">
              <a:solidFill>
                <a:srgbClr val="dd4100"/>
              </a:solidFill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/>
          </p:nvPr>
        </p:nvSpPr>
        <p:spPr>
          <a:xfrm>
            <a:off x="326520" y="3483000"/>
            <a:ext cx="4143240" cy="206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910" spc="-1" strike="noStrike">
              <a:solidFill>
                <a:srgbClr val="009bdd"/>
              </a:solidFill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/>
          </p:nvPr>
        </p:nvSpPr>
        <p:spPr>
          <a:xfrm>
            <a:off x="4677480" y="3483000"/>
            <a:ext cx="4143240" cy="206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910" spc="-1" strike="noStrike">
              <a:solidFill>
                <a:srgbClr val="009bdd"/>
              </a:solidFill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360" y="1959120"/>
            <a:ext cx="8164080" cy="130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3990" spc="-1" strike="noStrike">
              <a:solidFill>
                <a:srgbClr val="dd4100"/>
              </a:solidFill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360" y="1959120"/>
            <a:ext cx="8164080" cy="6057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highlight>
                <a:srgbClr val="ffffff"/>
              </a:highlight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360" y="1959120"/>
            <a:ext cx="8164080" cy="130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3990" spc="-1" strike="noStrike">
              <a:solidFill>
                <a:srgbClr val="dd4100"/>
              </a:solidFill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/>
          </p:nvPr>
        </p:nvSpPr>
        <p:spPr>
          <a:xfrm>
            <a:off x="326520" y="3483000"/>
            <a:ext cx="4143240" cy="983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9000"/>
          </a:bodyPr>
          <a:p>
            <a:endParaRPr b="0" lang="ru-RU" sz="2910" spc="-1" strike="noStrike">
              <a:solidFill>
                <a:srgbClr val="009bdd"/>
              </a:solidFill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/>
          </p:nvPr>
        </p:nvSpPr>
        <p:spPr>
          <a:xfrm>
            <a:off x="4677480" y="3483000"/>
            <a:ext cx="4143240" cy="206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910" spc="-1" strike="noStrike">
              <a:solidFill>
                <a:srgbClr val="009bdd"/>
              </a:solidFill>
              <a:latin typeface="Arial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/>
          </p:nvPr>
        </p:nvSpPr>
        <p:spPr>
          <a:xfrm>
            <a:off x="326520" y="4560480"/>
            <a:ext cx="4143240" cy="983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9000"/>
          </a:bodyPr>
          <a:p>
            <a:endParaRPr b="0" lang="ru-RU" sz="2910" spc="-1" strike="noStrike">
              <a:solidFill>
                <a:srgbClr val="009bdd"/>
              </a:solid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360" y="1959120"/>
            <a:ext cx="8164080" cy="130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3990" spc="-1" strike="noStrike">
              <a:solidFill>
                <a:srgbClr val="dd41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326520" y="3483000"/>
            <a:ext cx="8490960" cy="206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highlight>
                <a:srgbClr val="ffffff"/>
              </a:highlight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360" y="1959120"/>
            <a:ext cx="8164080" cy="130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3990" spc="-1" strike="noStrike">
              <a:solidFill>
                <a:srgbClr val="dd4100"/>
              </a:solidFill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/>
          </p:nvPr>
        </p:nvSpPr>
        <p:spPr>
          <a:xfrm>
            <a:off x="326520" y="3483000"/>
            <a:ext cx="4143240" cy="206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910" spc="-1" strike="noStrike">
              <a:solidFill>
                <a:srgbClr val="009bdd"/>
              </a:solidFill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/>
          </p:nvPr>
        </p:nvSpPr>
        <p:spPr>
          <a:xfrm>
            <a:off x="4677480" y="3483000"/>
            <a:ext cx="4143240" cy="983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9000"/>
          </a:bodyPr>
          <a:p>
            <a:endParaRPr b="0" lang="ru-RU" sz="2910" spc="-1" strike="noStrike">
              <a:solidFill>
                <a:srgbClr val="009bdd"/>
              </a:solidFill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/>
          </p:nvPr>
        </p:nvSpPr>
        <p:spPr>
          <a:xfrm>
            <a:off x="4677480" y="4560480"/>
            <a:ext cx="4143240" cy="983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9000"/>
          </a:bodyPr>
          <a:p>
            <a:endParaRPr b="0" lang="ru-RU" sz="2910" spc="-1" strike="noStrike">
              <a:solidFill>
                <a:srgbClr val="009bdd"/>
              </a:solidFill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360" y="1959120"/>
            <a:ext cx="8164080" cy="130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3990" spc="-1" strike="noStrike">
              <a:solidFill>
                <a:srgbClr val="dd4100"/>
              </a:solidFill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/>
          </p:nvPr>
        </p:nvSpPr>
        <p:spPr>
          <a:xfrm>
            <a:off x="326520" y="3483000"/>
            <a:ext cx="4143240" cy="983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9000"/>
          </a:bodyPr>
          <a:p>
            <a:endParaRPr b="0" lang="ru-RU" sz="2910" spc="-1" strike="noStrike">
              <a:solidFill>
                <a:srgbClr val="009bdd"/>
              </a:solidFill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/>
          </p:nvPr>
        </p:nvSpPr>
        <p:spPr>
          <a:xfrm>
            <a:off x="4677480" y="3483000"/>
            <a:ext cx="4143240" cy="983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9000"/>
          </a:bodyPr>
          <a:p>
            <a:endParaRPr b="0" lang="ru-RU" sz="2910" spc="-1" strike="noStrike">
              <a:solidFill>
                <a:srgbClr val="009bdd"/>
              </a:solidFill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/>
          </p:nvPr>
        </p:nvSpPr>
        <p:spPr>
          <a:xfrm>
            <a:off x="326520" y="4560480"/>
            <a:ext cx="8490960" cy="983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910" spc="-1" strike="noStrike">
              <a:solidFill>
                <a:srgbClr val="009bdd"/>
              </a:solidFill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360" y="1959120"/>
            <a:ext cx="8164080" cy="130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3990" spc="-1" strike="noStrike">
              <a:solidFill>
                <a:srgbClr val="dd4100"/>
              </a:solidFill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/>
          </p:nvPr>
        </p:nvSpPr>
        <p:spPr>
          <a:xfrm>
            <a:off x="326520" y="3483000"/>
            <a:ext cx="8490960" cy="983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910" spc="-1" strike="noStrike">
              <a:solidFill>
                <a:srgbClr val="009bdd"/>
              </a:solidFill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/>
          </p:nvPr>
        </p:nvSpPr>
        <p:spPr>
          <a:xfrm>
            <a:off x="326520" y="4560480"/>
            <a:ext cx="8490960" cy="983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910" spc="-1" strike="noStrike">
              <a:solidFill>
                <a:srgbClr val="009bdd"/>
              </a:solidFill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360" y="1959120"/>
            <a:ext cx="8164080" cy="130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3990" spc="-1" strike="noStrike">
              <a:solidFill>
                <a:srgbClr val="dd4100"/>
              </a:solidFill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/>
          </p:nvPr>
        </p:nvSpPr>
        <p:spPr>
          <a:xfrm>
            <a:off x="326520" y="3483000"/>
            <a:ext cx="4143240" cy="983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9000"/>
          </a:bodyPr>
          <a:p>
            <a:endParaRPr b="0" lang="ru-RU" sz="2910" spc="-1" strike="noStrike">
              <a:solidFill>
                <a:srgbClr val="009bdd"/>
              </a:solidFill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/>
          </p:nvPr>
        </p:nvSpPr>
        <p:spPr>
          <a:xfrm>
            <a:off x="4677480" y="3483000"/>
            <a:ext cx="4143240" cy="983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9000"/>
          </a:bodyPr>
          <a:p>
            <a:endParaRPr b="0" lang="ru-RU" sz="2910" spc="-1" strike="noStrike">
              <a:solidFill>
                <a:srgbClr val="009bdd"/>
              </a:solidFill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/>
          </p:nvPr>
        </p:nvSpPr>
        <p:spPr>
          <a:xfrm>
            <a:off x="326520" y="4560480"/>
            <a:ext cx="4143240" cy="983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9000"/>
          </a:bodyPr>
          <a:p>
            <a:endParaRPr b="0" lang="ru-RU" sz="2910" spc="-1" strike="noStrike">
              <a:solidFill>
                <a:srgbClr val="009bdd"/>
              </a:solidFill>
              <a:latin typeface="Arial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/>
          </p:nvPr>
        </p:nvSpPr>
        <p:spPr>
          <a:xfrm>
            <a:off x="4677480" y="4560480"/>
            <a:ext cx="4143240" cy="983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9000"/>
          </a:bodyPr>
          <a:p>
            <a:endParaRPr b="0" lang="ru-RU" sz="2910" spc="-1" strike="noStrike">
              <a:solidFill>
                <a:srgbClr val="009bdd"/>
              </a:solidFill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360" y="1959120"/>
            <a:ext cx="8164080" cy="130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3990" spc="-1" strike="noStrike">
              <a:solidFill>
                <a:srgbClr val="dd4100"/>
              </a:solidFill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/>
          </p:nvPr>
        </p:nvSpPr>
        <p:spPr>
          <a:xfrm>
            <a:off x="326520" y="3483000"/>
            <a:ext cx="2733840" cy="983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8000"/>
          </a:bodyPr>
          <a:p>
            <a:endParaRPr b="0" lang="ru-RU" sz="2910" spc="-1" strike="noStrike">
              <a:solidFill>
                <a:srgbClr val="009bdd"/>
              </a:solidFill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/>
          </p:nvPr>
        </p:nvSpPr>
        <p:spPr>
          <a:xfrm>
            <a:off x="3197520" y="3483000"/>
            <a:ext cx="2733840" cy="983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8000"/>
          </a:bodyPr>
          <a:p>
            <a:endParaRPr b="0" lang="ru-RU" sz="2910" spc="-1" strike="noStrike">
              <a:solidFill>
                <a:srgbClr val="009bdd"/>
              </a:solidFill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/>
          </p:nvPr>
        </p:nvSpPr>
        <p:spPr>
          <a:xfrm>
            <a:off x="6068520" y="3483000"/>
            <a:ext cx="2733840" cy="983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8000"/>
          </a:bodyPr>
          <a:p>
            <a:endParaRPr b="0" lang="ru-RU" sz="2910" spc="-1" strike="noStrike">
              <a:solidFill>
                <a:srgbClr val="009bdd"/>
              </a:solidFill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/>
          </p:nvPr>
        </p:nvSpPr>
        <p:spPr>
          <a:xfrm>
            <a:off x="326520" y="4560480"/>
            <a:ext cx="2733840" cy="983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8000"/>
          </a:bodyPr>
          <a:p>
            <a:endParaRPr b="0" lang="ru-RU" sz="2910" spc="-1" strike="noStrike">
              <a:solidFill>
                <a:srgbClr val="009bdd"/>
              </a:solidFill>
              <a:latin typeface="Arial"/>
            </a:endParaRPr>
          </a:p>
        </p:txBody>
      </p:sp>
      <p:sp>
        <p:nvSpPr>
          <p:cNvPr id="74" name="PlaceHolder 6"/>
          <p:cNvSpPr>
            <a:spLocks noGrp="1"/>
          </p:cNvSpPr>
          <p:nvPr>
            <p:ph/>
          </p:nvPr>
        </p:nvSpPr>
        <p:spPr>
          <a:xfrm>
            <a:off x="3197520" y="4560480"/>
            <a:ext cx="2733840" cy="983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8000"/>
          </a:bodyPr>
          <a:p>
            <a:endParaRPr b="0" lang="ru-RU" sz="2910" spc="-1" strike="noStrike">
              <a:solidFill>
                <a:srgbClr val="009bdd"/>
              </a:solidFill>
              <a:latin typeface="Arial"/>
            </a:endParaRPr>
          </a:p>
        </p:txBody>
      </p:sp>
      <p:sp>
        <p:nvSpPr>
          <p:cNvPr id="75" name="PlaceHolder 7"/>
          <p:cNvSpPr>
            <a:spLocks noGrp="1"/>
          </p:cNvSpPr>
          <p:nvPr>
            <p:ph/>
          </p:nvPr>
        </p:nvSpPr>
        <p:spPr>
          <a:xfrm>
            <a:off x="6068520" y="4560480"/>
            <a:ext cx="2733840" cy="983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8000"/>
          </a:bodyPr>
          <a:p>
            <a:endParaRPr b="0" lang="ru-RU" sz="2910" spc="-1" strike="noStrike">
              <a:solidFill>
                <a:srgbClr val="009bdd"/>
              </a:solidFill>
              <a:latin typeface="Arial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360" y="1959120"/>
            <a:ext cx="8164080" cy="130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3990" spc="-1" strike="noStrike">
              <a:solidFill>
                <a:srgbClr val="dd4100"/>
              </a:solidFill>
              <a:latin typeface="Arial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subTitle"/>
          </p:nvPr>
        </p:nvSpPr>
        <p:spPr>
          <a:xfrm>
            <a:off x="326520" y="3483000"/>
            <a:ext cx="8490960" cy="206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highlight>
                <a:srgbClr val="ffffff"/>
              </a:highlight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title"/>
          </p:nvPr>
        </p:nvSpPr>
        <p:spPr>
          <a:xfrm>
            <a:off x="360" y="1959120"/>
            <a:ext cx="8164080" cy="130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3990" spc="-1" strike="noStrike">
              <a:solidFill>
                <a:srgbClr val="dd4100"/>
              </a:solidFill>
              <a:latin typeface="Arial"/>
            </a:endParaRPr>
          </a:p>
        </p:txBody>
      </p:sp>
      <p:sp>
        <p:nvSpPr>
          <p:cNvPr id="85" name="PlaceHolder 2"/>
          <p:cNvSpPr>
            <a:spLocks noGrp="1"/>
          </p:cNvSpPr>
          <p:nvPr>
            <p:ph/>
          </p:nvPr>
        </p:nvSpPr>
        <p:spPr>
          <a:xfrm>
            <a:off x="326520" y="3483000"/>
            <a:ext cx="8490960" cy="206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910" spc="-1" strike="noStrike">
              <a:solidFill>
                <a:srgbClr val="009bdd"/>
              </a:solidFill>
              <a:latin typeface="Arial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360" y="1959120"/>
            <a:ext cx="8164080" cy="130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3990" spc="-1" strike="noStrike">
              <a:solidFill>
                <a:srgbClr val="dd4100"/>
              </a:solidFill>
              <a:latin typeface="Arial"/>
            </a:endParaRPr>
          </a:p>
        </p:txBody>
      </p:sp>
      <p:sp>
        <p:nvSpPr>
          <p:cNvPr id="87" name="PlaceHolder 2"/>
          <p:cNvSpPr>
            <a:spLocks noGrp="1"/>
          </p:cNvSpPr>
          <p:nvPr>
            <p:ph/>
          </p:nvPr>
        </p:nvSpPr>
        <p:spPr>
          <a:xfrm>
            <a:off x="326520" y="3483000"/>
            <a:ext cx="4143240" cy="206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910" spc="-1" strike="noStrike">
              <a:solidFill>
                <a:srgbClr val="009bdd"/>
              </a:solidFill>
              <a:latin typeface="Arial"/>
            </a:endParaRPr>
          </a:p>
        </p:txBody>
      </p:sp>
      <p:sp>
        <p:nvSpPr>
          <p:cNvPr id="88" name="PlaceHolder 3"/>
          <p:cNvSpPr>
            <a:spLocks noGrp="1"/>
          </p:cNvSpPr>
          <p:nvPr>
            <p:ph/>
          </p:nvPr>
        </p:nvSpPr>
        <p:spPr>
          <a:xfrm>
            <a:off x="4677480" y="3483000"/>
            <a:ext cx="4143240" cy="206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910" spc="-1" strike="noStrike">
              <a:solidFill>
                <a:srgbClr val="009bdd"/>
              </a:solidFill>
              <a:latin typeface="Arial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360" y="1959120"/>
            <a:ext cx="8164080" cy="130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3990" spc="-1" strike="noStrike">
              <a:solidFill>
                <a:srgbClr val="dd4100"/>
              </a:solid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360" y="1959120"/>
            <a:ext cx="8164080" cy="130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3990" spc="-1" strike="noStrike">
              <a:solidFill>
                <a:srgbClr val="dd4100"/>
              </a:solid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326520" y="3483000"/>
            <a:ext cx="8490960" cy="206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910" spc="-1" strike="noStrike">
              <a:solidFill>
                <a:srgbClr val="009bdd"/>
              </a:solidFill>
              <a:latin typeface="Arial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subTitle"/>
          </p:nvPr>
        </p:nvSpPr>
        <p:spPr>
          <a:xfrm>
            <a:off x="360" y="1959120"/>
            <a:ext cx="8164080" cy="6057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highlight>
                <a:srgbClr val="ffffff"/>
              </a:highlight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360" y="1959120"/>
            <a:ext cx="8164080" cy="130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3990" spc="-1" strike="noStrike">
              <a:solidFill>
                <a:srgbClr val="dd4100"/>
              </a:solidFill>
              <a:latin typeface="Arial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/>
          </p:nvPr>
        </p:nvSpPr>
        <p:spPr>
          <a:xfrm>
            <a:off x="326520" y="3483000"/>
            <a:ext cx="4143240" cy="983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9000"/>
          </a:bodyPr>
          <a:p>
            <a:endParaRPr b="0" lang="ru-RU" sz="2910" spc="-1" strike="noStrike">
              <a:solidFill>
                <a:srgbClr val="009bdd"/>
              </a:solidFill>
              <a:latin typeface="Arial"/>
            </a:endParaRPr>
          </a:p>
        </p:txBody>
      </p:sp>
      <p:sp>
        <p:nvSpPr>
          <p:cNvPr id="93" name="PlaceHolder 3"/>
          <p:cNvSpPr>
            <a:spLocks noGrp="1"/>
          </p:cNvSpPr>
          <p:nvPr>
            <p:ph/>
          </p:nvPr>
        </p:nvSpPr>
        <p:spPr>
          <a:xfrm>
            <a:off x="4677480" y="3483000"/>
            <a:ext cx="4143240" cy="206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910" spc="-1" strike="noStrike">
              <a:solidFill>
                <a:srgbClr val="009bdd"/>
              </a:solidFill>
              <a:latin typeface="Arial"/>
            </a:endParaRPr>
          </a:p>
        </p:txBody>
      </p:sp>
      <p:sp>
        <p:nvSpPr>
          <p:cNvPr id="94" name="PlaceHolder 4"/>
          <p:cNvSpPr>
            <a:spLocks noGrp="1"/>
          </p:cNvSpPr>
          <p:nvPr>
            <p:ph/>
          </p:nvPr>
        </p:nvSpPr>
        <p:spPr>
          <a:xfrm>
            <a:off x="326520" y="4560480"/>
            <a:ext cx="4143240" cy="983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9000"/>
          </a:bodyPr>
          <a:p>
            <a:endParaRPr b="0" lang="ru-RU" sz="2910" spc="-1" strike="noStrike">
              <a:solidFill>
                <a:srgbClr val="009bdd"/>
              </a:solidFill>
              <a:latin typeface="Arial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360" y="1959120"/>
            <a:ext cx="8164080" cy="130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3990" spc="-1" strike="noStrike">
              <a:solidFill>
                <a:srgbClr val="dd4100"/>
              </a:solidFill>
              <a:latin typeface="Arial"/>
            </a:endParaRPr>
          </a:p>
        </p:txBody>
      </p:sp>
      <p:sp>
        <p:nvSpPr>
          <p:cNvPr id="96" name="PlaceHolder 2"/>
          <p:cNvSpPr>
            <a:spLocks noGrp="1"/>
          </p:cNvSpPr>
          <p:nvPr>
            <p:ph/>
          </p:nvPr>
        </p:nvSpPr>
        <p:spPr>
          <a:xfrm>
            <a:off x="326520" y="3483000"/>
            <a:ext cx="4143240" cy="206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910" spc="-1" strike="noStrike">
              <a:solidFill>
                <a:srgbClr val="009bdd"/>
              </a:solidFill>
              <a:latin typeface="Arial"/>
            </a:endParaRPr>
          </a:p>
        </p:txBody>
      </p:sp>
      <p:sp>
        <p:nvSpPr>
          <p:cNvPr id="97" name="PlaceHolder 3"/>
          <p:cNvSpPr>
            <a:spLocks noGrp="1"/>
          </p:cNvSpPr>
          <p:nvPr>
            <p:ph/>
          </p:nvPr>
        </p:nvSpPr>
        <p:spPr>
          <a:xfrm>
            <a:off x="4677480" y="3483000"/>
            <a:ext cx="4143240" cy="983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9000"/>
          </a:bodyPr>
          <a:p>
            <a:endParaRPr b="0" lang="ru-RU" sz="2910" spc="-1" strike="noStrike">
              <a:solidFill>
                <a:srgbClr val="009bdd"/>
              </a:solidFill>
              <a:latin typeface="Arial"/>
            </a:endParaRPr>
          </a:p>
        </p:txBody>
      </p:sp>
      <p:sp>
        <p:nvSpPr>
          <p:cNvPr id="98" name="PlaceHolder 4"/>
          <p:cNvSpPr>
            <a:spLocks noGrp="1"/>
          </p:cNvSpPr>
          <p:nvPr>
            <p:ph/>
          </p:nvPr>
        </p:nvSpPr>
        <p:spPr>
          <a:xfrm>
            <a:off x="4677480" y="4560480"/>
            <a:ext cx="4143240" cy="983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9000"/>
          </a:bodyPr>
          <a:p>
            <a:endParaRPr b="0" lang="ru-RU" sz="2910" spc="-1" strike="noStrike">
              <a:solidFill>
                <a:srgbClr val="009bdd"/>
              </a:solidFill>
              <a:latin typeface="Arial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360" y="1959120"/>
            <a:ext cx="8164080" cy="130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3990" spc="-1" strike="noStrike">
              <a:solidFill>
                <a:srgbClr val="dd4100"/>
              </a:solidFill>
              <a:latin typeface="Arial"/>
            </a:endParaRPr>
          </a:p>
        </p:txBody>
      </p:sp>
      <p:sp>
        <p:nvSpPr>
          <p:cNvPr id="100" name="PlaceHolder 2"/>
          <p:cNvSpPr>
            <a:spLocks noGrp="1"/>
          </p:cNvSpPr>
          <p:nvPr>
            <p:ph/>
          </p:nvPr>
        </p:nvSpPr>
        <p:spPr>
          <a:xfrm>
            <a:off x="326520" y="3483000"/>
            <a:ext cx="4143240" cy="983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9000"/>
          </a:bodyPr>
          <a:p>
            <a:endParaRPr b="0" lang="ru-RU" sz="2910" spc="-1" strike="noStrike">
              <a:solidFill>
                <a:srgbClr val="009bdd"/>
              </a:solidFill>
              <a:latin typeface="Arial"/>
            </a:endParaRPr>
          </a:p>
        </p:txBody>
      </p:sp>
      <p:sp>
        <p:nvSpPr>
          <p:cNvPr id="101" name="PlaceHolder 3"/>
          <p:cNvSpPr>
            <a:spLocks noGrp="1"/>
          </p:cNvSpPr>
          <p:nvPr>
            <p:ph/>
          </p:nvPr>
        </p:nvSpPr>
        <p:spPr>
          <a:xfrm>
            <a:off x="4677480" y="3483000"/>
            <a:ext cx="4143240" cy="983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9000"/>
          </a:bodyPr>
          <a:p>
            <a:endParaRPr b="0" lang="ru-RU" sz="2910" spc="-1" strike="noStrike">
              <a:solidFill>
                <a:srgbClr val="009bdd"/>
              </a:solidFill>
              <a:latin typeface="Arial"/>
            </a:endParaRPr>
          </a:p>
        </p:txBody>
      </p:sp>
      <p:sp>
        <p:nvSpPr>
          <p:cNvPr id="102" name="PlaceHolder 4"/>
          <p:cNvSpPr>
            <a:spLocks noGrp="1"/>
          </p:cNvSpPr>
          <p:nvPr>
            <p:ph/>
          </p:nvPr>
        </p:nvSpPr>
        <p:spPr>
          <a:xfrm>
            <a:off x="326520" y="4560480"/>
            <a:ext cx="8490960" cy="983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910" spc="-1" strike="noStrike">
              <a:solidFill>
                <a:srgbClr val="009bdd"/>
              </a:solidFill>
              <a:latin typeface="Arial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360" y="1959120"/>
            <a:ext cx="8164080" cy="130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3990" spc="-1" strike="noStrike">
              <a:solidFill>
                <a:srgbClr val="dd4100"/>
              </a:solidFill>
              <a:latin typeface="Arial"/>
            </a:endParaRPr>
          </a:p>
        </p:txBody>
      </p:sp>
      <p:sp>
        <p:nvSpPr>
          <p:cNvPr id="104" name="PlaceHolder 2"/>
          <p:cNvSpPr>
            <a:spLocks noGrp="1"/>
          </p:cNvSpPr>
          <p:nvPr>
            <p:ph/>
          </p:nvPr>
        </p:nvSpPr>
        <p:spPr>
          <a:xfrm>
            <a:off x="326520" y="3483000"/>
            <a:ext cx="8490960" cy="983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910" spc="-1" strike="noStrike">
              <a:solidFill>
                <a:srgbClr val="009bdd"/>
              </a:solidFill>
              <a:latin typeface="Arial"/>
            </a:endParaRPr>
          </a:p>
        </p:txBody>
      </p:sp>
      <p:sp>
        <p:nvSpPr>
          <p:cNvPr id="105" name="PlaceHolder 3"/>
          <p:cNvSpPr>
            <a:spLocks noGrp="1"/>
          </p:cNvSpPr>
          <p:nvPr>
            <p:ph/>
          </p:nvPr>
        </p:nvSpPr>
        <p:spPr>
          <a:xfrm>
            <a:off x="326520" y="4560480"/>
            <a:ext cx="8490960" cy="983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910" spc="-1" strike="noStrike">
              <a:solidFill>
                <a:srgbClr val="009bdd"/>
              </a:solidFill>
              <a:latin typeface="Arial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PlaceHolder 1"/>
          <p:cNvSpPr>
            <a:spLocks noGrp="1"/>
          </p:cNvSpPr>
          <p:nvPr>
            <p:ph type="title"/>
          </p:nvPr>
        </p:nvSpPr>
        <p:spPr>
          <a:xfrm>
            <a:off x="360" y="1959120"/>
            <a:ext cx="8164080" cy="130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3990" spc="-1" strike="noStrike">
              <a:solidFill>
                <a:srgbClr val="dd4100"/>
              </a:solidFill>
              <a:latin typeface="Arial"/>
            </a:endParaRPr>
          </a:p>
        </p:txBody>
      </p:sp>
      <p:sp>
        <p:nvSpPr>
          <p:cNvPr id="107" name="PlaceHolder 2"/>
          <p:cNvSpPr>
            <a:spLocks noGrp="1"/>
          </p:cNvSpPr>
          <p:nvPr>
            <p:ph/>
          </p:nvPr>
        </p:nvSpPr>
        <p:spPr>
          <a:xfrm>
            <a:off x="326520" y="3483000"/>
            <a:ext cx="4143240" cy="983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9000"/>
          </a:bodyPr>
          <a:p>
            <a:endParaRPr b="0" lang="ru-RU" sz="2910" spc="-1" strike="noStrike">
              <a:solidFill>
                <a:srgbClr val="009bdd"/>
              </a:solidFill>
              <a:latin typeface="Arial"/>
            </a:endParaRPr>
          </a:p>
        </p:txBody>
      </p:sp>
      <p:sp>
        <p:nvSpPr>
          <p:cNvPr id="108" name="PlaceHolder 3"/>
          <p:cNvSpPr>
            <a:spLocks noGrp="1"/>
          </p:cNvSpPr>
          <p:nvPr>
            <p:ph/>
          </p:nvPr>
        </p:nvSpPr>
        <p:spPr>
          <a:xfrm>
            <a:off x="4677480" y="3483000"/>
            <a:ext cx="4143240" cy="983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9000"/>
          </a:bodyPr>
          <a:p>
            <a:endParaRPr b="0" lang="ru-RU" sz="2910" spc="-1" strike="noStrike">
              <a:solidFill>
                <a:srgbClr val="009bdd"/>
              </a:solidFill>
              <a:latin typeface="Arial"/>
            </a:endParaRPr>
          </a:p>
        </p:txBody>
      </p:sp>
      <p:sp>
        <p:nvSpPr>
          <p:cNvPr id="109" name="PlaceHolder 4"/>
          <p:cNvSpPr>
            <a:spLocks noGrp="1"/>
          </p:cNvSpPr>
          <p:nvPr>
            <p:ph/>
          </p:nvPr>
        </p:nvSpPr>
        <p:spPr>
          <a:xfrm>
            <a:off x="326520" y="4560480"/>
            <a:ext cx="4143240" cy="983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9000"/>
          </a:bodyPr>
          <a:p>
            <a:endParaRPr b="0" lang="ru-RU" sz="2910" spc="-1" strike="noStrike">
              <a:solidFill>
                <a:srgbClr val="009bdd"/>
              </a:solidFill>
              <a:latin typeface="Arial"/>
            </a:endParaRPr>
          </a:p>
        </p:txBody>
      </p:sp>
      <p:sp>
        <p:nvSpPr>
          <p:cNvPr id="110" name="PlaceHolder 5"/>
          <p:cNvSpPr>
            <a:spLocks noGrp="1"/>
          </p:cNvSpPr>
          <p:nvPr>
            <p:ph/>
          </p:nvPr>
        </p:nvSpPr>
        <p:spPr>
          <a:xfrm>
            <a:off x="4677480" y="4560480"/>
            <a:ext cx="4143240" cy="983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9000"/>
          </a:bodyPr>
          <a:p>
            <a:endParaRPr b="0" lang="ru-RU" sz="2910" spc="-1" strike="noStrike">
              <a:solidFill>
                <a:srgbClr val="009bdd"/>
              </a:solidFill>
              <a:latin typeface="Arial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360" y="1959120"/>
            <a:ext cx="8164080" cy="130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3990" spc="-1" strike="noStrike">
              <a:solidFill>
                <a:srgbClr val="dd4100"/>
              </a:solidFill>
              <a:latin typeface="Arial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/>
          </p:nvPr>
        </p:nvSpPr>
        <p:spPr>
          <a:xfrm>
            <a:off x="326520" y="3483000"/>
            <a:ext cx="2733840" cy="983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8000"/>
          </a:bodyPr>
          <a:p>
            <a:endParaRPr b="0" lang="ru-RU" sz="2910" spc="-1" strike="noStrike">
              <a:solidFill>
                <a:srgbClr val="009bdd"/>
              </a:solidFill>
              <a:latin typeface="Arial"/>
            </a:endParaRPr>
          </a:p>
        </p:txBody>
      </p:sp>
      <p:sp>
        <p:nvSpPr>
          <p:cNvPr id="113" name="PlaceHolder 3"/>
          <p:cNvSpPr>
            <a:spLocks noGrp="1"/>
          </p:cNvSpPr>
          <p:nvPr>
            <p:ph/>
          </p:nvPr>
        </p:nvSpPr>
        <p:spPr>
          <a:xfrm>
            <a:off x="3197520" y="3483000"/>
            <a:ext cx="2733840" cy="983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8000"/>
          </a:bodyPr>
          <a:p>
            <a:endParaRPr b="0" lang="ru-RU" sz="2910" spc="-1" strike="noStrike">
              <a:solidFill>
                <a:srgbClr val="009bdd"/>
              </a:solidFill>
              <a:latin typeface="Arial"/>
            </a:endParaRPr>
          </a:p>
        </p:txBody>
      </p:sp>
      <p:sp>
        <p:nvSpPr>
          <p:cNvPr id="114" name="PlaceHolder 4"/>
          <p:cNvSpPr>
            <a:spLocks noGrp="1"/>
          </p:cNvSpPr>
          <p:nvPr>
            <p:ph/>
          </p:nvPr>
        </p:nvSpPr>
        <p:spPr>
          <a:xfrm>
            <a:off x="6068520" y="3483000"/>
            <a:ext cx="2733840" cy="983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8000"/>
          </a:bodyPr>
          <a:p>
            <a:endParaRPr b="0" lang="ru-RU" sz="2910" spc="-1" strike="noStrike">
              <a:solidFill>
                <a:srgbClr val="009bdd"/>
              </a:solidFill>
              <a:latin typeface="Arial"/>
            </a:endParaRPr>
          </a:p>
        </p:txBody>
      </p:sp>
      <p:sp>
        <p:nvSpPr>
          <p:cNvPr id="115" name="PlaceHolder 5"/>
          <p:cNvSpPr>
            <a:spLocks noGrp="1"/>
          </p:cNvSpPr>
          <p:nvPr>
            <p:ph/>
          </p:nvPr>
        </p:nvSpPr>
        <p:spPr>
          <a:xfrm>
            <a:off x="326520" y="4560480"/>
            <a:ext cx="2733840" cy="983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8000"/>
          </a:bodyPr>
          <a:p>
            <a:endParaRPr b="0" lang="ru-RU" sz="2910" spc="-1" strike="noStrike">
              <a:solidFill>
                <a:srgbClr val="009bdd"/>
              </a:solidFill>
              <a:latin typeface="Arial"/>
            </a:endParaRPr>
          </a:p>
        </p:txBody>
      </p:sp>
      <p:sp>
        <p:nvSpPr>
          <p:cNvPr id="116" name="PlaceHolder 6"/>
          <p:cNvSpPr>
            <a:spLocks noGrp="1"/>
          </p:cNvSpPr>
          <p:nvPr>
            <p:ph/>
          </p:nvPr>
        </p:nvSpPr>
        <p:spPr>
          <a:xfrm>
            <a:off x="3197520" y="4560480"/>
            <a:ext cx="2733840" cy="983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8000"/>
          </a:bodyPr>
          <a:p>
            <a:endParaRPr b="0" lang="ru-RU" sz="2910" spc="-1" strike="noStrike">
              <a:solidFill>
                <a:srgbClr val="009bdd"/>
              </a:solidFill>
              <a:latin typeface="Arial"/>
            </a:endParaRPr>
          </a:p>
        </p:txBody>
      </p:sp>
      <p:sp>
        <p:nvSpPr>
          <p:cNvPr id="117" name="PlaceHolder 7"/>
          <p:cNvSpPr>
            <a:spLocks noGrp="1"/>
          </p:cNvSpPr>
          <p:nvPr>
            <p:ph/>
          </p:nvPr>
        </p:nvSpPr>
        <p:spPr>
          <a:xfrm>
            <a:off x="6068520" y="4560480"/>
            <a:ext cx="2733840" cy="983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8000"/>
          </a:bodyPr>
          <a:p>
            <a:endParaRPr b="0" lang="ru-RU" sz="2910" spc="-1" strike="noStrike">
              <a:solidFill>
                <a:srgbClr val="009bdd"/>
              </a:solid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360" y="1959120"/>
            <a:ext cx="8164080" cy="130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3990" spc="-1" strike="noStrike">
              <a:solidFill>
                <a:srgbClr val="dd4100"/>
              </a:solid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326520" y="3483000"/>
            <a:ext cx="4143240" cy="206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910" spc="-1" strike="noStrike">
              <a:solidFill>
                <a:srgbClr val="009bdd"/>
              </a:solidFill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4677480" y="3483000"/>
            <a:ext cx="4143240" cy="206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910" spc="-1" strike="noStrike">
              <a:solidFill>
                <a:srgbClr val="009bdd"/>
              </a:solid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360" y="1959120"/>
            <a:ext cx="8164080" cy="130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3990" spc="-1" strike="noStrike">
              <a:solidFill>
                <a:srgbClr val="dd4100"/>
              </a:solid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360" y="1959120"/>
            <a:ext cx="8164080" cy="6057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highlight>
                <a:srgbClr val="ffffff"/>
              </a:highlight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360" y="1959120"/>
            <a:ext cx="8164080" cy="130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3990" spc="-1" strike="noStrike">
              <a:solidFill>
                <a:srgbClr val="dd4100"/>
              </a:solid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326520" y="3483000"/>
            <a:ext cx="4143240" cy="983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9000"/>
          </a:bodyPr>
          <a:p>
            <a:endParaRPr b="0" lang="ru-RU" sz="2910" spc="-1" strike="noStrike">
              <a:solidFill>
                <a:srgbClr val="009bdd"/>
              </a:solidFill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4677480" y="3483000"/>
            <a:ext cx="4143240" cy="206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910" spc="-1" strike="noStrike">
              <a:solidFill>
                <a:srgbClr val="009bdd"/>
              </a:solidFill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326520" y="4560480"/>
            <a:ext cx="4143240" cy="983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9000"/>
          </a:bodyPr>
          <a:p>
            <a:endParaRPr b="0" lang="ru-RU" sz="2910" spc="-1" strike="noStrike">
              <a:solidFill>
                <a:srgbClr val="009bdd"/>
              </a:solid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360" y="1959120"/>
            <a:ext cx="8164080" cy="130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3990" spc="-1" strike="noStrike">
              <a:solidFill>
                <a:srgbClr val="dd4100"/>
              </a:solid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326520" y="3483000"/>
            <a:ext cx="4143240" cy="206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910" spc="-1" strike="noStrike">
              <a:solidFill>
                <a:srgbClr val="009bdd"/>
              </a:solid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4677480" y="3483000"/>
            <a:ext cx="4143240" cy="983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9000"/>
          </a:bodyPr>
          <a:p>
            <a:endParaRPr b="0" lang="ru-RU" sz="2910" spc="-1" strike="noStrike">
              <a:solidFill>
                <a:srgbClr val="009bdd"/>
              </a:solid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4677480" y="4560480"/>
            <a:ext cx="4143240" cy="983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9000"/>
          </a:bodyPr>
          <a:p>
            <a:endParaRPr b="0" lang="ru-RU" sz="2910" spc="-1" strike="noStrike">
              <a:solidFill>
                <a:srgbClr val="009bdd"/>
              </a:solid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360" y="1959120"/>
            <a:ext cx="8164080" cy="130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3990" spc="-1" strike="noStrike">
              <a:solidFill>
                <a:srgbClr val="dd4100"/>
              </a:solid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326520" y="3483000"/>
            <a:ext cx="4143240" cy="983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9000"/>
          </a:bodyPr>
          <a:p>
            <a:endParaRPr b="0" lang="ru-RU" sz="2910" spc="-1" strike="noStrike">
              <a:solidFill>
                <a:srgbClr val="009bdd"/>
              </a:solid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4677480" y="3483000"/>
            <a:ext cx="4143240" cy="983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9000"/>
          </a:bodyPr>
          <a:p>
            <a:endParaRPr b="0" lang="ru-RU" sz="2910" spc="-1" strike="noStrike">
              <a:solidFill>
                <a:srgbClr val="009bdd"/>
              </a:solid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326520" y="4560480"/>
            <a:ext cx="8490960" cy="983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910" spc="-1" strike="noStrike">
              <a:solidFill>
                <a:srgbClr val="009bdd"/>
              </a:solid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ru-RU" sz="4400" spc="-1" strike="noStrike">
                <a:latin typeface="Arial"/>
              </a:rPr>
              <a:t>Для правки текста заглавия щёлкните мышью</a:t>
            </a:r>
            <a:endParaRPr b="0" lang="ru-R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latin typeface="Arial"/>
              </a:rPr>
              <a:t>Для правки структуры щёлкните мышью</a:t>
            </a:r>
            <a:endParaRPr b="0" lang="ru-R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latin typeface="Arial"/>
              </a:rPr>
              <a:t>Второй уровень структуры</a:t>
            </a:r>
            <a:endParaRPr b="0" lang="ru-R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latin typeface="Arial"/>
              </a:rPr>
              <a:t>Третий уровень структуры</a:t>
            </a:r>
            <a:endParaRPr b="0" lang="ru-R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latin typeface="Arial"/>
              </a:rPr>
              <a:t>Четвёртый уровень структуры</a:t>
            </a:r>
            <a:endParaRPr b="0" lang="ru-R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Пятый уровень структуры</a:t>
            </a:r>
            <a:endParaRPr b="0" lang="ru-R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Шестой уровень структуры</a:t>
            </a:r>
            <a:endParaRPr b="0" lang="ru-R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Седьмой уровень структуры</a:t>
            </a:r>
            <a:endParaRPr b="0" lang="ru-R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ru-RU" sz="4400" spc="-1" strike="noStrike">
                <a:latin typeface="Arial"/>
              </a:rPr>
              <a:t>Для правки текста заглавия щёлкните мышью</a:t>
            </a:r>
            <a:endParaRPr b="0" lang="ru-RU" sz="4400" spc="-1" strike="noStrike"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latin typeface="Arial"/>
              </a:rPr>
              <a:t>Для правки структуры щёлкните мышью</a:t>
            </a:r>
            <a:endParaRPr b="0" lang="ru-R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latin typeface="Arial"/>
              </a:rPr>
              <a:t>Второй уровень структуры</a:t>
            </a:r>
            <a:endParaRPr b="0" lang="ru-R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latin typeface="Arial"/>
              </a:rPr>
              <a:t>Третий уровень структуры</a:t>
            </a:r>
            <a:endParaRPr b="0" lang="ru-R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latin typeface="Arial"/>
              </a:rPr>
              <a:t>Четвёртый уровень структуры</a:t>
            </a:r>
            <a:endParaRPr b="0" lang="ru-R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Пятый уровень структуры</a:t>
            </a:r>
            <a:endParaRPr b="0" lang="ru-R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Шестой уровень структуры</a:t>
            </a:r>
            <a:endParaRPr b="0" lang="ru-R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Седьмой уровень структуры</a:t>
            </a:r>
            <a:endParaRPr b="0" lang="ru-R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"/>
          <p:cNvSpPr/>
          <p:nvPr/>
        </p:nvSpPr>
        <p:spPr>
          <a:xfrm flipH="1" flipV="1">
            <a:off x="0" y="5442120"/>
            <a:ext cx="9144000" cy="1415160"/>
          </a:xfrm>
          <a:prstGeom prst="flowChartDocument">
            <a:avLst/>
          </a:prstGeom>
          <a:solidFill>
            <a:srgbClr val="729fcf"/>
          </a:solidFill>
          <a:ln w="0"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360" y="1959120"/>
            <a:ext cx="8164080" cy="130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ru-RU" sz="3990" spc="-1" strike="noStrike">
                <a:solidFill>
                  <a:srgbClr val="dd4100"/>
                </a:solidFill>
                <a:latin typeface="Arial"/>
              </a:rPr>
              <a:t>Для правки текста заглавия щёлкните мышью</a:t>
            </a:r>
            <a:endParaRPr b="0" lang="ru-RU" sz="3990" spc="-1" strike="noStrike">
              <a:solidFill>
                <a:srgbClr val="dd4100"/>
              </a:solidFill>
              <a:latin typeface="Arial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 type="body"/>
          </p:nvPr>
        </p:nvSpPr>
        <p:spPr>
          <a:xfrm>
            <a:off x="326520" y="3483000"/>
            <a:ext cx="8490960" cy="2062440"/>
          </a:xfrm>
          <a:prstGeom prst="rect">
            <a:avLst/>
          </a:prstGeom>
          <a:solidFill>
            <a:srgbClr val="729fcf"/>
          </a:solidFill>
          <a:ln w="0">
            <a:solidFill>
              <a:srgbClr val="3465a4"/>
            </a:solidFill>
          </a:ln>
        </p:spPr>
        <p:txBody>
          <a:bodyPr lIns="0" rIns="0" tIns="0" bIns="0" anchor="t">
            <a:noAutofit/>
          </a:bodyPr>
          <a:p>
            <a:pPr marL="432000" indent="-324000">
              <a:spcBef>
                <a:spcPts val="1281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0" lang="ru-RU" sz="2910" spc="-1" strike="noStrike">
                <a:solidFill>
                  <a:srgbClr val="009bdd"/>
                </a:solidFill>
                <a:latin typeface="Arial"/>
              </a:rPr>
              <a:t>Для правки структуры щёлкните мышью</a:t>
            </a:r>
            <a:endParaRPr b="0" lang="ru-RU" sz="2910" spc="-1" strike="noStrike">
              <a:solidFill>
                <a:srgbClr val="009bdd"/>
              </a:solidFill>
              <a:latin typeface="Arial"/>
            </a:endParaRPr>
          </a:p>
          <a:p>
            <a:pPr lvl="1" marL="864000" indent="-324000">
              <a:spcBef>
                <a:spcPts val="1026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0" lang="ru-RU" sz="2540" spc="-1" strike="noStrike">
                <a:solidFill>
                  <a:srgbClr val="009bdd"/>
                </a:solidFill>
                <a:latin typeface="Arial"/>
              </a:rPr>
              <a:t>Второй уровень структуры</a:t>
            </a:r>
            <a:endParaRPr b="0" lang="ru-RU" sz="2540" spc="-1" strike="noStrike">
              <a:solidFill>
                <a:srgbClr val="009bdd"/>
              </a:solidFill>
              <a:latin typeface="Arial"/>
            </a:endParaRPr>
          </a:p>
          <a:p>
            <a:pPr lvl="2" marL="1296000" indent="-288000">
              <a:spcBef>
                <a:spcPts val="765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0" lang="ru-RU" sz="2180" spc="-1" strike="noStrike">
                <a:solidFill>
                  <a:srgbClr val="009bdd"/>
                </a:solidFill>
                <a:latin typeface="Arial"/>
              </a:rPr>
              <a:t>Третий уровень структуры</a:t>
            </a:r>
            <a:endParaRPr b="0" lang="ru-RU" sz="2180" spc="-1" strike="noStrike">
              <a:solidFill>
                <a:srgbClr val="009bdd"/>
              </a:solidFill>
              <a:latin typeface="Arial"/>
            </a:endParaRPr>
          </a:p>
          <a:p>
            <a:pPr lvl="3" marL="1728000" indent="-216000">
              <a:spcBef>
                <a:spcPts val="507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0" lang="ru-RU" sz="1810" spc="-1" strike="noStrike">
                <a:solidFill>
                  <a:srgbClr val="009bdd"/>
                </a:solidFill>
                <a:latin typeface="Arial"/>
              </a:rPr>
              <a:t>Четвёртый уровень структуры</a:t>
            </a:r>
            <a:endParaRPr b="0" lang="ru-RU" sz="1810" spc="-1" strike="noStrike">
              <a:solidFill>
                <a:srgbClr val="009bdd"/>
              </a:solidFill>
              <a:latin typeface="Arial"/>
            </a:endParaRPr>
          </a:p>
          <a:p>
            <a:pPr lvl="4" marL="2160000" indent="-216000">
              <a:spcBef>
                <a:spcPts val="252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0" lang="ru-RU" sz="2190" spc="-1" strike="noStrike">
                <a:solidFill>
                  <a:srgbClr val="009bdd"/>
                </a:solidFill>
                <a:latin typeface="Arial"/>
              </a:rPr>
              <a:t>Пятый уровень структуры</a:t>
            </a:r>
            <a:endParaRPr b="0" lang="ru-RU" sz="2190" spc="-1" strike="noStrike">
              <a:solidFill>
                <a:srgbClr val="009bdd"/>
              </a:solidFill>
              <a:latin typeface="Arial"/>
            </a:endParaRPr>
          </a:p>
          <a:p>
            <a:pPr lvl="5" marL="2592000" indent="-216000">
              <a:spcBef>
                <a:spcPts val="303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0" lang="ru-RU" sz="2650" spc="-1" strike="noStrike">
                <a:solidFill>
                  <a:srgbClr val="009bdd"/>
                </a:solidFill>
                <a:latin typeface="Arial"/>
              </a:rPr>
              <a:t>Шестой уровень структуры</a:t>
            </a:r>
            <a:endParaRPr b="0" lang="ru-RU" sz="2650" spc="-1" strike="noStrike">
              <a:solidFill>
                <a:srgbClr val="009bdd"/>
              </a:solidFill>
              <a:latin typeface="Arial"/>
            </a:endParaRPr>
          </a:p>
          <a:p>
            <a:pPr lvl="6" marL="3024000" indent="-216000">
              <a:spcBef>
                <a:spcPts val="366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rgbClr val="009bdd"/>
                </a:solidFill>
                <a:latin typeface="Arial"/>
              </a:rPr>
              <a:t>Седьмой уровень структуры</a:t>
            </a:r>
            <a:endParaRPr b="0" lang="ru-RU" sz="3200" spc="-1" strike="noStrike">
              <a:solidFill>
                <a:srgbClr val="009bdd"/>
              </a:solidFill>
              <a:latin typeface="Arial"/>
            </a:endParaRPr>
          </a:p>
        </p:txBody>
      </p:sp>
      <p:sp>
        <p:nvSpPr>
          <p:cNvPr id="79" name=""/>
          <p:cNvSpPr txBox="1"/>
          <p:nvPr/>
        </p:nvSpPr>
        <p:spPr>
          <a:xfrm>
            <a:off x="326520" y="6313680"/>
            <a:ext cx="2122560" cy="435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ru-RU" sz="1400" spc="-1" strike="noStrike">
                <a:solidFill>
                  <a:srgbClr val="ffffff"/>
                </a:solidFill>
                <a:latin typeface="Times New Roman"/>
              </a:rPr>
              <a:t>&lt;дата/время&gt;</a:t>
            </a:r>
            <a:endParaRPr b="0" lang="ru-RU" sz="14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80" name=""/>
          <p:cNvSpPr txBox="1"/>
          <p:nvPr/>
        </p:nvSpPr>
        <p:spPr>
          <a:xfrm>
            <a:off x="3102120" y="6313680"/>
            <a:ext cx="2939040" cy="435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algn="ctr"/>
            <a:r>
              <a:rPr b="0" lang="ru-RU" sz="1400" spc="-1" strike="noStrike">
                <a:solidFill>
                  <a:srgbClr val="ffffff"/>
                </a:solidFill>
                <a:latin typeface="Times New Roman"/>
              </a:rPr>
              <a:t>&lt;нижний колонтитул&gt;</a:t>
            </a:r>
            <a:endParaRPr b="0" lang="ru-RU" sz="14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81" name=""/>
          <p:cNvSpPr txBox="1"/>
          <p:nvPr/>
        </p:nvSpPr>
        <p:spPr>
          <a:xfrm>
            <a:off x="6694560" y="6313680"/>
            <a:ext cx="2122560" cy="435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algn="r"/>
            <a:fld id="{88E29EDC-833C-4C2C-87CB-077A2528C071}" type="slidenum">
              <a:rPr b="0" lang="ru-RU" sz="1400" spc="-1" strike="noStrike">
                <a:solidFill>
                  <a:srgbClr val="ffffff"/>
                </a:solidFill>
                <a:latin typeface="Times New Roman"/>
              </a:rPr>
              <a:t>&lt;номер&gt;</a:t>
            </a:fld>
            <a:endParaRPr b="0" lang="ru-RU" sz="1400" spc="-1" strike="noStrike">
              <a:solidFill>
                <a:srgbClr val="ffffff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2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2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3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3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3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3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3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3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3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3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3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3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4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4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4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4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4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4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4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4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4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4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25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25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PlaceHolder 1"/>
          <p:cNvSpPr>
            <a:spLocks noGrp="1"/>
          </p:cNvSpPr>
          <p:nvPr>
            <p:ph/>
          </p:nvPr>
        </p:nvSpPr>
        <p:spPr>
          <a:xfrm>
            <a:off x="467640" y="548640"/>
            <a:ext cx="8280000" cy="59036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rmAutofit/>
          </a:bodyPr>
          <a:p>
            <a:pPr marL="343080" indent="-343080" algn="just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4000" spc="-1" strike="noStrike">
                <a:solidFill>
                  <a:srgbClr val="000000"/>
                </a:solidFill>
                <a:latin typeface="Times New Roman"/>
              </a:rPr>
              <a:t>Linking words help you </a:t>
            </a:r>
            <a:r>
              <a:rPr b="0" lang="en-US" sz="4000" spc="-1" strike="noStrike">
                <a:solidFill>
                  <a:srgbClr val="ff0000"/>
                </a:solidFill>
                <a:latin typeface="Times New Roman"/>
              </a:rPr>
              <a:t>to connect ideas</a:t>
            </a:r>
            <a:r>
              <a:rPr b="0" lang="en-US" sz="4000" spc="-1" strike="noStrike">
                <a:solidFill>
                  <a:srgbClr val="000000"/>
                </a:solidFill>
                <a:latin typeface="Times New Roman"/>
              </a:rPr>
              <a:t> and sentences when you speak or write English. </a:t>
            </a:r>
            <a:endParaRPr b="0" lang="ru-RU" sz="4000" spc="-1" strike="noStrike">
              <a:solidFill>
                <a:srgbClr val="009bdd"/>
              </a:solidFill>
              <a:latin typeface="Times New Roman"/>
            </a:endParaRPr>
          </a:p>
          <a:p>
            <a:pPr marL="343080" indent="-343080" algn="just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4000" spc="-1" strike="noStrike">
                <a:solidFill>
                  <a:srgbClr val="000000"/>
                </a:solidFill>
                <a:latin typeface="Times New Roman"/>
              </a:rPr>
              <a:t>We can use linking words </a:t>
            </a:r>
            <a:r>
              <a:rPr b="0" lang="en-US" sz="4000" spc="-1" strike="noStrike">
                <a:solidFill>
                  <a:srgbClr val="ff0000"/>
                </a:solidFill>
                <a:latin typeface="Times New Roman"/>
              </a:rPr>
              <a:t>to give examples, add information, summarise, sequence information, give a reason or result, or to contrast ideas.</a:t>
            </a:r>
            <a:endParaRPr b="0" lang="ru-RU" sz="4000" spc="-1" strike="noStrike">
              <a:solidFill>
                <a:srgbClr val="009bdd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520" cy="11419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p>
            <a:pPr algn="ctr"/>
            <a:endParaRPr b="0" lang="ru-RU" sz="3990" spc="-1" strike="noStrike">
              <a:solidFill>
                <a:srgbClr val="dd4100"/>
              </a:solidFill>
              <a:latin typeface="Arial"/>
            </a:endParaRPr>
          </a:p>
        </p:txBody>
      </p:sp>
      <p:sp>
        <p:nvSpPr>
          <p:cNvPr id="133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8520" cy="45248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marL="343080" indent="-343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1" lang="en-US" sz="3200" spc="-1" strike="noStrike">
                <a:solidFill>
                  <a:srgbClr val="000000"/>
                </a:solidFill>
                <a:latin typeface="Calibri"/>
              </a:rPr>
              <a:t>Apart from</a:t>
            </a:r>
            <a:r>
              <a:rPr b="0" lang="en-US" sz="3200" spc="-1" strike="noStrike">
                <a:solidFill>
                  <a:srgbClr val="000000"/>
                </a:solidFill>
                <a:latin typeface="Calibri"/>
              </a:rPr>
              <a:t> and </a:t>
            </a:r>
            <a:r>
              <a:rPr b="1" lang="en-US" sz="3200" spc="-1" strike="noStrike">
                <a:solidFill>
                  <a:srgbClr val="000000"/>
                </a:solidFill>
                <a:latin typeface="Calibri"/>
              </a:rPr>
              <a:t>besides</a:t>
            </a:r>
            <a:r>
              <a:rPr b="0" lang="en-US" sz="3200" spc="-1" strike="noStrike">
                <a:solidFill>
                  <a:srgbClr val="000000"/>
                </a:solidFill>
                <a:latin typeface="Calibri"/>
              </a:rPr>
              <a:t> are often used to mean </a:t>
            </a:r>
            <a:r>
              <a:rPr b="1" lang="en-US" sz="3200" spc="-1" strike="noStrike">
                <a:solidFill>
                  <a:srgbClr val="000000"/>
                </a:solidFill>
                <a:latin typeface="Calibri"/>
              </a:rPr>
              <a:t>as well as</a:t>
            </a:r>
            <a:r>
              <a:rPr b="0" lang="en-US" sz="3200" spc="-1" strike="noStrike">
                <a:solidFill>
                  <a:srgbClr val="000000"/>
                </a:solidFill>
                <a:latin typeface="Calibri"/>
              </a:rPr>
              <a:t>, or </a:t>
            </a:r>
            <a:r>
              <a:rPr b="1" lang="en-US" sz="3200" spc="-1" strike="noStrike">
                <a:solidFill>
                  <a:srgbClr val="000000"/>
                </a:solidFill>
                <a:latin typeface="Calibri"/>
              </a:rPr>
              <a:t>in addition to</a:t>
            </a:r>
            <a:r>
              <a:rPr b="0" lang="en-US" sz="3200" spc="-1" strike="noStrike">
                <a:solidFill>
                  <a:srgbClr val="000000"/>
                </a:solidFill>
                <a:latin typeface="Calibri"/>
              </a:rPr>
              <a:t>.</a:t>
            </a:r>
            <a:br/>
            <a:r>
              <a:rPr b="0" lang="en-US" sz="3200" spc="-1" strike="noStrike">
                <a:solidFill>
                  <a:srgbClr val="000000"/>
                </a:solidFill>
                <a:latin typeface="Calibri"/>
              </a:rPr>
              <a:t>“Apart from Rover, we are the largest sports car manufacturer.”</a:t>
            </a:r>
            <a:br/>
            <a:r>
              <a:rPr b="0" lang="en-US" sz="3200" spc="-1" strike="noStrike">
                <a:solidFill>
                  <a:srgbClr val="000000"/>
                </a:solidFill>
                <a:latin typeface="Calibri"/>
              </a:rPr>
              <a:t>“Besides Rover, we are the largest sports car manufacturer.”</a:t>
            </a:r>
            <a:endParaRPr b="0" lang="ru-RU" sz="3200" spc="-1" strike="noStrike">
              <a:solidFill>
                <a:srgbClr val="009bdd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PlaceHolder 1"/>
          <p:cNvSpPr>
            <a:spLocks noGrp="1"/>
          </p:cNvSpPr>
          <p:nvPr>
            <p:ph/>
          </p:nvPr>
        </p:nvSpPr>
        <p:spPr>
          <a:xfrm>
            <a:off x="395640" y="764640"/>
            <a:ext cx="8290080" cy="53604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rmAutofit/>
          </a:bodyPr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</a:pPr>
            <a:r>
              <a:rPr b="1" lang="en-US" sz="4000" spc="-1" strike="noStrike">
                <a:solidFill>
                  <a:srgbClr val="000000"/>
                </a:solidFill>
                <a:latin typeface="Calibri"/>
              </a:rPr>
              <a:t>Moreover</a:t>
            </a:r>
            <a:r>
              <a:rPr b="0" lang="en-US" sz="4000" spc="-1" strike="noStrike">
                <a:solidFill>
                  <a:srgbClr val="000000"/>
                </a:solidFill>
                <a:latin typeface="Calibri"/>
              </a:rPr>
              <a:t>  /ˌmɔːˈrəʊ.vər/ and </a:t>
            </a:r>
            <a:r>
              <a:rPr b="1" lang="en-US" sz="4000" spc="-1" strike="noStrike">
                <a:solidFill>
                  <a:srgbClr val="000000"/>
                </a:solidFill>
                <a:latin typeface="Calibri"/>
              </a:rPr>
              <a:t>furthermore</a:t>
            </a:r>
            <a:r>
              <a:rPr b="0" lang="en-US" sz="4000" spc="-1" strike="noStrike">
                <a:solidFill>
                  <a:srgbClr val="000000"/>
                </a:solidFill>
                <a:latin typeface="Calibri"/>
              </a:rPr>
              <a:t>   /ˌfɜː.ðəˈmɔːr/ add extra information to the point you are making.</a:t>
            </a:r>
            <a:br/>
            <a:r>
              <a:rPr b="0" lang="en-US" sz="4000" spc="-1" strike="noStrike">
                <a:solidFill>
                  <a:srgbClr val="000000"/>
                </a:solidFill>
                <a:latin typeface="Calibri"/>
              </a:rPr>
              <a:t> </a:t>
            </a:r>
            <a:endParaRPr b="0" lang="ru-RU" sz="4000" spc="-1" strike="noStrike">
              <a:solidFill>
                <a:srgbClr val="009bdd"/>
              </a:solidFill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4000" spc="-1" strike="noStrike">
                <a:solidFill>
                  <a:srgbClr val="000000"/>
                </a:solidFill>
                <a:latin typeface="Calibri"/>
              </a:rPr>
              <a:t>“</a:t>
            </a:r>
            <a:r>
              <a:rPr b="0" lang="en-US" sz="4000" spc="-1" strike="noStrike">
                <a:solidFill>
                  <a:srgbClr val="000000"/>
                </a:solidFill>
                <a:latin typeface="Calibri"/>
              </a:rPr>
              <a:t>Marketing plans give us an idea of the potential market. Moreover, they tell us about the competition.”</a:t>
            </a:r>
            <a:endParaRPr b="0" lang="ru-RU" sz="4000" spc="-1" strike="noStrike">
              <a:solidFill>
                <a:srgbClr val="009bdd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520" cy="11419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rmAutofit fontScale="78000"/>
          </a:bodyPr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000000"/>
                </a:solidFill>
                <a:latin typeface="Calibri"/>
              </a:rPr>
              <a:t>Summarising</a:t>
            </a:r>
            <a:br/>
            <a:endParaRPr b="0" lang="ru-RU" sz="4400" spc="-1" strike="noStrike">
              <a:solidFill>
                <a:srgbClr val="dd4100"/>
              </a:solidFill>
              <a:latin typeface="Arial"/>
            </a:endParaRPr>
          </a:p>
        </p:txBody>
      </p:sp>
      <p:sp>
        <p:nvSpPr>
          <p:cNvPr id="136" name="PlaceHolder 2"/>
          <p:cNvSpPr>
            <a:spLocks noGrp="1"/>
          </p:cNvSpPr>
          <p:nvPr>
            <p:ph/>
          </p:nvPr>
        </p:nvSpPr>
        <p:spPr>
          <a:xfrm>
            <a:off x="395640" y="1052640"/>
            <a:ext cx="8290080" cy="50724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rmAutofit fontScale="90000"/>
          </a:bodyPr>
          <a:p>
            <a:pPr marL="343080" indent="-343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1" lang="en-US" sz="3200" spc="-1" strike="noStrike">
                <a:solidFill>
                  <a:srgbClr val="000000"/>
                </a:solidFill>
                <a:latin typeface="Calibri"/>
              </a:rPr>
              <a:t>In short - </a:t>
            </a: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вкратце, короче говоря, одним словом </a:t>
            </a:r>
            <a:br/>
            <a:r>
              <a:rPr b="1" lang="en-US" sz="3200" spc="-1" strike="noStrike">
                <a:solidFill>
                  <a:srgbClr val="000000"/>
                </a:solidFill>
                <a:latin typeface="Calibri"/>
              </a:rPr>
              <a:t>In brief - </a:t>
            </a: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вкратце, в немногих словах </a:t>
            </a:r>
            <a:br/>
            <a:r>
              <a:rPr b="1" lang="en-US" sz="3200" spc="-1" strike="noStrike">
                <a:solidFill>
                  <a:srgbClr val="000000"/>
                </a:solidFill>
                <a:latin typeface="Calibri"/>
              </a:rPr>
              <a:t>In summary - </a:t>
            </a: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подводя итог вышесказанному; в общих словах; таким образом </a:t>
            </a:r>
            <a:br/>
            <a:r>
              <a:rPr b="1" lang="en-US" sz="3200" spc="-1" strike="noStrike">
                <a:solidFill>
                  <a:srgbClr val="000000"/>
                </a:solidFill>
                <a:latin typeface="Calibri"/>
              </a:rPr>
              <a:t>To summarise - </a:t>
            </a: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подводя итог </a:t>
            </a:r>
            <a:br/>
            <a:r>
              <a:rPr b="1" lang="en-US" sz="3200" spc="-1" strike="noStrike">
                <a:solidFill>
                  <a:srgbClr val="000000"/>
                </a:solidFill>
                <a:latin typeface="Calibri"/>
              </a:rPr>
              <a:t>In a nutshell - </a:t>
            </a: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в двух словах </a:t>
            </a:r>
            <a:br/>
            <a:r>
              <a:rPr b="1" lang="en-US" sz="3200" spc="-1" strike="noStrike">
                <a:solidFill>
                  <a:srgbClr val="000000"/>
                </a:solidFill>
                <a:latin typeface="Calibri"/>
              </a:rPr>
              <a:t>To conclude</a:t>
            </a:r>
            <a:br/>
            <a:r>
              <a:rPr b="1" lang="en-US" sz="3200" spc="-1" strike="noStrike">
                <a:solidFill>
                  <a:srgbClr val="000000"/>
                </a:solidFill>
                <a:latin typeface="Calibri"/>
              </a:rPr>
              <a:t>In conclusion </a:t>
            </a:r>
            <a:endParaRPr b="0" lang="ru-RU" sz="3200" spc="-1" strike="noStrike">
              <a:solidFill>
                <a:srgbClr val="009bdd"/>
              </a:solidFill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latin typeface="Calibri"/>
              </a:rPr>
              <a:t>We normally use these words at the beginning of the sentence to give a summary of what we have said or written.</a:t>
            </a:r>
            <a:endParaRPr b="0" lang="ru-RU" sz="3200" spc="-1" strike="noStrike">
              <a:solidFill>
                <a:srgbClr val="009bdd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ru-RU" sz="3200" spc="-1" strike="noStrike">
              <a:solidFill>
                <a:srgbClr val="009bdd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PlaceHolder 1"/>
          <p:cNvSpPr>
            <a:spLocks noGrp="1"/>
          </p:cNvSpPr>
          <p:nvPr>
            <p:ph type="title"/>
          </p:nvPr>
        </p:nvSpPr>
        <p:spPr>
          <a:xfrm>
            <a:off x="360000" y="180000"/>
            <a:ext cx="8228520" cy="11419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rmAutofit fontScale="32000"/>
          </a:bodyPr>
          <a:p>
            <a:pPr algn="ctr"/>
            <a:br/>
            <a:r>
              <a:rPr b="1" lang="ru-RU" sz="12780" spc="-1" strike="noStrike">
                <a:solidFill>
                  <a:srgbClr val="000000"/>
                </a:solidFill>
                <a:latin typeface="Times New Roman"/>
              </a:rPr>
              <a:t>Sequencing ideas</a:t>
            </a:r>
            <a:br/>
            <a:endParaRPr b="0" lang="ru-RU" sz="12780" spc="-1" strike="noStrike">
              <a:solidFill>
                <a:srgbClr val="dd4100"/>
              </a:solidFill>
              <a:latin typeface="Arial"/>
            </a:endParaRPr>
          </a:p>
        </p:txBody>
      </p:sp>
      <p:sp>
        <p:nvSpPr>
          <p:cNvPr id="138" name="PlaceHolder 2"/>
          <p:cNvSpPr>
            <a:spLocks noGrp="1"/>
          </p:cNvSpPr>
          <p:nvPr>
            <p:ph/>
          </p:nvPr>
        </p:nvSpPr>
        <p:spPr>
          <a:xfrm>
            <a:off x="529920" y="1267920"/>
            <a:ext cx="8290080" cy="48520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rmAutofit fontScale="96000"/>
          </a:bodyPr>
          <a:p>
            <a:pPr marL="343080" indent="-343080">
              <a:lnSpc>
                <a:spcPct val="100000"/>
              </a:lnSpc>
              <a:spcBef>
                <a:spcPts val="879"/>
              </a:spcBef>
              <a:tabLst>
                <a:tab algn="l" pos="0"/>
              </a:tabLst>
            </a:pPr>
            <a:r>
              <a:rPr b="1" lang="en-US" sz="4400" spc="-1" strike="noStrike">
                <a:solidFill>
                  <a:srgbClr val="000000"/>
                </a:solidFill>
                <a:latin typeface="Calibri"/>
              </a:rPr>
              <a:t>Firstly, secondly, finally </a:t>
            </a:r>
            <a:r>
              <a:rPr b="0" lang="en-US" sz="4400" spc="-1" strike="noStrike">
                <a:solidFill>
                  <a:srgbClr val="000000"/>
                </a:solidFill>
                <a:latin typeface="Calibri"/>
              </a:rPr>
              <a:t>(or </a:t>
            </a:r>
            <a:r>
              <a:rPr b="1" lang="en-US" sz="4400" spc="-1" strike="noStrike">
                <a:solidFill>
                  <a:srgbClr val="000000"/>
                </a:solidFill>
                <a:latin typeface="Calibri"/>
              </a:rPr>
              <a:t>lastly</a:t>
            </a:r>
            <a:r>
              <a:rPr b="0" lang="en-US" sz="4400" spc="-1" strike="noStrike">
                <a:solidFill>
                  <a:srgbClr val="000000"/>
                </a:solidFill>
                <a:latin typeface="Calibri"/>
              </a:rPr>
              <a:t>) are useful ways to list ideas.</a:t>
            </a:r>
            <a:endParaRPr b="0" lang="ru-RU" sz="4400" spc="-1" strike="noStrike">
              <a:solidFill>
                <a:srgbClr val="009bdd"/>
              </a:solidFill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879"/>
              </a:spcBef>
              <a:tabLst>
                <a:tab algn="l" pos="0"/>
              </a:tabLst>
            </a:pPr>
            <a:r>
              <a:rPr b="1" lang="en-US" sz="4400" spc="-1" strike="noStrike">
                <a:solidFill>
                  <a:srgbClr val="000000"/>
                </a:solidFill>
                <a:latin typeface="Calibri"/>
              </a:rPr>
              <a:t>The first point is</a:t>
            </a:r>
            <a:endParaRPr b="0" lang="ru-RU" sz="4400" spc="-1" strike="noStrike">
              <a:solidFill>
                <a:srgbClr val="009bdd"/>
              </a:solidFill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879"/>
              </a:spcBef>
              <a:tabLst>
                <a:tab algn="l" pos="0"/>
              </a:tabLst>
            </a:pPr>
            <a:r>
              <a:rPr b="0" lang="en-US" sz="4400" spc="-1" strike="noStrike">
                <a:solidFill>
                  <a:srgbClr val="000000"/>
                </a:solidFill>
                <a:latin typeface="Calibri"/>
              </a:rPr>
              <a:t>It’s rare to use “fourthly”, or “fifthly”. Instead, try </a:t>
            </a:r>
            <a:r>
              <a:rPr b="1" lang="en-US" sz="4400" spc="-1" strike="noStrike">
                <a:solidFill>
                  <a:srgbClr val="000000"/>
                </a:solidFill>
                <a:latin typeface="Calibri"/>
              </a:rPr>
              <a:t>the first point</a:t>
            </a:r>
            <a:r>
              <a:rPr b="0" lang="en-US" sz="4400" spc="-1" strike="noStrike">
                <a:solidFill>
                  <a:srgbClr val="000000"/>
                </a:solidFill>
                <a:latin typeface="Calibri"/>
              </a:rPr>
              <a:t>,</a:t>
            </a:r>
            <a:r>
              <a:rPr b="1" lang="en-US" sz="4400" spc="-1" strike="noStrike">
                <a:solidFill>
                  <a:srgbClr val="000000"/>
                </a:solidFill>
                <a:latin typeface="Calibri"/>
              </a:rPr>
              <a:t> the second point</a:t>
            </a:r>
            <a:r>
              <a:rPr b="0" lang="en-US" sz="4400" spc="-1" strike="noStrike">
                <a:solidFill>
                  <a:srgbClr val="000000"/>
                </a:solidFill>
                <a:latin typeface="Calibri"/>
              </a:rPr>
              <a:t>, </a:t>
            </a:r>
            <a:r>
              <a:rPr b="1" lang="en-US" sz="4400" spc="-1" strike="noStrike">
                <a:solidFill>
                  <a:srgbClr val="000000"/>
                </a:solidFill>
                <a:latin typeface="Calibri"/>
              </a:rPr>
              <a:t>the third point </a:t>
            </a:r>
            <a:r>
              <a:rPr b="0" lang="en-US" sz="4400" spc="-1" strike="noStrike">
                <a:solidFill>
                  <a:srgbClr val="000000"/>
                </a:solidFill>
                <a:latin typeface="Calibri"/>
              </a:rPr>
              <a:t>and so on.</a:t>
            </a:r>
            <a:endParaRPr b="0" lang="ru-RU" sz="4400" spc="-1" strike="noStrike">
              <a:solidFill>
                <a:srgbClr val="009bdd"/>
              </a:solidFill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641"/>
              </a:spcBef>
              <a:tabLst>
                <a:tab algn="l" pos="0"/>
              </a:tabLst>
            </a:pPr>
            <a:endParaRPr b="0" lang="ru-RU" sz="4400" spc="-1" strike="noStrike">
              <a:solidFill>
                <a:srgbClr val="009bdd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520" cy="11419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rmAutofit fontScale="78000"/>
          </a:bodyPr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000000"/>
                </a:solidFill>
                <a:latin typeface="Calibri"/>
              </a:rPr>
              <a:t>Giving a reason</a:t>
            </a:r>
            <a:br/>
            <a:endParaRPr b="0" lang="ru-RU" sz="4400" spc="-1" strike="noStrike">
              <a:solidFill>
                <a:srgbClr val="dd4100"/>
              </a:solidFill>
              <a:latin typeface="Arial"/>
            </a:endParaRPr>
          </a:p>
        </p:txBody>
      </p:sp>
      <p:sp>
        <p:nvSpPr>
          <p:cNvPr id="140" name="PlaceHolder 2"/>
          <p:cNvSpPr>
            <a:spLocks noGrp="1"/>
          </p:cNvSpPr>
          <p:nvPr>
            <p:ph/>
          </p:nvPr>
        </p:nvSpPr>
        <p:spPr>
          <a:xfrm>
            <a:off x="539640" y="764640"/>
            <a:ext cx="8280000" cy="56156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rmAutofit fontScale="86000"/>
          </a:bodyPr>
          <a:p>
            <a:pPr marL="343080" indent="-343080">
              <a:lnSpc>
                <a:spcPct val="100000"/>
              </a:lnSpc>
              <a:spcBef>
                <a:spcPts val="720"/>
              </a:spcBef>
              <a:buClr>
                <a:srgbClr val="000000"/>
              </a:buClr>
              <a:buFont typeface="Arial"/>
              <a:buChar char="•"/>
            </a:pPr>
            <a:r>
              <a:rPr b="1" lang="en-US" sz="3600" spc="-1" strike="noStrike">
                <a:solidFill>
                  <a:srgbClr val="000000"/>
                </a:solidFill>
                <a:latin typeface="Calibri"/>
              </a:rPr>
              <a:t>Due to / due to the fact that</a:t>
            </a:r>
            <a:r>
              <a:rPr b="0" lang="ru-RU" sz="3600" spc="-1" strike="noStrike">
                <a:solidFill>
                  <a:srgbClr val="000000"/>
                </a:solidFill>
                <a:latin typeface="Calibri"/>
              </a:rPr>
              <a:t> из-за, по причине </a:t>
            </a:r>
            <a:br/>
            <a:r>
              <a:rPr b="1" lang="en-US" sz="3600" spc="-1" strike="noStrike">
                <a:solidFill>
                  <a:srgbClr val="000000"/>
                </a:solidFill>
                <a:latin typeface="Calibri"/>
              </a:rPr>
              <a:t>Owing to / owing to the fact that</a:t>
            </a:r>
            <a:br/>
            <a:r>
              <a:rPr b="1" lang="en-US" sz="3600" spc="-1" strike="noStrike">
                <a:solidFill>
                  <a:srgbClr val="000000"/>
                </a:solidFill>
                <a:latin typeface="Calibri"/>
              </a:rPr>
              <a:t>Because</a:t>
            </a:r>
            <a:br/>
            <a:r>
              <a:rPr b="1" lang="en-US" sz="3600" spc="-1" strike="noStrike">
                <a:solidFill>
                  <a:srgbClr val="000000"/>
                </a:solidFill>
                <a:latin typeface="Calibri"/>
              </a:rPr>
              <a:t>Because of</a:t>
            </a:r>
            <a:r>
              <a:rPr b="1" lang="ru-RU" sz="3600" spc="-1" strike="noStrike">
                <a:solidFill>
                  <a:srgbClr val="000000"/>
                </a:solidFill>
                <a:latin typeface="Calibri"/>
              </a:rPr>
              <a:t> - </a:t>
            </a:r>
            <a:r>
              <a:rPr b="0" lang="ru-RU" sz="3600" spc="-1" strike="noStrike">
                <a:solidFill>
                  <a:srgbClr val="000000"/>
                </a:solidFill>
                <a:latin typeface="Calibri"/>
              </a:rPr>
              <a:t>вследствие; по причине; благодаря </a:t>
            </a:r>
            <a:br/>
            <a:r>
              <a:rPr b="1" lang="en-US" sz="3600" spc="-1" strike="noStrike">
                <a:solidFill>
                  <a:srgbClr val="000000"/>
                </a:solidFill>
                <a:latin typeface="Calibri"/>
              </a:rPr>
              <a:t>Since</a:t>
            </a:r>
            <a:br/>
            <a:r>
              <a:rPr b="1" lang="en-US" sz="3600" spc="-1" strike="noStrike">
                <a:solidFill>
                  <a:srgbClr val="000000"/>
                </a:solidFill>
                <a:latin typeface="Calibri"/>
              </a:rPr>
              <a:t>As</a:t>
            </a:r>
            <a:endParaRPr b="0" lang="ru-RU" sz="3600" spc="-1" strike="noStrike">
              <a:solidFill>
                <a:srgbClr val="009bdd"/>
              </a:solidFill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20"/>
              </a:spcBef>
              <a:buClr>
                <a:srgbClr val="000000"/>
              </a:buClr>
              <a:buFont typeface="Arial"/>
              <a:buChar char="•"/>
            </a:pPr>
            <a:r>
              <a:rPr b="1" lang="en-US" sz="3600" spc="-1" strike="noStrike">
                <a:solidFill>
                  <a:srgbClr val="000000"/>
                </a:solidFill>
                <a:latin typeface="Calibri"/>
              </a:rPr>
              <a:t>Due to</a:t>
            </a:r>
            <a:r>
              <a:rPr b="0" lang="en-US" sz="3600" spc="-1" strike="noStrike">
                <a:solidFill>
                  <a:srgbClr val="000000"/>
                </a:solidFill>
                <a:latin typeface="Calibri"/>
              </a:rPr>
              <a:t> and </a:t>
            </a:r>
            <a:r>
              <a:rPr b="1" lang="en-US" sz="3600" spc="-1" strike="noStrike">
                <a:solidFill>
                  <a:srgbClr val="000000"/>
                </a:solidFill>
                <a:latin typeface="Calibri"/>
              </a:rPr>
              <a:t>owing </a:t>
            </a:r>
            <a:r>
              <a:rPr b="0" lang="en-US" sz="3600" spc="-1" strike="noStrike">
                <a:solidFill>
                  <a:srgbClr val="000000"/>
                </a:solidFill>
                <a:latin typeface="Calibri"/>
              </a:rPr>
              <a:t> /ˈəʊ.ɪŋ/</a:t>
            </a:r>
            <a:r>
              <a:rPr b="1" lang="en-US" sz="3600" spc="-1" strike="noStrike">
                <a:solidFill>
                  <a:srgbClr val="000000"/>
                </a:solidFill>
                <a:latin typeface="Calibri"/>
              </a:rPr>
              <a:t> to</a:t>
            </a:r>
            <a:r>
              <a:rPr b="0" lang="en-US" sz="3600" spc="-1" strike="noStrike">
                <a:solidFill>
                  <a:srgbClr val="000000"/>
                </a:solidFill>
                <a:latin typeface="Calibri"/>
              </a:rPr>
              <a:t> must be followed by a noun. </a:t>
            </a:r>
            <a:endParaRPr b="0" lang="ru-RU" sz="3600" spc="-1" strike="noStrike">
              <a:solidFill>
                <a:srgbClr val="009bdd"/>
              </a:solidFill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20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600" spc="-1" strike="noStrike">
                <a:solidFill>
                  <a:srgbClr val="000000"/>
                </a:solidFill>
                <a:latin typeface="Calibri"/>
              </a:rPr>
              <a:t>“</a:t>
            </a:r>
            <a:r>
              <a:rPr b="0" lang="en-US" sz="3600" spc="-1" strike="noStrike">
                <a:solidFill>
                  <a:srgbClr val="000000"/>
                </a:solidFill>
                <a:latin typeface="Calibri"/>
              </a:rPr>
              <a:t>Due to the rise in oil prices, the inflation rate rose by 1.25%.”</a:t>
            </a:r>
            <a:endParaRPr b="0" lang="ru-RU" sz="3600" spc="-1" strike="noStrike">
              <a:solidFill>
                <a:srgbClr val="009bdd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ru-RU" sz="3600" spc="-1" strike="noStrike">
              <a:solidFill>
                <a:srgbClr val="009bdd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laceHolder 1"/>
          <p:cNvSpPr>
            <a:spLocks noGrp="1"/>
          </p:cNvSpPr>
          <p:nvPr>
            <p:ph/>
          </p:nvPr>
        </p:nvSpPr>
        <p:spPr>
          <a:xfrm>
            <a:off x="395640" y="836640"/>
            <a:ext cx="8424000" cy="55436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4000" spc="-1" strike="noStrike">
                <a:solidFill>
                  <a:srgbClr val="000000"/>
                </a:solidFill>
                <a:latin typeface="Calibri"/>
              </a:rPr>
              <a:t>If you want to follow these words with a clause (a subject, verb and object), you must follow the words with </a:t>
            </a:r>
            <a:r>
              <a:rPr b="1" lang="en-US" sz="4000" spc="-1" strike="noStrike">
                <a:solidFill>
                  <a:srgbClr val="000000"/>
                </a:solidFill>
                <a:latin typeface="Calibri"/>
              </a:rPr>
              <a:t>the fact that</a:t>
            </a:r>
            <a:r>
              <a:rPr b="0" lang="en-US" sz="4000" spc="-1" strike="noStrike">
                <a:solidFill>
                  <a:srgbClr val="000000"/>
                </a:solidFill>
                <a:latin typeface="Calibri"/>
              </a:rPr>
              <a:t>.</a:t>
            </a:r>
            <a:endParaRPr b="0" lang="ru-RU" sz="4000" spc="-1" strike="noStrike">
              <a:solidFill>
                <a:srgbClr val="009bdd"/>
              </a:solidFill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4000" spc="-1" strike="noStrike">
                <a:solidFill>
                  <a:srgbClr val="000000"/>
                </a:solidFill>
                <a:latin typeface="Calibri"/>
              </a:rPr>
              <a:t>“</a:t>
            </a:r>
            <a:r>
              <a:rPr b="0" lang="en-US" sz="4000" spc="-1" strike="noStrike">
                <a:solidFill>
                  <a:srgbClr val="000000"/>
                </a:solidFill>
                <a:latin typeface="Calibri"/>
              </a:rPr>
              <a:t>Due to the fact that oil prices have risen, the inflation rate has gone up by 1</a:t>
            </a:r>
            <a:r>
              <a:rPr b="0" lang="ru-RU" sz="4000" spc="-1" strike="noStrike">
                <a:solidFill>
                  <a:srgbClr val="000000"/>
                </a:solidFill>
                <a:latin typeface="Calibri"/>
              </a:rPr>
              <a:t>.</a:t>
            </a:r>
            <a:r>
              <a:rPr b="0" lang="en-US" sz="4000" spc="-1" strike="noStrike">
                <a:solidFill>
                  <a:srgbClr val="000000"/>
                </a:solidFill>
                <a:latin typeface="Calibri"/>
              </a:rPr>
              <a:t>25%.”</a:t>
            </a:r>
            <a:endParaRPr b="0" lang="ru-RU" sz="4000" spc="-1" strike="noStrike">
              <a:solidFill>
                <a:srgbClr val="009bdd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ru-RU" sz="4000" spc="-1" strike="noStrike">
              <a:solidFill>
                <a:srgbClr val="009bdd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PlaceHolder 1"/>
          <p:cNvSpPr>
            <a:spLocks noGrp="1"/>
          </p:cNvSpPr>
          <p:nvPr>
            <p:ph/>
          </p:nvPr>
        </p:nvSpPr>
        <p:spPr>
          <a:xfrm>
            <a:off x="323640" y="332640"/>
            <a:ext cx="8424000" cy="61196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rmAutofit/>
          </a:bodyPr>
          <a:p>
            <a:pPr marL="343080" indent="-343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1" lang="en-US" sz="3200" spc="-1" strike="noStrike">
                <a:solidFill>
                  <a:srgbClr val="000000"/>
                </a:solidFill>
                <a:latin typeface="Calibri"/>
              </a:rPr>
              <a:t>Because / because of</a:t>
            </a:r>
            <a:endParaRPr b="0" lang="ru-RU" sz="3200" spc="-1" strike="noStrike">
              <a:solidFill>
                <a:srgbClr val="009bdd"/>
              </a:solidFill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1" lang="en-US" sz="3200" spc="-1" strike="noStrike">
                <a:solidFill>
                  <a:srgbClr val="000000"/>
                </a:solidFill>
                <a:latin typeface="Calibri"/>
              </a:rPr>
              <a:t>Because of </a:t>
            </a:r>
            <a:r>
              <a:rPr b="0" lang="en-US" sz="3200" spc="-1" strike="noStrike">
                <a:solidFill>
                  <a:srgbClr val="000000"/>
                </a:solidFill>
                <a:latin typeface="Calibri"/>
              </a:rPr>
              <a:t>is followed by a noun.</a:t>
            </a:r>
            <a:endParaRPr b="0" lang="ru-RU" sz="3200" spc="-1" strike="noStrike">
              <a:solidFill>
                <a:srgbClr val="009bdd"/>
              </a:solidFill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latin typeface="Calibri"/>
              </a:rPr>
              <a:t>“</a:t>
            </a:r>
            <a:r>
              <a:rPr b="0" lang="en-US" sz="3200" spc="-1" strike="noStrike">
                <a:solidFill>
                  <a:srgbClr val="000000"/>
                </a:solidFill>
                <a:latin typeface="Calibri"/>
              </a:rPr>
              <a:t>Because of bad weather, the football match was postponed.”</a:t>
            </a:r>
            <a:endParaRPr b="0" lang="ru-RU" sz="3200" spc="-1" strike="noStrike">
              <a:solidFill>
                <a:srgbClr val="009bdd"/>
              </a:solidFill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1" lang="en-US" sz="3200" spc="-1" strike="noStrike">
                <a:solidFill>
                  <a:srgbClr val="000000"/>
                </a:solidFill>
                <a:latin typeface="Calibri"/>
              </a:rPr>
              <a:t>Because</a:t>
            </a:r>
            <a:r>
              <a:rPr b="0" lang="en-US" sz="3200" spc="-1" strike="noStrike">
                <a:solidFill>
                  <a:srgbClr val="000000"/>
                </a:solidFill>
                <a:latin typeface="Calibri"/>
              </a:rPr>
              <a:t> can be used at the beginning or in the middle of a sentence. For example, “Because it was raining, the match was postponed.”</a:t>
            </a:r>
            <a:endParaRPr b="0" lang="ru-RU" sz="3200" spc="-1" strike="noStrike">
              <a:solidFill>
                <a:srgbClr val="009bdd"/>
              </a:solidFill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latin typeface="Calibri"/>
              </a:rPr>
              <a:t>“</a:t>
            </a:r>
            <a:r>
              <a:rPr b="0" lang="en-US" sz="3200" spc="-1" strike="noStrike">
                <a:solidFill>
                  <a:srgbClr val="000000"/>
                </a:solidFill>
                <a:latin typeface="Calibri"/>
              </a:rPr>
              <a:t>We believe in incentive schemes, because we want our employees to be more productive.”</a:t>
            </a:r>
            <a:endParaRPr b="0" lang="ru-RU" sz="3200" spc="-1" strike="noStrike">
              <a:solidFill>
                <a:srgbClr val="009bdd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ru-RU" sz="3200" spc="-1" strike="noStrike">
              <a:solidFill>
                <a:srgbClr val="009bdd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PlaceHolder 1"/>
          <p:cNvSpPr>
            <a:spLocks noGrp="1"/>
          </p:cNvSpPr>
          <p:nvPr>
            <p:ph/>
          </p:nvPr>
        </p:nvSpPr>
        <p:spPr>
          <a:xfrm>
            <a:off x="467640" y="332640"/>
            <a:ext cx="8218080" cy="57924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rmAutofit fontScale="91000"/>
          </a:bodyPr>
          <a:p>
            <a:pPr marL="343080" indent="-343080">
              <a:lnSpc>
                <a:spcPct val="100000"/>
              </a:lnSpc>
              <a:spcBef>
                <a:spcPts val="1080"/>
              </a:spcBef>
              <a:buClr>
                <a:srgbClr val="000000"/>
              </a:buClr>
              <a:buFont typeface="Arial"/>
              <a:buChar char="•"/>
            </a:pPr>
            <a:r>
              <a:rPr b="1" lang="en-US" sz="5400" spc="-1" strike="noStrike">
                <a:solidFill>
                  <a:srgbClr val="000000"/>
                </a:solidFill>
                <a:latin typeface="Calibri"/>
              </a:rPr>
              <a:t>Since / as</a:t>
            </a:r>
            <a:endParaRPr b="0" lang="ru-RU" sz="5400" spc="-1" strike="noStrike">
              <a:solidFill>
                <a:srgbClr val="009bdd"/>
              </a:solidFill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1080"/>
              </a:spcBef>
              <a:buClr>
                <a:srgbClr val="000000"/>
              </a:buClr>
              <a:buFont typeface="Arial"/>
              <a:buChar char="•"/>
            </a:pPr>
            <a:r>
              <a:rPr b="1" lang="en-US" sz="5400" spc="-1" strike="noStrike">
                <a:solidFill>
                  <a:srgbClr val="000000"/>
                </a:solidFill>
                <a:latin typeface="Calibri"/>
              </a:rPr>
              <a:t>Since</a:t>
            </a:r>
            <a:r>
              <a:rPr b="0" lang="en-US" sz="5400" spc="-1" strike="noStrike">
                <a:solidFill>
                  <a:srgbClr val="000000"/>
                </a:solidFill>
                <a:latin typeface="Calibri"/>
              </a:rPr>
              <a:t> and </a:t>
            </a:r>
            <a:r>
              <a:rPr b="1" lang="en-US" sz="5400" spc="-1" strike="noStrike">
                <a:solidFill>
                  <a:srgbClr val="000000"/>
                </a:solidFill>
                <a:latin typeface="Calibri"/>
              </a:rPr>
              <a:t>as</a:t>
            </a:r>
            <a:r>
              <a:rPr b="0" lang="en-US" sz="5400" spc="-1" strike="noStrike">
                <a:solidFill>
                  <a:srgbClr val="000000"/>
                </a:solidFill>
                <a:latin typeface="Calibri"/>
              </a:rPr>
              <a:t> mean </a:t>
            </a:r>
            <a:r>
              <a:rPr b="1" lang="en-US" sz="5400" spc="-1" strike="noStrike">
                <a:solidFill>
                  <a:srgbClr val="000000"/>
                </a:solidFill>
                <a:latin typeface="Calibri"/>
              </a:rPr>
              <a:t>because</a:t>
            </a:r>
            <a:r>
              <a:rPr b="0" lang="en-US" sz="5400" spc="-1" strike="noStrike">
                <a:solidFill>
                  <a:srgbClr val="000000"/>
                </a:solidFill>
                <a:latin typeface="Calibri"/>
              </a:rPr>
              <a:t>.</a:t>
            </a:r>
            <a:endParaRPr b="0" lang="ru-RU" sz="5400" spc="-1" strike="noStrike">
              <a:solidFill>
                <a:srgbClr val="009bdd"/>
              </a:solidFill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1080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5400" spc="-1" strike="noStrike">
                <a:solidFill>
                  <a:srgbClr val="000000"/>
                </a:solidFill>
                <a:latin typeface="Calibri"/>
              </a:rPr>
              <a:t>“</a:t>
            </a:r>
            <a:r>
              <a:rPr b="0" lang="en-US" sz="5400" spc="-1" strike="noStrike">
                <a:solidFill>
                  <a:srgbClr val="000000"/>
                </a:solidFill>
                <a:latin typeface="Calibri"/>
              </a:rPr>
              <a:t>Since the company is expanding, we need to hire more staff.”</a:t>
            </a:r>
            <a:endParaRPr b="0" lang="ru-RU" sz="5400" spc="-1" strike="noStrike">
              <a:solidFill>
                <a:srgbClr val="009bdd"/>
              </a:solidFill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1080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5400" spc="-1" strike="noStrike">
                <a:solidFill>
                  <a:srgbClr val="000000"/>
                </a:solidFill>
                <a:latin typeface="Calibri"/>
              </a:rPr>
              <a:t>As the company is expanding, we need to hire more staff.”</a:t>
            </a:r>
            <a:endParaRPr b="0" lang="ru-RU" sz="5400" spc="-1" strike="noStrike">
              <a:solidFill>
                <a:srgbClr val="009bdd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ru-RU" sz="5400" spc="-1" strike="noStrike">
              <a:solidFill>
                <a:srgbClr val="009bdd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PlaceHolder 1"/>
          <p:cNvSpPr>
            <a:spLocks noGrp="1"/>
          </p:cNvSpPr>
          <p:nvPr>
            <p:ph/>
          </p:nvPr>
        </p:nvSpPr>
        <p:spPr>
          <a:xfrm>
            <a:off x="467640" y="620640"/>
            <a:ext cx="8218080" cy="55044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rmAutofit/>
          </a:bodyPr>
          <a:p>
            <a:pPr marL="343080" indent="-343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Союз </a:t>
            </a:r>
            <a:r>
              <a:rPr b="1" lang="ru-RU" sz="3200" spc="-1" strike="noStrike">
                <a:solidFill>
                  <a:srgbClr val="000000"/>
                </a:solidFill>
                <a:latin typeface="Calibri"/>
              </a:rPr>
              <a:t>because</a:t>
            </a: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 значит «потому что» — он стоит перед той частью предложения, где называется причина (подчеркнуто в примере).</a:t>
            </a:r>
            <a:endParaRPr b="0" lang="ru-RU" sz="3200" spc="-1" strike="noStrike">
              <a:solidFill>
                <a:srgbClr val="009bdd"/>
              </a:solidFill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I stayed at home </a:t>
            </a:r>
            <a:r>
              <a:rPr b="1" lang="ru-RU" sz="3200" spc="-1" strike="noStrike">
                <a:solidFill>
                  <a:srgbClr val="000000"/>
                </a:solidFill>
                <a:latin typeface="Calibri"/>
              </a:rPr>
              <a:t>because</a:t>
            </a: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 </a:t>
            </a:r>
            <a:r>
              <a:rPr b="0" lang="ru-RU" sz="3200" spc="-1" strike="noStrike" u="sng">
                <a:solidFill>
                  <a:srgbClr val="000000"/>
                </a:solidFill>
                <a:uFillTx/>
                <a:latin typeface="Calibri"/>
              </a:rPr>
              <a:t>it was raining</a:t>
            </a: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. – Я остался дома, </a:t>
            </a:r>
            <a:r>
              <a:rPr b="1" lang="ru-RU" sz="3200" spc="-1" strike="noStrike">
                <a:solidFill>
                  <a:srgbClr val="000000"/>
                </a:solidFill>
                <a:latin typeface="Calibri"/>
              </a:rPr>
              <a:t>потому что</a:t>
            </a: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 </a:t>
            </a:r>
            <a:r>
              <a:rPr b="0" lang="ru-RU" sz="3200" spc="-1" strike="noStrike" u="sng">
                <a:solidFill>
                  <a:srgbClr val="000000"/>
                </a:solidFill>
                <a:uFillTx/>
                <a:latin typeface="Calibri"/>
              </a:rPr>
              <a:t>шел дождь</a:t>
            </a: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.</a:t>
            </a:r>
            <a:endParaRPr b="0" lang="ru-RU" sz="3200" spc="-1" strike="noStrike">
              <a:solidFill>
                <a:srgbClr val="009bdd"/>
              </a:solidFill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I called the dog just «dog» </a:t>
            </a:r>
            <a:r>
              <a:rPr b="1" lang="ru-RU" sz="3200" spc="-1" strike="noStrike">
                <a:solidFill>
                  <a:srgbClr val="000000"/>
                </a:solidFill>
                <a:latin typeface="Calibri"/>
              </a:rPr>
              <a:t>because</a:t>
            </a: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 </a:t>
            </a:r>
            <a:r>
              <a:rPr b="0" lang="ru-RU" sz="3200" spc="-1" strike="noStrike" u="sng">
                <a:solidFill>
                  <a:srgbClr val="000000"/>
                </a:solidFill>
                <a:uFillTx/>
                <a:latin typeface="Calibri"/>
              </a:rPr>
              <a:t>I didn’t know the dog’s name</a:t>
            </a: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. – Я звал собаку просто «собака», </a:t>
            </a:r>
            <a:r>
              <a:rPr b="1" lang="ru-RU" sz="3200" spc="-1" strike="noStrike">
                <a:solidFill>
                  <a:srgbClr val="000000"/>
                </a:solidFill>
                <a:latin typeface="Calibri"/>
              </a:rPr>
              <a:t>потому что</a:t>
            </a: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 </a:t>
            </a:r>
            <a:r>
              <a:rPr b="0" lang="ru-RU" sz="3200" spc="-1" strike="noStrike" u="sng">
                <a:solidFill>
                  <a:srgbClr val="000000"/>
                </a:solidFill>
                <a:uFillTx/>
                <a:latin typeface="Calibri"/>
              </a:rPr>
              <a:t>не знал, как ее зовут</a:t>
            </a: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.</a:t>
            </a:r>
            <a:endParaRPr b="0" lang="ru-RU" sz="3200" spc="-1" strike="noStrike">
              <a:solidFill>
                <a:srgbClr val="009bdd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ru-RU" sz="3200" spc="-1" strike="noStrike">
              <a:solidFill>
                <a:srgbClr val="009bdd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PlaceHolder 1"/>
          <p:cNvSpPr>
            <a:spLocks noGrp="1"/>
          </p:cNvSpPr>
          <p:nvPr>
            <p:ph/>
          </p:nvPr>
        </p:nvSpPr>
        <p:spPr>
          <a:xfrm>
            <a:off x="323640" y="476640"/>
            <a:ext cx="8362080" cy="56484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rmAutofit fontScale="99000"/>
          </a:bodyPr>
          <a:p>
            <a:pPr marL="343080" indent="-343080">
              <a:lnSpc>
                <a:spcPct val="100000"/>
              </a:lnSpc>
              <a:spcBef>
                <a:spcPts val="720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3600" spc="-1" strike="noStrike">
                <a:solidFill>
                  <a:srgbClr val="000000"/>
                </a:solidFill>
                <a:latin typeface="Calibri"/>
              </a:rPr>
              <a:t>Союз </a:t>
            </a:r>
            <a:r>
              <a:rPr b="1" lang="ru-RU" sz="3600" spc="-1" strike="noStrike">
                <a:solidFill>
                  <a:srgbClr val="000000"/>
                </a:solidFill>
                <a:latin typeface="Calibri"/>
              </a:rPr>
              <a:t>so</a:t>
            </a:r>
            <a:r>
              <a:rPr b="0" lang="ru-RU" sz="3600" spc="-1" strike="noStrike">
                <a:solidFill>
                  <a:srgbClr val="000000"/>
                </a:solidFill>
                <a:latin typeface="Calibri"/>
              </a:rPr>
              <a:t> значит «поэтому» или «так что» — он стоит перед той частью, где называется следствие, то, что последовало за причиной.</a:t>
            </a:r>
            <a:endParaRPr b="0" lang="ru-RU" sz="3600" spc="-1" strike="noStrike">
              <a:solidFill>
                <a:srgbClr val="009bdd"/>
              </a:solidFill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20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3600" spc="-1" strike="noStrike">
                <a:solidFill>
                  <a:srgbClr val="000000"/>
                </a:solidFill>
                <a:latin typeface="Calibri"/>
              </a:rPr>
              <a:t>It was raining, </a:t>
            </a:r>
            <a:r>
              <a:rPr b="1" lang="ru-RU" sz="3600" spc="-1" strike="noStrike">
                <a:solidFill>
                  <a:srgbClr val="000000"/>
                </a:solidFill>
                <a:latin typeface="Calibri"/>
              </a:rPr>
              <a:t>so</a:t>
            </a:r>
            <a:r>
              <a:rPr b="0" lang="ru-RU" sz="3600" spc="-1" strike="noStrike">
                <a:solidFill>
                  <a:srgbClr val="000000"/>
                </a:solidFill>
                <a:latin typeface="Calibri"/>
              </a:rPr>
              <a:t> </a:t>
            </a:r>
            <a:r>
              <a:rPr b="0" lang="ru-RU" sz="3600" spc="-1" strike="noStrike" u="sng">
                <a:solidFill>
                  <a:srgbClr val="000000"/>
                </a:solidFill>
                <a:uFillTx/>
                <a:latin typeface="Calibri"/>
              </a:rPr>
              <a:t>I stayed at home</a:t>
            </a:r>
            <a:r>
              <a:rPr b="0" lang="ru-RU" sz="3600" spc="-1" strike="noStrike">
                <a:solidFill>
                  <a:srgbClr val="000000"/>
                </a:solidFill>
                <a:latin typeface="Calibri"/>
              </a:rPr>
              <a:t>. – Шел дождь, </a:t>
            </a:r>
            <a:r>
              <a:rPr b="1" lang="ru-RU" sz="3600" spc="-1" strike="noStrike">
                <a:solidFill>
                  <a:srgbClr val="000000"/>
                </a:solidFill>
                <a:latin typeface="Calibri"/>
              </a:rPr>
              <a:t>поэтому</a:t>
            </a:r>
            <a:r>
              <a:rPr b="0" lang="ru-RU" sz="3600" spc="-1" strike="noStrike">
                <a:solidFill>
                  <a:srgbClr val="000000"/>
                </a:solidFill>
                <a:latin typeface="Calibri"/>
              </a:rPr>
              <a:t> </a:t>
            </a:r>
            <a:r>
              <a:rPr b="0" lang="ru-RU" sz="3600" spc="-1" strike="noStrike" u="sng">
                <a:solidFill>
                  <a:srgbClr val="000000"/>
                </a:solidFill>
                <a:uFillTx/>
                <a:latin typeface="Calibri"/>
              </a:rPr>
              <a:t>я остался дома</a:t>
            </a:r>
            <a:r>
              <a:rPr b="0" lang="ru-RU" sz="3600" spc="-1" strike="noStrike">
                <a:solidFill>
                  <a:srgbClr val="000000"/>
                </a:solidFill>
                <a:latin typeface="Calibri"/>
              </a:rPr>
              <a:t>.</a:t>
            </a:r>
            <a:endParaRPr b="0" lang="ru-RU" sz="3600" spc="-1" strike="noStrike">
              <a:solidFill>
                <a:srgbClr val="009bdd"/>
              </a:solidFill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20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3600" spc="-1" strike="noStrike">
                <a:solidFill>
                  <a:srgbClr val="000000"/>
                </a:solidFill>
                <a:latin typeface="Calibri"/>
              </a:rPr>
              <a:t>I didn’t know the dog’s name, </a:t>
            </a:r>
            <a:r>
              <a:rPr b="1" lang="ru-RU" sz="3600" spc="-1" strike="noStrike">
                <a:solidFill>
                  <a:srgbClr val="000000"/>
                </a:solidFill>
                <a:latin typeface="Calibri"/>
              </a:rPr>
              <a:t>so</a:t>
            </a:r>
            <a:r>
              <a:rPr b="0" lang="ru-RU" sz="3600" spc="-1" strike="noStrike">
                <a:solidFill>
                  <a:srgbClr val="000000"/>
                </a:solidFill>
                <a:latin typeface="Calibri"/>
              </a:rPr>
              <a:t> </a:t>
            </a:r>
            <a:r>
              <a:rPr b="0" lang="ru-RU" sz="3600" spc="-1" strike="noStrike" u="sng">
                <a:solidFill>
                  <a:srgbClr val="000000"/>
                </a:solidFill>
                <a:uFillTx/>
                <a:latin typeface="Calibri"/>
              </a:rPr>
              <a:t>I called it just “dog”</a:t>
            </a:r>
            <a:r>
              <a:rPr b="0" lang="ru-RU" sz="3600" spc="-1" strike="noStrike">
                <a:solidFill>
                  <a:srgbClr val="000000"/>
                </a:solidFill>
                <a:latin typeface="Calibri"/>
              </a:rPr>
              <a:t>. – Я не знал, как зовут собаку, </a:t>
            </a:r>
            <a:r>
              <a:rPr b="1" lang="ru-RU" sz="3600" spc="-1" strike="noStrike">
                <a:solidFill>
                  <a:srgbClr val="000000"/>
                </a:solidFill>
                <a:latin typeface="Calibri"/>
              </a:rPr>
              <a:t>так что</a:t>
            </a:r>
            <a:r>
              <a:rPr b="0" lang="ru-RU" sz="3600" spc="-1" strike="noStrike">
                <a:solidFill>
                  <a:srgbClr val="000000"/>
                </a:solidFill>
                <a:latin typeface="Calibri"/>
              </a:rPr>
              <a:t> </a:t>
            </a:r>
            <a:r>
              <a:rPr b="0" lang="ru-RU" sz="3600" spc="-1" strike="noStrike" u="sng">
                <a:solidFill>
                  <a:srgbClr val="000000"/>
                </a:solidFill>
                <a:uFillTx/>
                <a:latin typeface="Calibri"/>
              </a:rPr>
              <a:t>звал ее просто «собака»</a:t>
            </a:r>
            <a:r>
              <a:rPr b="0" lang="ru-RU" sz="3600" spc="-1" strike="noStrike">
                <a:solidFill>
                  <a:srgbClr val="000000"/>
                </a:solidFill>
                <a:latin typeface="Calibri"/>
              </a:rPr>
              <a:t>.</a:t>
            </a:r>
            <a:endParaRPr b="0" lang="ru-RU" sz="3600" spc="-1" strike="noStrike">
              <a:solidFill>
                <a:srgbClr val="009bdd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ru-RU" sz="3600" spc="-1" strike="noStrike">
              <a:solidFill>
                <a:srgbClr val="009bdd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 type="title"/>
          </p:nvPr>
        </p:nvSpPr>
        <p:spPr>
          <a:xfrm>
            <a:off x="180000" y="447120"/>
            <a:ext cx="8074080" cy="6328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rmAutofit fontScale="14000"/>
          </a:bodyPr>
          <a:p>
            <a:pPr algn="ctr">
              <a:lnSpc>
                <a:spcPct val="100000"/>
              </a:lnSpc>
            </a:pPr>
            <a:r>
              <a:rPr b="1" lang="en-US" sz="18720" spc="-1" strike="noStrike">
                <a:solidFill>
                  <a:srgbClr val="000000"/>
                </a:solidFill>
                <a:latin typeface="Times New Roman"/>
              </a:rPr>
              <a:t>Giving examples</a:t>
            </a:r>
            <a:br/>
            <a:endParaRPr b="0" lang="ru-RU" sz="18720" spc="-1" strike="noStrike">
              <a:solidFill>
                <a:srgbClr val="dd4100"/>
              </a:solidFill>
              <a:latin typeface="Arial"/>
            </a:endParaRPr>
          </a:p>
        </p:txBody>
      </p:sp>
      <p:sp>
        <p:nvSpPr>
          <p:cNvPr id="120" name="PlaceHolder 2"/>
          <p:cNvSpPr>
            <a:spLocks noGrp="1"/>
          </p:cNvSpPr>
          <p:nvPr>
            <p:ph/>
          </p:nvPr>
        </p:nvSpPr>
        <p:spPr>
          <a:xfrm>
            <a:off x="395640" y="939600"/>
            <a:ext cx="8290080" cy="46404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rmAutofit fontScale="80000"/>
          </a:bodyPr>
          <a:p>
            <a:pPr marL="343080" indent="-343080">
              <a:lnSpc>
                <a:spcPct val="100000"/>
              </a:lnSpc>
              <a:spcBef>
                <a:spcPts val="641"/>
              </a:spcBef>
              <a:tabLst>
                <a:tab algn="l" pos="0"/>
              </a:tabLst>
            </a:pPr>
            <a:r>
              <a:rPr b="1" lang="en-US" sz="3200" spc="-1" strike="noStrike">
                <a:solidFill>
                  <a:srgbClr val="000000"/>
                </a:solidFill>
                <a:latin typeface="Times New Roman"/>
              </a:rPr>
              <a:t>For example  (</a:t>
            </a:r>
            <a:r>
              <a:rPr b="0" lang="en-US" sz="3200" spc="-1" strike="noStrike">
                <a:solidFill>
                  <a:srgbClr val="000000"/>
                </a:solidFill>
                <a:latin typeface="Times New Roman"/>
              </a:rPr>
              <a:t>They're the same. "For example" is more common)</a:t>
            </a:r>
            <a:endParaRPr b="0" lang="ru-RU" sz="3200" spc="-1" strike="noStrike">
              <a:solidFill>
                <a:srgbClr val="009bdd"/>
              </a:solidFill>
              <a:latin typeface="Times New Roman"/>
            </a:endParaRPr>
          </a:p>
          <a:p>
            <a:pPr marL="343080" indent="-343080">
              <a:lnSpc>
                <a:spcPct val="100000"/>
              </a:lnSpc>
              <a:spcBef>
                <a:spcPts val="641"/>
              </a:spcBef>
              <a:tabLst>
                <a:tab algn="l" pos="0"/>
              </a:tabLst>
            </a:pPr>
            <a:r>
              <a:rPr b="1" lang="en-US" sz="3200" spc="-1" strike="noStrike">
                <a:solidFill>
                  <a:srgbClr val="000000"/>
                </a:solidFill>
                <a:latin typeface="Times New Roman"/>
              </a:rPr>
              <a:t>For instance</a:t>
            </a:r>
            <a:endParaRPr b="0" lang="ru-RU" sz="3200" spc="-1" strike="noStrike">
              <a:solidFill>
                <a:srgbClr val="009bdd"/>
              </a:solidFill>
              <a:latin typeface="Times New Roman"/>
            </a:endParaRPr>
          </a:p>
          <a:p>
            <a:pPr marL="343080" indent="-343080">
              <a:lnSpc>
                <a:spcPct val="100000"/>
              </a:lnSpc>
              <a:spcBef>
                <a:spcPts val="641"/>
              </a:spcBef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Times New Roman"/>
              </a:rPr>
              <a:t>The most common way to give examples is by using </a:t>
            </a:r>
            <a:r>
              <a:rPr b="1" lang="en-US" sz="3200" spc="-1" strike="noStrike">
                <a:solidFill>
                  <a:srgbClr val="000000"/>
                </a:solidFill>
                <a:latin typeface="Times New Roman"/>
              </a:rPr>
              <a:t>for example</a:t>
            </a:r>
            <a:r>
              <a:rPr b="0" lang="en-US" sz="3200" spc="-1" strike="noStrike">
                <a:solidFill>
                  <a:srgbClr val="000000"/>
                </a:solidFill>
                <a:latin typeface="Times New Roman"/>
              </a:rPr>
              <a:t> or </a:t>
            </a:r>
            <a:r>
              <a:rPr b="1" lang="en-US" sz="3200" spc="-1" strike="noStrike">
                <a:solidFill>
                  <a:srgbClr val="000000"/>
                </a:solidFill>
                <a:latin typeface="Times New Roman"/>
              </a:rPr>
              <a:t>for instance</a:t>
            </a:r>
            <a:r>
              <a:rPr b="0" lang="en-US" sz="3200" spc="-1" strike="noStrike">
                <a:solidFill>
                  <a:srgbClr val="000000"/>
                </a:solidFill>
                <a:latin typeface="Times New Roman"/>
              </a:rPr>
              <a:t>.</a:t>
            </a:r>
            <a:endParaRPr b="0" lang="ru-RU" sz="3200" spc="-1" strike="noStrike">
              <a:solidFill>
                <a:srgbClr val="009bdd"/>
              </a:solidFill>
              <a:latin typeface="Times New Roman"/>
            </a:endParaRPr>
          </a:p>
          <a:p>
            <a:pPr marL="343080" indent="-343080">
              <a:lnSpc>
                <a:spcPct val="100000"/>
              </a:lnSpc>
              <a:spcBef>
                <a:spcPts val="641"/>
              </a:spcBef>
              <a:tabLst>
                <a:tab algn="l" pos="0"/>
              </a:tabLst>
            </a:pPr>
            <a:r>
              <a:rPr b="1" lang="en-US" sz="3200" spc="-1" strike="noStrike">
                <a:solidFill>
                  <a:srgbClr val="000000"/>
                </a:solidFill>
                <a:latin typeface="Times New Roman"/>
              </a:rPr>
              <a:t>Namely  - </a:t>
            </a:r>
            <a:r>
              <a:rPr b="0" lang="en-US" sz="3200" spc="-1" strike="noStrike">
                <a:solidFill>
                  <a:srgbClr val="000000"/>
                </a:solidFill>
                <a:latin typeface="Times New Roman"/>
              </a:rPr>
              <a:t>you use namely </a:t>
            </a:r>
            <a:r>
              <a:rPr b="1" lang="en-US" sz="3200" spc="-1" strike="noStrike">
                <a:solidFill>
                  <a:srgbClr val="000000"/>
                </a:solidFill>
                <a:latin typeface="Times New Roman"/>
              </a:rPr>
              <a:t>to introduce detailed information about the subject you are discussing</a:t>
            </a:r>
            <a:r>
              <a:rPr b="0" lang="en-US" sz="3200" spc="-1" strike="noStrike">
                <a:solidFill>
                  <a:srgbClr val="000000"/>
                </a:solidFill>
                <a:latin typeface="Times New Roman"/>
              </a:rPr>
              <a:t>, or a particular aspect of it.</a:t>
            </a:r>
            <a:endParaRPr b="0" lang="ru-RU" sz="3200" spc="-1" strike="noStrike">
              <a:solidFill>
                <a:srgbClr val="009bdd"/>
              </a:solidFill>
              <a:latin typeface="Times New Roman"/>
            </a:endParaRPr>
          </a:p>
          <a:p>
            <a:pPr marL="343080" indent="-343080">
              <a:lnSpc>
                <a:spcPct val="100000"/>
              </a:lnSpc>
              <a:spcBef>
                <a:spcPts val="641"/>
              </a:spcBef>
              <a:tabLst>
                <a:tab algn="l" pos="0"/>
              </a:tabLst>
            </a:pPr>
            <a:r>
              <a:rPr b="1" lang="en-US" sz="3200" spc="-1" strike="noStrike">
                <a:solidFill>
                  <a:srgbClr val="000000"/>
                </a:solidFill>
                <a:latin typeface="Times New Roman"/>
              </a:rPr>
              <a:t>Namely</a:t>
            </a:r>
            <a:r>
              <a:rPr b="0" lang="en-US" sz="3200" spc="-1" strike="noStrike">
                <a:solidFill>
                  <a:srgbClr val="000000"/>
                </a:solidFill>
                <a:latin typeface="Times New Roman"/>
              </a:rPr>
              <a:t> refers to something by name.</a:t>
            </a:r>
            <a:endParaRPr b="0" lang="ru-RU" sz="3200" spc="-1" strike="noStrike">
              <a:solidFill>
                <a:srgbClr val="009bdd"/>
              </a:solidFill>
              <a:latin typeface="Times New Roman"/>
            </a:endParaRPr>
          </a:p>
          <a:p>
            <a:pPr marL="343080" indent="-343080">
              <a:lnSpc>
                <a:spcPct val="100000"/>
              </a:lnSpc>
              <a:spcBef>
                <a:spcPts val="641"/>
              </a:spcBef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Times New Roman"/>
              </a:rPr>
              <a:t>“</a:t>
            </a:r>
            <a:r>
              <a:rPr b="0" lang="en-US" sz="3200" spc="-1" strike="noStrike">
                <a:solidFill>
                  <a:srgbClr val="000000"/>
                </a:solidFill>
                <a:latin typeface="Times New Roman"/>
              </a:rPr>
              <a:t>There are two problems: namely, the expense and the time.”</a:t>
            </a:r>
            <a:endParaRPr b="0" lang="ru-RU" sz="3200" spc="-1" strike="noStrike">
              <a:solidFill>
                <a:srgbClr val="009bdd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PlaceHolder 1"/>
          <p:cNvSpPr>
            <a:spLocks noGrp="1"/>
          </p:cNvSpPr>
          <p:nvPr>
            <p:ph/>
          </p:nvPr>
        </p:nvSpPr>
        <p:spPr>
          <a:xfrm>
            <a:off x="395640" y="620640"/>
            <a:ext cx="8290080" cy="55044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rmAutofit fontScale="84000"/>
          </a:bodyPr>
          <a:p>
            <a:pPr marL="343080" indent="-343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1" lang="en-US" sz="3200" spc="-1" strike="noStrike">
                <a:solidFill>
                  <a:srgbClr val="000000"/>
                </a:solidFill>
                <a:latin typeface="Calibri"/>
              </a:rPr>
              <a:t>because</a:t>
            </a:r>
            <a:r>
              <a:rPr b="0" lang="en-US" sz="3200" spc="-1" strike="noStrike">
                <a:solidFill>
                  <a:srgbClr val="000000"/>
                </a:solidFill>
                <a:latin typeface="Calibri"/>
              </a:rPr>
              <a:t> — «</a:t>
            </a: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потому что», стоит перед причиной.</a:t>
            </a:r>
            <a:endParaRPr b="0" lang="ru-RU" sz="3200" spc="-1" strike="noStrike">
              <a:solidFill>
                <a:srgbClr val="009bdd"/>
              </a:solidFill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1" lang="en-US" sz="3200" spc="-1" strike="noStrike">
                <a:solidFill>
                  <a:srgbClr val="000000"/>
                </a:solidFill>
                <a:latin typeface="Calibri"/>
              </a:rPr>
              <a:t>so</a:t>
            </a:r>
            <a:r>
              <a:rPr b="0" lang="en-US" sz="3200" spc="-1" strike="noStrike">
                <a:solidFill>
                  <a:srgbClr val="000000"/>
                </a:solidFill>
                <a:latin typeface="Calibri"/>
              </a:rPr>
              <a:t> — «</a:t>
            </a: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поэтому», «так что», стоит перед следствием.</a:t>
            </a:r>
            <a:endParaRPr b="0" lang="ru-RU" sz="3200" spc="-1" strike="noStrike">
              <a:solidFill>
                <a:srgbClr val="009bdd"/>
              </a:solidFill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641"/>
              </a:spcBef>
              <a:tabLst>
                <a:tab algn="l" pos="0"/>
              </a:tabLst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Примеры:</a:t>
            </a:r>
            <a:endParaRPr b="0" lang="ru-RU" sz="3200" spc="-1" strike="noStrike">
              <a:solidFill>
                <a:srgbClr val="009bdd"/>
              </a:solidFill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alibri"/>
              </a:rPr>
              <a:t>I live in the country </a:t>
            </a:r>
            <a:r>
              <a:rPr b="1" lang="en-US" sz="3200" spc="-1" strike="noStrike">
                <a:solidFill>
                  <a:srgbClr val="000000"/>
                </a:solidFill>
                <a:latin typeface="Calibri"/>
              </a:rPr>
              <a:t>because</a:t>
            </a:r>
            <a:r>
              <a:rPr b="0" lang="en-US" sz="3200" spc="-1" strike="noStrike">
                <a:solidFill>
                  <a:srgbClr val="000000"/>
                </a:solidFill>
                <a:latin typeface="Calibri"/>
              </a:rPr>
              <a:t> I don’t like noise. — </a:t>
            </a: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Я живу за городом, потому что мне не нравится шум.</a:t>
            </a:r>
            <a:endParaRPr b="0" lang="ru-RU" sz="3200" spc="-1" strike="noStrike">
              <a:solidFill>
                <a:srgbClr val="009bdd"/>
              </a:solidFill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alibri"/>
              </a:rPr>
              <a:t>I like cats </a:t>
            </a:r>
            <a:r>
              <a:rPr b="1" lang="en-US" sz="3200" spc="-1" strike="noStrike">
                <a:solidFill>
                  <a:srgbClr val="000000"/>
                </a:solidFill>
                <a:latin typeface="Calibri"/>
              </a:rPr>
              <a:t>because</a:t>
            </a:r>
            <a:r>
              <a:rPr b="0" lang="en-US" sz="3200" spc="-1" strike="noStrike">
                <a:solidFill>
                  <a:srgbClr val="000000"/>
                </a:solidFill>
                <a:latin typeface="Calibri"/>
              </a:rPr>
              <a:t> they are nice. — </a:t>
            </a: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Мне нравятся кошки, потому что они милые.</a:t>
            </a:r>
            <a:endParaRPr b="0" lang="ru-RU" sz="3200" spc="-1" strike="noStrike">
              <a:solidFill>
                <a:srgbClr val="009bdd"/>
              </a:solidFill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alibri"/>
              </a:rPr>
              <a:t>I have no money </a:t>
            </a:r>
            <a:r>
              <a:rPr b="1" lang="en-US" sz="3200" spc="-1" strike="noStrike">
                <a:solidFill>
                  <a:srgbClr val="000000"/>
                </a:solidFill>
                <a:latin typeface="Calibri"/>
              </a:rPr>
              <a:t>so</a:t>
            </a:r>
            <a:r>
              <a:rPr b="0" lang="en-US" sz="3200" spc="-1" strike="noStrike">
                <a:solidFill>
                  <a:srgbClr val="000000"/>
                </a:solidFill>
                <a:latin typeface="Calibri"/>
              </a:rPr>
              <a:t> I’m looking for a job. — </a:t>
            </a: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У меня нет денег, поэтому я ищу работу.</a:t>
            </a:r>
            <a:endParaRPr b="0" lang="ru-RU" sz="3200" spc="-1" strike="noStrike">
              <a:solidFill>
                <a:srgbClr val="009bdd"/>
              </a:solidFill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alibri"/>
              </a:rPr>
              <a:t>I didn’ know those people </a:t>
            </a:r>
            <a:r>
              <a:rPr b="1" lang="en-US" sz="3200" spc="-1" strike="noStrike">
                <a:solidFill>
                  <a:srgbClr val="000000"/>
                </a:solidFill>
                <a:latin typeface="Calibri"/>
              </a:rPr>
              <a:t>so</a:t>
            </a:r>
            <a:r>
              <a:rPr b="0" lang="en-US" sz="3200" spc="-1" strike="noStrike">
                <a:solidFill>
                  <a:srgbClr val="000000"/>
                </a:solidFill>
                <a:latin typeface="Calibri"/>
              </a:rPr>
              <a:t> I didn’t tell them your phone number. — </a:t>
            </a: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Я не знал тех людей, поэтому я не сказал им твой номер телефона.</a:t>
            </a:r>
            <a:endParaRPr b="0" lang="ru-RU" sz="3200" spc="-1" strike="noStrike">
              <a:solidFill>
                <a:srgbClr val="009bdd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tabLst>
                <a:tab algn="l" pos="0"/>
              </a:tabLst>
            </a:pPr>
            <a:endParaRPr b="0" lang="ru-RU" sz="3200" spc="-1" strike="noStrike">
              <a:solidFill>
                <a:srgbClr val="009bdd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PlaceHolder 1"/>
          <p:cNvSpPr>
            <a:spLocks noGrp="1"/>
          </p:cNvSpPr>
          <p:nvPr>
            <p:ph/>
          </p:nvPr>
        </p:nvSpPr>
        <p:spPr>
          <a:xfrm>
            <a:off x="467640" y="548640"/>
            <a:ext cx="8218080" cy="55764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rmAutofit fontScale="81000"/>
          </a:bodyPr>
          <a:p>
            <a:pPr marL="343080" indent="-343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Учтите, что придаточное  (зависимая часть главного предложения) с союзом </a:t>
            </a:r>
            <a:r>
              <a:rPr b="1" lang="ru-RU" sz="3200" spc="-1" strike="noStrike">
                <a:solidFill>
                  <a:srgbClr val="000000"/>
                </a:solidFill>
                <a:latin typeface="Calibri"/>
              </a:rPr>
              <a:t>so</a:t>
            </a: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 никогда не ставится в начале предложения, как и в русском языке придаточное с «поэтому»:</a:t>
            </a:r>
            <a:endParaRPr b="0" lang="ru-RU" sz="3200" spc="-1" strike="noStrike">
              <a:solidFill>
                <a:srgbClr val="009bdd"/>
              </a:solidFill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1" lang="ru-RU" sz="3200" spc="-1" strike="noStrike">
                <a:solidFill>
                  <a:srgbClr val="000000"/>
                </a:solidFill>
                <a:latin typeface="Calibri"/>
              </a:rPr>
              <a:t>Правильно: </a:t>
            </a: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I have no money </a:t>
            </a:r>
            <a:r>
              <a:rPr b="1" lang="ru-RU" sz="3200" spc="-1" strike="noStrike">
                <a:solidFill>
                  <a:srgbClr val="000000"/>
                </a:solidFill>
                <a:latin typeface="Calibri"/>
              </a:rPr>
              <a:t>so</a:t>
            </a: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 I’m looking for a job. — У меня нет денег, поэтому я ищу работу.</a:t>
            </a:r>
            <a:endParaRPr b="0" lang="ru-RU" sz="3200" spc="-1" strike="noStrike">
              <a:solidFill>
                <a:srgbClr val="009bdd"/>
              </a:solidFill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1" lang="ru-RU" sz="3200" spc="-1" strike="noStrike">
                <a:solidFill>
                  <a:srgbClr val="000000"/>
                </a:solidFill>
                <a:latin typeface="Calibri"/>
              </a:rPr>
              <a:t>Неправильно:</a:t>
            </a: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 </a:t>
            </a:r>
            <a:r>
              <a:rPr b="1" lang="ru-RU" sz="3200" spc="-1" strike="noStrike">
                <a:solidFill>
                  <a:srgbClr val="000000"/>
                </a:solidFill>
                <a:latin typeface="Calibri"/>
              </a:rPr>
              <a:t>So</a:t>
            </a: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 I’m looking for a job, I have no money. — Поэтому я ищу работу, у меня нет денег.</a:t>
            </a:r>
            <a:endParaRPr b="0" lang="ru-RU" sz="3200" spc="-1" strike="noStrike">
              <a:solidFill>
                <a:srgbClr val="009bdd"/>
              </a:solidFill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Придаточное с </a:t>
            </a:r>
            <a:r>
              <a:rPr b="1" lang="ru-RU" sz="3200" spc="-1" strike="noStrike">
                <a:solidFill>
                  <a:srgbClr val="000000"/>
                </a:solidFill>
                <a:latin typeface="Calibri"/>
              </a:rPr>
              <a:t>because</a:t>
            </a: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 поставить в начало предложения можно, но лучше этого избегать. Конструкция получается не совсем элегантной:</a:t>
            </a:r>
            <a:endParaRPr b="0" lang="ru-RU" sz="3200" spc="-1" strike="noStrike">
              <a:solidFill>
                <a:srgbClr val="009bdd"/>
              </a:solidFill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1" lang="ru-RU" sz="3200" spc="-1" strike="noStrike">
                <a:solidFill>
                  <a:srgbClr val="000000"/>
                </a:solidFill>
                <a:latin typeface="Calibri"/>
              </a:rPr>
              <a:t>Because</a:t>
            </a: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 it was raining, I stayed at home. — Потому что шел дождь, я остался дома.</a:t>
            </a:r>
            <a:endParaRPr b="0" lang="ru-RU" sz="3200" spc="-1" strike="noStrike">
              <a:solidFill>
                <a:srgbClr val="009bdd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ru-RU" sz="3200" spc="-1" strike="noStrike">
              <a:solidFill>
                <a:srgbClr val="009bdd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PlaceHolder 1"/>
          <p:cNvSpPr>
            <a:spLocks noGrp="1"/>
          </p:cNvSpPr>
          <p:nvPr>
            <p:ph/>
          </p:nvPr>
        </p:nvSpPr>
        <p:spPr>
          <a:xfrm>
            <a:off x="323640" y="332640"/>
            <a:ext cx="8496000" cy="60476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rmAutofit fontScale="86000"/>
          </a:bodyPr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4000" spc="-1" strike="noStrike">
                <a:solidFill>
                  <a:srgbClr val="000000"/>
                </a:solidFill>
                <a:latin typeface="Calibri"/>
              </a:rPr>
              <a:t>В русском языке мы используем союз «так как» вместо «потому что», если причину нужно поставить в начало предложения, в английском используется союз since – так как:</a:t>
            </a:r>
            <a:endParaRPr b="0" lang="ru-RU" sz="4000" spc="-1" strike="noStrike">
              <a:solidFill>
                <a:srgbClr val="009bdd"/>
              </a:solidFill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</a:pPr>
            <a:r>
              <a:rPr b="1" lang="ru-RU" sz="4000" spc="-1" strike="noStrike">
                <a:solidFill>
                  <a:srgbClr val="000000"/>
                </a:solidFill>
                <a:latin typeface="Calibri"/>
              </a:rPr>
              <a:t>Since</a:t>
            </a:r>
            <a:r>
              <a:rPr b="0" lang="ru-RU" sz="4000" spc="-1" strike="noStrike">
                <a:solidFill>
                  <a:srgbClr val="000000"/>
                </a:solidFill>
                <a:latin typeface="Calibri"/>
              </a:rPr>
              <a:t> it was raining, I stayed at home. – Так как шел дождь, я остался дома.</a:t>
            </a:r>
            <a:endParaRPr b="0" lang="ru-RU" sz="4000" spc="-1" strike="noStrike">
              <a:solidFill>
                <a:srgbClr val="009bdd"/>
              </a:solidFill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4000" spc="-1" strike="noStrike">
                <a:solidFill>
                  <a:srgbClr val="000000"/>
                </a:solidFill>
                <a:latin typeface="Calibri"/>
              </a:rPr>
              <a:t>Учтите, что </a:t>
            </a:r>
            <a:r>
              <a:rPr b="1" lang="ru-RU" sz="4000" spc="-1" strike="noStrike">
                <a:solidFill>
                  <a:srgbClr val="000000"/>
                </a:solidFill>
                <a:latin typeface="Calibri"/>
              </a:rPr>
              <a:t>since,</a:t>
            </a:r>
            <a:r>
              <a:rPr b="0" lang="ru-RU" sz="4000" spc="-1" strike="noStrike">
                <a:solidFill>
                  <a:srgbClr val="000000"/>
                </a:solidFill>
                <a:latin typeface="Calibri"/>
              </a:rPr>
              <a:t> как и «так как» в русском языке, звучит суховато и чаще встречается в официальной речи, а не повседневной.</a:t>
            </a:r>
            <a:endParaRPr b="0" lang="ru-RU" sz="4000" spc="-1" strike="noStrike">
              <a:solidFill>
                <a:srgbClr val="009bdd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ru-RU" sz="4000" spc="-1" strike="noStrike">
              <a:solidFill>
                <a:srgbClr val="009bdd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520" cy="11419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rmAutofit/>
          </a:bodyPr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000000"/>
                </a:solidFill>
                <a:latin typeface="Calibri"/>
              </a:rPr>
              <a:t>Giving a result</a:t>
            </a:r>
            <a:endParaRPr b="0" lang="ru-RU" sz="4400" spc="-1" strike="noStrike">
              <a:solidFill>
                <a:srgbClr val="dd4100"/>
              </a:solidFill>
              <a:latin typeface="Arial"/>
            </a:endParaRPr>
          </a:p>
        </p:txBody>
      </p:sp>
      <p:sp>
        <p:nvSpPr>
          <p:cNvPr id="150" name="PlaceHolder 2"/>
          <p:cNvSpPr>
            <a:spLocks noGrp="1"/>
          </p:cNvSpPr>
          <p:nvPr>
            <p:ph/>
          </p:nvPr>
        </p:nvSpPr>
        <p:spPr>
          <a:xfrm>
            <a:off x="467640" y="1124640"/>
            <a:ext cx="8280000" cy="53996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rmAutofit fontScale="69000"/>
          </a:bodyPr>
          <a:p>
            <a:pPr marL="343080" indent="-343080">
              <a:lnSpc>
                <a:spcPct val="100000"/>
              </a:lnSpc>
              <a:spcBef>
                <a:spcPts val="760"/>
              </a:spcBef>
              <a:buClr>
                <a:srgbClr val="000000"/>
              </a:buClr>
              <a:buFont typeface="Arial"/>
              <a:buChar char="•"/>
            </a:pPr>
            <a:r>
              <a:rPr b="1" lang="en-US" sz="3800" spc="-1" strike="noStrike">
                <a:solidFill>
                  <a:srgbClr val="000000"/>
                </a:solidFill>
                <a:latin typeface="Calibri"/>
              </a:rPr>
              <a:t>Therefore</a:t>
            </a:r>
            <a:r>
              <a:rPr b="1" lang="ru-RU" sz="3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3800" spc="-1" strike="noStrike">
                <a:solidFill>
                  <a:srgbClr val="000000"/>
                </a:solidFill>
                <a:latin typeface="Calibri"/>
              </a:rPr>
              <a:t>|ˈðeəfɔː|  </a:t>
            </a:r>
            <a:r>
              <a:rPr b="0" lang="ru-RU" sz="3800" spc="-1" strike="noStrike">
                <a:solidFill>
                  <a:srgbClr val="000000"/>
                </a:solidFill>
                <a:latin typeface="Calibri"/>
              </a:rPr>
              <a:t>- по этой причине; вследствие этого; поэтому, следовательно </a:t>
            </a:r>
            <a:br/>
            <a:r>
              <a:rPr b="1" lang="en-US" sz="3800" spc="-1" strike="noStrike">
                <a:solidFill>
                  <a:srgbClr val="000000"/>
                </a:solidFill>
                <a:latin typeface="Calibri"/>
              </a:rPr>
              <a:t>So</a:t>
            </a:r>
            <a:br/>
            <a:r>
              <a:rPr b="1" lang="en-US" sz="3800" spc="-1" strike="noStrike">
                <a:solidFill>
                  <a:srgbClr val="000000"/>
                </a:solidFill>
                <a:latin typeface="Calibri"/>
              </a:rPr>
              <a:t>Consequently</a:t>
            </a:r>
            <a:r>
              <a:rPr b="0" lang="en-US" sz="3800" spc="-1" strike="noStrike">
                <a:solidFill>
                  <a:srgbClr val="000000"/>
                </a:solidFill>
                <a:latin typeface="Calibri"/>
              </a:rPr>
              <a:t> |ˈkɒnsɪkw(ə)ntlɪ| </a:t>
            </a:r>
            <a:r>
              <a:rPr b="0" lang="ru-RU" sz="3800" spc="-1" strike="noStrike">
                <a:solidFill>
                  <a:srgbClr val="000000"/>
                </a:solidFill>
                <a:latin typeface="Calibri"/>
              </a:rPr>
              <a:t>- </a:t>
            </a:r>
            <a:r>
              <a:rPr b="0" i="1" lang="ru-RU" sz="3800" spc="-1" strike="noStrike">
                <a:solidFill>
                  <a:srgbClr val="000000"/>
                </a:solidFill>
                <a:latin typeface="Calibri"/>
              </a:rPr>
              <a:t>следовательно, поэтому, в результате </a:t>
            </a:r>
            <a:br/>
            <a:r>
              <a:rPr b="1" lang="en-US" sz="3800" spc="-1" strike="noStrike">
                <a:solidFill>
                  <a:srgbClr val="000000"/>
                </a:solidFill>
                <a:latin typeface="Calibri"/>
              </a:rPr>
              <a:t>This means that</a:t>
            </a:r>
            <a:br/>
            <a:r>
              <a:rPr b="1" lang="en-US" sz="3800" spc="-1" strike="noStrike">
                <a:solidFill>
                  <a:srgbClr val="000000"/>
                </a:solidFill>
                <a:latin typeface="Calibri"/>
              </a:rPr>
              <a:t>As a result</a:t>
            </a:r>
            <a:endParaRPr b="0" lang="ru-RU" sz="3800" spc="-1" strike="noStrike">
              <a:solidFill>
                <a:srgbClr val="009bdd"/>
              </a:solidFill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60"/>
              </a:spcBef>
              <a:buClr>
                <a:srgbClr val="000000"/>
              </a:buClr>
              <a:buFont typeface="Arial"/>
              <a:buChar char="•"/>
            </a:pPr>
            <a:r>
              <a:rPr b="1" lang="en-US" sz="3800" spc="-1" strike="noStrike">
                <a:solidFill>
                  <a:srgbClr val="000000"/>
                </a:solidFill>
                <a:latin typeface="Calibri"/>
              </a:rPr>
              <a:t>Therefore</a:t>
            </a:r>
            <a:r>
              <a:rPr b="0" lang="en-US" sz="3800" spc="-1" strike="noStrike">
                <a:solidFill>
                  <a:srgbClr val="000000"/>
                </a:solidFill>
                <a:latin typeface="Calibri"/>
              </a:rPr>
              <a:t>, </a:t>
            </a:r>
            <a:r>
              <a:rPr b="1" lang="en-US" sz="3800" spc="-1" strike="noStrike">
                <a:solidFill>
                  <a:srgbClr val="000000"/>
                </a:solidFill>
                <a:latin typeface="Calibri"/>
              </a:rPr>
              <a:t>so</a:t>
            </a:r>
            <a:r>
              <a:rPr b="0" lang="en-US" sz="3800" spc="-1" strike="noStrike">
                <a:solidFill>
                  <a:srgbClr val="000000"/>
                </a:solidFill>
                <a:latin typeface="Calibri"/>
              </a:rPr>
              <a:t>,</a:t>
            </a:r>
            <a:r>
              <a:rPr b="1" lang="en-US" sz="3800" spc="-1" strike="noStrike">
                <a:solidFill>
                  <a:srgbClr val="000000"/>
                </a:solidFill>
                <a:latin typeface="Calibri"/>
              </a:rPr>
              <a:t> consequently</a:t>
            </a:r>
            <a:r>
              <a:rPr b="0" lang="en-US" sz="3800" spc="-1" strike="noStrike">
                <a:solidFill>
                  <a:srgbClr val="000000"/>
                </a:solidFill>
                <a:latin typeface="Calibri"/>
              </a:rPr>
              <a:t> and </a:t>
            </a:r>
            <a:r>
              <a:rPr b="1" lang="en-US" sz="3800" spc="-1" strike="noStrike">
                <a:solidFill>
                  <a:srgbClr val="000000"/>
                </a:solidFill>
                <a:latin typeface="Calibri"/>
              </a:rPr>
              <a:t>as a result</a:t>
            </a:r>
            <a:r>
              <a:rPr b="0" lang="en-US" sz="3800" spc="-1" strike="noStrike">
                <a:solidFill>
                  <a:srgbClr val="000000"/>
                </a:solidFill>
                <a:latin typeface="Calibri"/>
              </a:rPr>
              <a:t> are all used in a similar way.</a:t>
            </a:r>
            <a:endParaRPr b="0" lang="ru-RU" sz="3800" spc="-1" strike="noStrike">
              <a:solidFill>
                <a:srgbClr val="009bdd"/>
              </a:solidFill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60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800" spc="-1" strike="noStrike">
                <a:solidFill>
                  <a:srgbClr val="000000"/>
                </a:solidFill>
                <a:latin typeface="Calibri"/>
              </a:rPr>
              <a:t>“</a:t>
            </a:r>
            <a:r>
              <a:rPr b="0" lang="en-US" sz="3800" spc="-1" strike="noStrike">
                <a:solidFill>
                  <a:srgbClr val="000000"/>
                </a:solidFill>
                <a:latin typeface="Calibri"/>
              </a:rPr>
              <a:t>The company are expanding. Therefore / So / Consequently / As a result, they are taking on extra staff.”</a:t>
            </a:r>
            <a:endParaRPr b="0" lang="ru-RU" sz="3800" spc="-1" strike="noStrike">
              <a:solidFill>
                <a:srgbClr val="009bdd"/>
              </a:solidFill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60"/>
              </a:spcBef>
              <a:buClr>
                <a:srgbClr val="000000"/>
              </a:buClr>
              <a:buFont typeface="Arial"/>
              <a:buChar char="•"/>
            </a:pPr>
            <a:r>
              <a:rPr b="1" lang="en-US" sz="3800" spc="-1" strike="noStrike">
                <a:solidFill>
                  <a:srgbClr val="000000"/>
                </a:solidFill>
                <a:latin typeface="Calibri"/>
              </a:rPr>
              <a:t>So </a:t>
            </a:r>
            <a:r>
              <a:rPr b="0" lang="en-US" sz="3800" spc="-1" strike="noStrike">
                <a:solidFill>
                  <a:srgbClr val="000000"/>
                </a:solidFill>
                <a:latin typeface="Calibri"/>
              </a:rPr>
              <a:t>is more informal.</a:t>
            </a:r>
            <a:endParaRPr b="0" lang="ru-RU" sz="3800" spc="-1" strike="noStrike">
              <a:solidFill>
                <a:srgbClr val="009bdd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ru-RU" sz="3800" spc="-1" strike="noStrike">
              <a:solidFill>
                <a:srgbClr val="009bdd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520" cy="11419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rmAutofit fontScale="78000"/>
          </a:bodyPr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000000"/>
                </a:solidFill>
                <a:latin typeface="Calibri"/>
              </a:rPr>
              <a:t>Contrasting ideas</a:t>
            </a:r>
            <a:br/>
            <a:endParaRPr b="0" lang="ru-RU" sz="4400" spc="-1" strike="noStrike">
              <a:solidFill>
                <a:srgbClr val="dd4100"/>
              </a:solidFill>
              <a:latin typeface="Arial"/>
            </a:endParaRPr>
          </a:p>
        </p:txBody>
      </p:sp>
      <p:sp>
        <p:nvSpPr>
          <p:cNvPr id="152" name="PlaceHolder 2"/>
          <p:cNvSpPr>
            <a:spLocks noGrp="1"/>
          </p:cNvSpPr>
          <p:nvPr>
            <p:ph/>
          </p:nvPr>
        </p:nvSpPr>
        <p:spPr>
          <a:xfrm>
            <a:off x="467640" y="980640"/>
            <a:ext cx="8352000" cy="58762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rmAutofit fontScale="69000"/>
          </a:bodyPr>
          <a:p>
            <a:pPr marL="343080" indent="-343080">
              <a:lnSpc>
                <a:spcPct val="100000"/>
              </a:lnSpc>
              <a:spcBef>
                <a:spcPts val="720"/>
              </a:spcBef>
              <a:buClr>
                <a:srgbClr val="000000"/>
              </a:buClr>
              <a:buFont typeface="Arial"/>
              <a:buChar char="•"/>
            </a:pPr>
            <a:r>
              <a:rPr b="1" lang="en-US" sz="3600" spc="-1" strike="noStrike">
                <a:solidFill>
                  <a:srgbClr val="000000"/>
                </a:solidFill>
                <a:latin typeface="Calibri"/>
              </a:rPr>
              <a:t>But</a:t>
            </a:r>
            <a:br/>
            <a:r>
              <a:rPr b="1" lang="en-US" sz="3600" spc="-1" strike="noStrike">
                <a:solidFill>
                  <a:srgbClr val="000000"/>
                </a:solidFill>
                <a:latin typeface="Calibri"/>
              </a:rPr>
              <a:t>However</a:t>
            </a:r>
            <a:r>
              <a:rPr b="0" lang="en-US" sz="3600" spc="-1" strike="noStrike">
                <a:solidFill>
                  <a:srgbClr val="000000"/>
                </a:solidFill>
                <a:latin typeface="Calibri"/>
              </a:rPr>
              <a:t>  |haʊˈevə|  </a:t>
            </a:r>
            <a:r>
              <a:rPr b="0" i="1" lang="ru-RU" sz="3600" spc="-1" strike="noStrike">
                <a:solidFill>
                  <a:srgbClr val="000000"/>
                </a:solidFill>
                <a:latin typeface="Calibri"/>
              </a:rPr>
              <a:t>однако, как, как бы ни, каким образом, однако, тем не менее, впрочем, как бы ни </a:t>
            </a:r>
            <a:br/>
            <a:r>
              <a:rPr b="1" lang="en-US" sz="3600" spc="-1" strike="noStrike">
                <a:solidFill>
                  <a:srgbClr val="000000"/>
                </a:solidFill>
                <a:latin typeface="Calibri"/>
              </a:rPr>
              <a:t>Although / even though</a:t>
            </a:r>
            <a:r>
              <a:rPr b="1" lang="ru-RU" sz="36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3600" spc="-1" strike="noStrike">
                <a:solidFill>
                  <a:srgbClr val="000000"/>
                </a:solidFill>
                <a:latin typeface="Calibri"/>
              </a:rPr>
              <a:t>|ɔːlˈðəʊ| </a:t>
            </a:r>
            <a:r>
              <a:rPr b="0" i="1" lang="ru-RU" sz="3600" spc="-1" strike="noStrike">
                <a:solidFill>
                  <a:srgbClr val="000000"/>
                </a:solidFill>
                <a:latin typeface="Calibri"/>
              </a:rPr>
              <a:t>хотя, если бы даже, несмотря на то, что, несмотря на, если бы даже </a:t>
            </a:r>
            <a:br/>
            <a:r>
              <a:rPr b="1" lang="en-US" sz="3600" spc="-1" strike="noStrike">
                <a:solidFill>
                  <a:srgbClr val="000000"/>
                </a:solidFill>
                <a:latin typeface="Calibri"/>
              </a:rPr>
              <a:t>Despite / despite the fact that</a:t>
            </a:r>
            <a:r>
              <a:rPr b="1" lang="ru-RU" sz="36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i="1" lang="ru-RU" sz="3600" spc="-1" strike="noStrike">
                <a:solidFill>
                  <a:srgbClr val="000000"/>
                </a:solidFill>
                <a:latin typeface="Calibri"/>
              </a:rPr>
              <a:t>несмотря, вопреки, </a:t>
            </a:r>
            <a:br/>
            <a:r>
              <a:rPr b="1" lang="en-US" sz="3600" spc="-1" strike="noStrike">
                <a:solidFill>
                  <a:srgbClr val="000000"/>
                </a:solidFill>
                <a:latin typeface="Calibri"/>
              </a:rPr>
              <a:t>In spite of / in spite of the fact that</a:t>
            </a:r>
            <a:r>
              <a:rPr b="0" lang="ru-RU" sz="3600" spc="-1" strike="noStrike">
                <a:solidFill>
                  <a:srgbClr val="000000"/>
                </a:solidFill>
                <a:latin typeface="Calibri"/>
              </a:rPr>
              <a:t> </a:t>
            </a:r>
            <a:br/>
            <a:r>
              <a:rPr b="1" lang="en-US" sz="3600" spc="-1" strike="noStrike">
                <a:solidFill>
                  <a:srgbClr val="000000"/>
                </a:solidFill>
                <a:latin typeface="Calibri"/>
              </a:rPr>
              <a:t>Nevertheless</a:t>
            </a:r>
            <a:r>
              <a:rPr b="0" lang="en-US" sz="3600" spc="-1" strike="noStrike">
                <a:solidFill>
                  <a:srgbClr val="000000"/>
                </a:solidFill>
                <a:latin typeface="Calibri"/>
              </a:rPr>
              <a:t> |nevəðəˈles| </a:t>
            </a:r>
            <a:r>
              <a:rPr b="0" i="1" lang="ru-RU" sz="3600" spc="-1" strike="noStrike">
                <a:solidFill>
                  <a:srgbClr val="000000"/>
                </a:solidFill>
                <a:latin typeface="Calibri"/>
              </a:rPr>
              <a:t>тем не менее, однако, несмотря на это </a:t>
            </a:r>
            <a:br/>
            <a:r>
              <a:rPr b="1" lang="en-US" sz="3600" spc="-1" strike="noStrike">
                <a:solidFill>
                  <a:srgbClr val="000000"/>
                </a:solidFill>
                <a:latin typeface="Calibri"/>
              </a:rPr>
              <a:t>Nonetheless</a:t>
            </a:r>
            <a:r>
              <a:rPr b="0" lang="en-US" sz="3600" spc="-1" strike="noStrike">
                <a:solidFill>
                  <a:srgbClr val="000000"/>
                </a:solidFill>
                <a:latin typeface="Calibri"/>
              </a:rPr>
              <a:t> |nʌnðəˈles| </a:t>
            </a:r>
            <a:r>
              <a:rPr b="0" i="1" lang="ru-RU" sz="3600" spc="-1" strike="noStrike">
                <a:solidFill>
                  <a:srgbClr val="000000"/>
                </a:solidFill>
                <a:latin typeface="Calibri"/>
              </a:rPr>
              <a:t>тем не менее, все же </a:t>
            </a:r>
            <a:br/>
            <a:r>
              <a:rPr b="1" lang="en-US" sz="3600" spc="-1" strike="noStrike">
                <a:solidFill>
                  <a:srgbClr val="000000"/>
                </a:solidFill>
                <a:latin typeface="Calibri"/>
              </a:rPr>
              <a:t>While</a:t>
            </a:r>
            <a:r>
              <a:rPr b="0" i="1" lang="ru-RU" sz="3600" spc="-1" strike="noStrike">
                <a:solidFill>
                  <a:srgbClr val="000000"/>
                </a:solidFill>
                <a:latin typeface="Calibri"/>
              </a:rPr>
              <a:t> в то время как, до тех пор пока, проводить время </a:t>
            </a:r>
            <a:br/>
            <a:r>
              <a:rPr b="1" lang="en-US" sz="3600" spc="-1" strike="noStrike">
                <a:solidFill>
                  <a:srgbClr val="000000"/>
                </a:solidFill>
                <a:latin typeface="Calibri"/>
              </a:rPr>
              <a:t>Whereas</a:t>
            </a:r>
            <a:r>
              <a:rPr b="0" lang="en-US" sz="3600" spc="-1" strike="noStrike">
                <a:solidFill>
                  <a:srgbClr val="000000"/>
                </a:solidFill>
                <a:latin typeface="Calibri"/>
              </a:rPr>
              <a:t> |weərˈæz| </a:t>
            </a:r>
            <a:r>
              <a:rPr b="0" i="1" lang="ru-RU" sz="3600" spc="-1" strike="noStrike">
                <a:solidFill>
                  <a:srgbClr val="000000"/>
                </a:solidFill>
                <a:latin typeface="Calibri"/>
              </a:rPr>
              <a:t>тогда как, в то время как, принимая во внимание, поскольку </a:t>
            </a:r>
            <a:br/>
            <a:r>
              <a:rPr b="1" lang="en-US" sz="3600" spc="-1" strike="noStrike">
                <a:solidFill>
                  <a:srgbClr val="000000"/>
                </a:solidFill>
                <a:latin typeface="Calibri"/>
              </a:rPr>
              <a:t>Unlike</a:t>
            </a:r>
            <a:r>
              <a:rPr b="0" lang="en-US" sz="3600" spc="-1" strike="noStrike">
                <a:solidFill>
                  <a:srgbClr val="000000"/>
                </a:solidFill>
                <a:latin typeface="Calibri"/>
              </a:rPr>
              <a:t> |ʌnˈlaɪk| </a:t>
            </a:r>
            <a:r>
              <a:rPr b="0" i="1" lang="ru-RU" sz="3600" spc="-1" strike="noStrike">
                <a:solidFill>
                  <a:srgbClr val="000000"/>
                </a:solidFill>
                <a:latin typeface="Calibri"/>
              </a:rPr>
              <a:t>в отличие от </a:t>
            </a:r>
            <a:br/>
            <a:r>
              <a:rPr b="1" lang="en-US" sz="3600" spc="-1" strike="noStrike">
                <a:solidFill>
                  <a:srgbClr val="000000"/>
                </a:solidFill>
                <a:latin typeface="Calibri"/>
              </a:rPr>
              <a:t>In theory… in practice…</a:t>
            </a:r>
            <a:endParaRPr b="0" lang="ru-RU" sz="3600" spc="-1" strike="noStrike">
              <a:solidFill>
                <a:srgbClr val="009bdd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ru-RU" sz="3600" spc="-1" strike="noStrike">
              <a:solidFill>
                <a:srgbClr val="009bdd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PlaceHolder 1"/>
          <p:cNvSpPr>
            <a:spLocks noGrp="1"/>
          </p:cNvSpPr>
          <p:nvPr>
            <p:ph/>
          </p:nvPr>
        </p:nvSpPr>
        <p:spPr>
          <a:xfrm>
            <a:off x="467640" y="332640"/>
            <a:ext cx="8218080" cy="57924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marL="343080" indent="-343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1" lang="en-US" sz="3200" spc="-1" strike="noStrike">
                <a:solidFill>
                  <a:srgbClr val="000000"/>
                </a:solidFill>
                <a:latin typeface="Calibri"/>
              </a:rPr>
              <a:t>But</a:t>
            </a:r>
            <a:r>
              <a:rPr b="0" lang="en-US" sz="3200" spc="-1" strike="noStrike">
                <a:solidFill>
                  <a:srgbClr val="000000"/>
                </a:solidFill>
                <a:latin typeface="Calibri"/>
              </a:rPr>
              <a:t> is more informal than </a:t>
            </a:r>
            <a:r>
              <a:rPr b="1" lang="en-US" sz="3200" spc="-1" strike="noStrike">
                <a:solidFill>
                  <a:srgbClr val="000000"/>
                </a:solidFill>
                <a:latin typeface="Calibri"/>
              </a:rPr>
              <a:t>however</a:t>
            </a:r>
            <a:r>
              <a:rPr b="0" lang="en-US" sz="3200" spc="-1" strike="noStrike">
                <a:solidFill>
                  <a:srgbClr val="000000"/>
                </a:solidFill>
                <a:latin typeface="Calibri"/>
              </a:rPr>
              <a:t>. It is not normally used at the beginning of a sentence.</a:t>
            </a:r>
            <a:endParaRPr b="0" lang="ru-RU" sz="3200" spc="-1" strike="noStrike">
              <a:solidFill>
                <a:srgbClr val="009bdd"/>
              </a:solidFill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latin typeface="Calibri"/>
              </a:rPr>
              <a:t>“</a:t>
            </a:r>
            <a:r>
              <a:rPr b="0" lang="en-US" sz="3200" spc="-1" strike="noStrike">
                <a:solidFill>
                  <a:srgbClr val="000000"/>
                </a:solidFill>
                <a:latin typeface="Calibri"/>
              </a:rPr>
              <a:t>He works hard, but he doesn’t earn much.”</a:t>
            </a:r>
            <a:br/>
            <a:r>
              <a:rPr b="0" lang="en-US" sz="3200" spc="-1" strike="noStrike">
                <a:solidFill>
                  <a:srgbClr val="000000"/>
                </a:solidFill>
                <a:latin typeface="Calibri"/>
              </a:rPr>
              <a:t>“He works hard. However, he doesn’t earn much.”</a:t>
            </a:r>
            <a:endParaRPr b="0" lang="ru-RU" sz="3200" spc="-1" strike="noStrike">
              <a:solidFill>
                <a:srgbClr val="009bdd"/>
              </a:solidFill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1" lang="en-US" sz="3200" spc="-1" strike="noStrike">
                <a:solidFill>
                  <a:srgbClr val="000000"/>
                </a:solidFill>
                <a:latin typeface="Calibri"/>
              </a:rPr>
              <a:t>Although</a:t>
            </a:r>
            <a:r>
              <a:rPr b="0" lang="en-US" sz="3200" spc="-1" strike="noStrike">
                <a:solidFill>
                  <a:srgbClr val="000000"/>
                </a:solidFill>
                <a:latin typeface="Calibri"/>
              </a:rPr>
              <a:t>, </a:t>
            </a:r>
            <a:r>
              <a:rPr b="1" lang="en-US" sz="3200" spc="-1" strike="noStrike">
                <a:solidFill>
                  <a:srgbClr val="000000"/>
                </a:solidFill>
                <a:latin typeface="Calibri"/>
              </a:rPr>
              <a:t>despite</a:t>
            </a:r>
            <a:r>
              <a:rPr b="0" lang="en-US" sz="3200" spc="-1" strike="noStrike">
                <a:solidFill>
                  <a:srgbClr val="000000"/>
                </a:solidFill>
                <a:latin typeface="Calibri"/>
              </a:rPr>
              <a:t> and </a:t>
            </a:r>
            <a:r>
              <a:rPr b="1" lang="en-US" sz="3200" spc="-1" strike="noStrike">
                <a:solidFill>
                  <a:srgbClr val="000000"/>
                </a:solidFill>
                <a:latin typeface="Calibri"/>
              </a:rPr>
              <a:t>in spite of</a:t>
            </a:r>
            <a:r>
              <a:rPr b="0" lang="en-US" sz="3200" spc="-1" strike="noStrike">
                <a:solidFill>
                  <a:srgbClr val="000000"/>
                </a:solidFill>
                <a:latin typeface="Calibri"/>
              </a:rPr>
              <a:t> introduce an idea of contrast. With these words, you must have two halves of a sentence.</a:t>
            </a:r>
            <a:endParaRPr b="0" lang="ru-RU" sz="3200" spc="-1" strike="noStrike">
              <a:solidFill>
                <a:srgbClr val="009bdd"/>
              </a:solidFill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latin typeface="Calibri"/>
              </a:rPr>
              <a:t>“</a:t>
            </a:r>
            <a:r>
              <a:rPr b="0" lang="en-US" sz="3200" spc="-1" strike="noStrike">
                <a:solidFill>
                  <a:srgbClr val="000000"/>
                </a:solidFill>
                <a:latin typeface="Calibri"/>
              </a:rPr>
              <a:t>Although it was cold, she went out in shorts.”</a:t>
            </a:r>
            <a:br/>
            <a:r>
              <a:rPr b="0" lang="en-US" sz="3200" spc="-1" strike="noStrike">
                <a:solidFill>
                  <a:srgbClr val="000000"/>
                </a:solidFill>
                <a:latin typeface="Calibri"/>
              </a:rPr>
              <a:t>“In spite of the cold, she went out in shorts.”</a:t>
            </a:r>
            <a:endParaRPr b="0" lang="ru-RU" sz="3200" spc="-1" strike="noStrike">
              <a:solidFill>
                <a:srgbClr val="009bdd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ru-RU" sz="3200" spc="-1" strike="noStrike">
              <a:solidFill>
                <a:srgbClr val="009bdd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ru-RU" sz="3200" spc="-1" strike="noStrike">
              <a:solidFill>
                <a:srgbClr val="009bdd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520" cy="11419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p>
            <a:pPr algn="ctr"/>
            <a:endParaRPr b="0" lang="ru-RU" sz="3990" spc="-1" strike="noStrike">
              <a:solidFill>
                <a:srgbClr val="dd4100"/>
              </a:solidFill>
              <a:latin typeface="Arial"/>
            </a:endParaRPr>
          </a:p>
        </p:txBody>
      </p:sp>
      <p:sp>
        <p:nvSpPr>
          <p:cNvPr id="155" name="PlaceHolder 2"/>
          <p:cNvSpPr>
            <a:spLocks noGrp="1"/>
          </p:cNvSpPr>
          <p:nvPr>
            <p:ph/>
          </p:nvPr>
        </p:nvSpPr>
        <p:spPr>
          <a:xfrm>
            <a:off x="395640" y="836640"/>
            <a:ext cx="8424000" cy="56156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marL="343080" indent="-343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1" lang="en-US" sz="3200" spc="-1" strike="noStrike">
                <a:solidFill>
                  <a:srgbClr val="000000"/>
                </a:solidFill>
                <a:latin typeface="Calibri"/>
              </a:rPr>
              <a:t>Despite</a:t>
            </a:r>
            <a:r>
              <a:rPr b="0" lang="en-US" sz="3200" spc="-1" strike="noStrike">
                <a:solidFill>
                  <a:srgbClr val="000000"/>
                </a:solidFill>
                <a:latin typeface="Calibri"/>
              </a:rPr>
              <a:t> and </a:t>
            </a:r>
            <a:r>
              <a:rPr b="1" lang="en-US" sz="3200" spc="-1" strike="noStrike">
                <a:solidFill>
                  <a:srgbClr val="000000"/>
                </a:solidFill>
                <a:latin typeface="Calibri"/>
              </a:rPr>
              <a:t>in spite of</a:t>
            </a:r>
            <a:r>
              <a:rPr b="0" lang="en-US" sz="3200" spc="-1" strike="noStrike">
                <a:solidFill>
                  <a:srgbClr val="000000"/>
                </a:solidFill>
                <a:latin typeface="Calibri"/>
              </a:rPr>
              <a:t> are used in the same way as </a:t>
            </a:r>
            <a:r>
              <a:rPr b="1" lang="en-US" sz="3200" spc="-1" strike="noStrike">
                <a:solidFill>
                  <a:srgbClr val="000000"/>
                </a:solidFill>
                <a:latin typeface="Calibri"/>
              </a:rPr>
              <a:t>due to </a:t>
            </a:r>
            <a:r>
              <a:rPr b="0" lang="en-US" sz="3200" spc="-1" strike="noStrike">
                <a:solidFill>
                  <a:srgbClr val="000000"/>
                </a:solidFill>
                <a:latin typeface="Calibri"/>
              </a:rPr>
              <a:t>and </a:t>
            </a:r>
            <a:r>
              <a:rPr b="1" lang="en-US" sz="3200" spc="-1" strike="noStrike">
                <a:solidFill>
                  <a:srgbClr val="000000"/>
                </a:solidFill>
                <a:latin typeface="Calibri"/>
              </a:rPr>
              <a:t>owing to</a:t>
            </a:r>
            <a:r>
              <a:rPr b="0" lang="en-US" sz="3200" spc="-1" strike="noStrike">
                <a:solidFill>
                  <a:srgbClr val="000000"/>
                </a:solidFill>
                <a:latin typeface="Calibri"/>
              </a:rPr>
              <a:t>. </a:t>
            </a:r>
            <a:endParaRPr b="0" lang="ru-RU" sz="3200" spc="-1" strike="noStrike">
              <a:solidFill>
                <a:srgbClr val="009bdd"/>
              </a:solidFill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latin typeface="Calibri"/>
              </a:rPr>
              <a:t>They must be followed by a noun. If you want to follow them with a noun and a verb, you must use </a:t>
            </a:r>
            <a:r>
              <a:rPr b="1" lang="en-US" sz="3200" spc="-1" strike="noStrike">
                <a:solidFill>
                  <a:srgbClr val="000000"/>
                </a:solidFill>
                <a:latin typeface="Calibri"/>
              </a:rPr>
              <a:t>the fact that.</a:t>
            </a:r>
            <a:endParaRPr b="0" lang="ru-RU" sz="3200" spc="-1" strike="noStrike">
              <a:solidFill>
                <a:srgbClr val="009bdd"/>
              </a:solidFill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latin typeface="Calibri"/>
              </a:rPr>
              <a:t>“</a:t>
            </a:r>
            <a:r>
              <a:rPr b="0" lang="en-US" sz="3200" spc="-1" strike="noStrike">
                <a:solidFill>
                  <a:srgbClr val="000000"/>
                </a:solidFill>
                <a:latin typeface="Calibri"/>
              </a:rPr>
              <a:t>Despite the fact that the company was doing badly, they took on extra employees.”</a:t>
            </a:r>
            <a:endParaRPr b="0" lang="ru-RU" sz="3200" spc="-1" strike="noStrike">
              <a:solidFill>
                <a:srgbClr val="009bdd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ru-RU" sz="3200" spc="-1" strike="noStrike">
              <a:solidFill>
                <a:srgbClr val="009bdd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PlaceHolder 1"/>
          <p:cNvSpPr>
            <a:spLocks noGrp="1"/>
          </p:cNvSpPr>
          <p:nvPr>
            <p:ph/>
          </p:nvPr>
        </p:nvSpPr>
        <p:spPr>
          <a:xfrm>
            <a:off x="395640" y="548640"/>
            <a:ext cx="8290080" cy="55764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marL="343080" indent="-343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1" lang="en-US" sz="3200" spc="-1" strike="noStrike">
                <a:solidFill>
                  <a:srgbClr val="000000"/>
                </a:solidFill>
                <a:latin typeface="Calibri"/>
              </a:rPr>
              <a:t>Nevertheless</a:t>
            </a:r>
            <a:r>
              <a:rPr b="0" lang="en-US" sz="3200" spc="-1" strike="noStrike">
                <a:solidFill>
                  <a:srgbClr val="000000"/>
                </a:solidFill>
                <a:latin typeface="Calibri"/>
              </a:rPr>
              <a:t> and </a:t>
            </a:r>
            <a:r>
              <a:rPr b="1" lang="en-US" sz="3200" spc="-1" strike="noStrike">
                <a:solidFill>
                  <a:srgbClr val="000000"/>
                </a:solidFill>
                <a:latin typeface="Calibri"/>
              </a:rPr>
              <a:t>nonetheless</a:t>
            </a:r>
            <a:r>
              <a:rPr b="0" lang="en-US" sz="3200" spc="-1" strike="noStrike">
                <a:solidFill>
                  <a:srgbClr val="000000"/>
                </a:solidFill>
                <a:latin typeface="Calibri"/>
              </a:rPr>
              <a:t> mean </a:t>
            </a:r>
            <a:r>
              <a:rPr b="1" lang="en-US" sz="3200" spc="-1" strike="noStrike">
                <a:solidFill>
                  <a:srgbClr val="000000"/>
                </a:solidFill>
                <a:latin typeface="Calibri"/>
              </a:rPr>
              <a:t>in spite of that</a:t>
            </a:r>
            <a:r>
              <a:rPr b="0" lang="en-US" sz="3200" spc="-1" strike="noStrike">
                <a:solidFill>
                  <a:srgbClr val="000000"/>
                </a:solidFill>
                <a:latin typeface="Calibri"/>
              </a:rPr>
              <a:t> or </a:t>
            </a:r>
            <a:r>
              <a:rPr b="1" lang="en-US" sz="3200" spc="-1" strike="noStrike">
                <a:solidFill>
                  <a:srgbClr val="000000"/>
                </a:solidFill>
                <a:latin typeface="Calibri"/>
              </a:rPr>
              <a:t>anyway</a:t>
            </a:r>
            <a:r>
              <a:rPr b="0" lang="en-US" sz="3200" spc="-1" strike="noStrike">
                <a:solidFill>
                  <a:srgbClr val="000000"/>
                </a:solidFill>
                <a:latin typeface="Calibri"/>
              </a:rPr>
              <a:t>.</a:t>
            </a:r>
            <a:endParaRPr b="0" lang="ru-RU" sz="3200" spc="-1" strike="noStrike">
              <a:solidFill>
                <a:srgbClr val="009bdd"/>
              </a:solidFill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latin typeface="Calibri"/>
              </a:rPr>
              <a:t>“</a:t>
            </a:r>
            <a:r>
              <a:rPr b="0" lang="en-US" sz="3200" spc="-1" strike="noStrike">
                <a:solidFill>
                  <a:srgbClr val="000000"/>
                </a:solidFill>
                <a:latin typeface="Calibri"/>
              </a:rPr>
              <a:t>The sea was cold, but he went swimming nevertheless.” (In spite of the fact that it was cold.)</a:t>
            </a:r>
            <a:br/>
            <a:r>
              <a:rPr b="0" lang="en-US" sz="3200" spc="-1" strike="noStrike">
                <a:solidFill>
                  <a:srgbClr val="000000"/>
                </a:solidFill>
                <a:latin typeface="Calibri"/>
              </a:rPr>
              <a:t>“The company is doing well. Nonetheless, they aren’t going to expand this year.”</a:t>
            </a:r>
            <a:endParaRPr b="0" lang="ru-RU" sz="3200" spc="-1" strike="noStrike">
              <a:solidFill>
                <a:srgbClr val="009bdd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ru-RU" sz="3200" spc="-1" strike="noStrike">
              <a:solidFill>
                <a:srgbClr val="009bdd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PlaceHolder 1"/>
          <p:cNvSpPr>
            <a:spLocks noGrp="1"/>
          </p:cNvSpPr>
          <p:nvPr>
            <p:ph/>
          </p:nvPr>
        </p:nvSpPr>
        <p:spPr>
          <a:xfrm>
            <a:off x="467640" y="476640"/>
            <a:ext cx="8352000" cy="59036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marL="343080" indent="-343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1" lang="en-US" sz="3200" spc="-1" strike="noStrike">
                <a:solidFill>
                  <a:srgbClr val="000000"/>
                </a:solidFill>
                <a:latin typeface="Calibri"/>
              </a:rPr>
              <a:t>While</a:t>
            </a:r>
            <a:r>
              <a:rPr b="0" lang="en-US" sz="3200" spc="-1" strike="noStrike">
                <a:solidFill>
                  <a:srgbClr val="000000"/>
                </a:solidFill>
                <a:latin typeface="Calibri"/>
              </a:rPr>
              <a:t>, </a:t>
            </a:r>
            <a:r>
              <a:rPr b="1" lang="en-US" sz="3200" spc="-1" strike="noStrike">
                <a:solidFill>
                  <a:srgbClr val="000000"/>
                </a:solidFill>
                <a:latin typeface="Calibri"/>
              </a:rPr>
              <a:t>whereas</a:t>
            </a:r>
            <a:r>
              <a:rPr b="0" lang="en-US" sz="3200" spc="-1" strike="noStrike">
                <a:solidFill>
                  <a:srgbClr val="000000"/>
                </a:solidFill>
                <a:latin typeface="Calibri"/>
              </a:rPr>
              <a:t> and </a:t>
            </a:r>
            <a:r>
              <a:rPr b="1" lang="en-US" sz="3200" spc="-1" strike="noStrike">
                <a:solidFill>
                  <a:srgbClr val="000000"/>
                </a:solidFill>
                <a:latin typeface="Calibri"/>
              </a:rPr>
              <a:t>unlike </a:t>
            </a:r>
            <a:r>
              <a:rPr b="0" lang="en-US" sz="3200" spc="-1" strike="noStrike">
                <a:solidFill>
                  <a:srgbClr val="000000"/>
                </a:solidFill>
                <a:latin typeface="Calibri"/>
              </a:rPr>
              <a:t>are used to show how two things are different from each other.</a:t>
            </a:r>
            <a:endParaRPr b="0" lang="ru-RU" sz="3200" spc="-1" strike="noStrike">
              <a:solidFill>
                <a:srgbClr val="009bdd"/>
              </a:solidFill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latin typeface="Calibri"/>
              </a:rPr>
              <a:t>“</a:t>
            </a:r>
            <a:r>
              <a:rPr b="0" lang="en-US" sz="3200" spc="-1" strike="noStrike">
                <a:solidFill>
                  <a:srgbClr val="000000"/>
                </a:solidFill>
                <a:latin typeface="Calibri"/>
              </a:rPr>
              <a:t>While my sister has blue eyes, mine are brown.”</a:t>
            </a:r>
            <a:endParaRPr b="0" lang="ru-RU" sz="3200" spc="-1" strike="noStrike">
              <a:solidFill>
                <a:srgbClr val="009bdd"/>
              </a:solidFill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latin typeface="Calibri"/>
              </a:rPr>
              <a:t>“</a:t>
            </a:r>
            <a:r>
              <a:rPr b="0" lang="en-US" sz="3200" spc="-1" strike="noStrike">
                <a:solidFill>
                  <a:srgbClr val="000000"/>
                </a:solidFill>
                <a:latin typeface="Calibri"/>
              </a:rPr>
              <a:t>Taxes have gone up, whereas social security contributions have gone down.”</a:t>
            </a:r>
            <a:endParaRPr b="0" lang="ru-RU" sz="3200" spc="-1" strike="noStrike">
              <a:solidFill>
                <a:srgbClr val="009bdd"/>
              </a:solidFill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latin typeface="Calibri"/>
              </a:rPr>
              <a:t>“</a:t>
            </a:r>
            <a:r>
              <a:rPr b="0" lang="en-US" sz="3200" spc="-1" strike="noStrike">
                <a:solidFill>
                  <a:srgbClr val="000000"/>
                </a:solidFill>
                <a:latin typeface="Calibri"/>
              </a:rPr>
              <a:t>Unlike in the UK, the USA has cheap petrol.”</a:t>
            </a:r>
            <a:endParaRPr b="0" lang="ru-RU" sz="3200" spc="-1" strike="noStrike">
              <a:solidFill>
                <a:srgbClr val="009bdd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ru-RU" sz="3200" spc="-1" strike="noStrike">
              <a:solidFill>
                <a:srgbClr val="009bdd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PlaceHolder 1"/>
          <p:cNvSpPr>
            <a:spLocks noGrp="1"/>
          </p:cNvSpPr>
          <p:nvPr>
            <p:ph/>
          </p:nvPr>
        </p:nvSpPr>
        <p:spPr>
          <a:xfrm>
            <a:off x="323640" y="692640"/>
            <a:ext cx="8362080" cy="54324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marL="343080" indent="-343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1" lang="en-US" sz="3200" spc="-1" strike="noStrike">
                <a:solidFill>
                  <a:srgbClr val="000000"/>
                </a:solidFill>
                <a:latin typeface="Calibri"/>
              </a:rPr>
              <a:t>In theory… in practice…</a:t>
            </a:r>
            <a:r>
              <a:rPr b="0" lang="en-US" sz="3200" spc="-1" strike="noStrike">
                <a:solidFill>
                  <a:srgbClr val="000000"/>
                </a:solidFill>
                <a:latin typeface="Calibri"/>
              </a:rPr>
              <a:t> show an unexpected result.</a:t>
            </a:r>
            <a:endParaRPr b="0" lang="ru-RU" sz="3200" spc="-1" strike="noStrike">
              <a:solidFill>
                <a:srgbClr val="009bdd"/>
              </a:solidFill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latin typeface="Calibri"/>
              </a:rPr>
              <a:t>“</a:t>
            </a:r>
            <a:r>
              <a:rPr b="0" lang="en-US" sz="3200" spc="-1" strike="noStrike">
                <a:solidFill>
                  <a:srgbClr val="000000"/>
                </a:solidFill>
                <a:latin typeface="Calibri"/>
              </a:rPr>
              <a:t>In theory, teachers should prepare for lessons, but in practice, they often don’t have enough time.”</a:t>
            </a:r>
            <a:endParaRPr b="0" lang="ru-RU" sz="3200" spc="-1" strike="noStrike">
              <a:solidFill>
                <a:srgbClr val="009bdd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ru-RU" sz="3200" spc="-1" strike="noStrike">
              <a:solidFill>
                <a:srgbClr val="009bdd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520" cy="11419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rmAutofit fontScale="78000"/>
          </a:bodyPr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000000"/>
                </a:solidFill>
                <a:latin typeface="Times New Roman"/>
              </a:rPr>
              <a:t>Adding information</a:t>
            </a:r>
            <a:br/>
            <a:endParaRPr b="0" lang="ru-RU" sz="4400" spc="-1" strike="noStrike">
              <a:solidFill>
                <a:srgbClr val="dd4100"/>
              </a:solidFill>
              <a:latin typeface="Arial"/>
            </a:endParaRPr>
          </a:p>
        </p:txBody>
      </p:sp>
      <p:sp>
        <p:nvSpPr>
          <p:cNvPr id="122" name="PlaceHolder 2"/>
          <p:cNvSpPr>
            <a:spLocks noGrp="1"/>
          </p:cNvSpPr>
          <p:nvPr>
            <p:ph/>
          </p:nvPr>
        </p:nvSpPr>
        <p:spPr>
          <a:xfrm>
            <a:off x="360000" y="540000"/>
            <a:ext cx="8279640" cy="58042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rmAutofit fontScale="78000"/>
          </a:bodyPr>
          <a:p>
            <a:pPr marL="343080" indent="-343080">
              <a:lnSpc>
                <a:spcPct val="100000"/>
              </a:lnSpc>
              <a:spcBef>
                <a:spcPts val="641"/>
              </a:spcBef>
              <a:tabLst>
                <a:tab algn="l" pos="0"/>
              </a:tabLst>
            </a:pPr>
            <a:r>
              <a:rPr b="1" lang="en-US" sz="3200" spc="-1" strike="noStrike">
                <a:solidFill>
                  <a:srgbClr val="000000"/>
                </a:solidFill>
                <a:latin typeface="Calibri"/>
              </a:rPr>
              <a:t>    </a:t>
            </a:r>
            <a:r>
              <a:rPr b="1" lang="en-US" sz="3200" spc="-1" strike="noStrike">
                <a:solidFill>
                  <a:srgbClr val="000000"/>
                </a:solidFill>
                <a:latin typeface="Times New Roman"/>
              </a:rPr>
              <a:t>And</a:t>
            </a:r>
            <a:br/>
            <a:r>
              <a:rPr b="1" lang="en-US" sz="3200" spc="-1" strike="noStrike">
                <a:solidFill>
                  <a:srgbClr val="000000"/>
                </a:solidFill>
                <a:latin typeface="Times New Roman"/>
              </a:rPr>
              <a:t>In addition</a:t>
            </a:r>
            <a:br/>
            <a:r>
              <a:rPr b="1" lang="en-US" sz="3200" spc="-1" strike="noStrike">
                <a:solidFill>
                  <a:srgbClr val="000000"/>
                </a:solidFill>
                <a:latin typeface="Times New Roman"/>
              </a:rPr>
              <a:t>As well as </a:t>
            </a:r>
            <a:r>
              <a:rPr b="0" lang="ru-RU" sz="3200" spc="-1" strike="noStrike">
                <a:solidFill>
                  <a:srgbClr val="000000"/>
                </a:solidFill>
                <a:latin typeface="Times New Roman"/>
              </a:rPr>
              <a:t>также; так же как; в дополнение; кроме того; не только ... но и </a:t>
            </a:r>
            <a:br/>
            <a:r>
              <a:rPr b="1" lang="en-US" sz="3200" spc="-1" strike="noStrike">
                <a:solidFill>
                  <a:srgbClr val="000000"/>
                </a:solidFill>
                <a:latin typeface="Times New Roman"/>
              </a:rPr>
              <a:t>Also</a:t>
            </a:r>
            <a:br/>
            <a:r>
              <a:rPr b="1" lang="en-US" sz="3200" spc="-1" strike="noStrike">
                <a:solidFill>
                  <a:srgbClr val="000000"/>
                </a:solidFill>
                <a:latin typeface="Times New Roman"/>
              </a:rPr>
              <a:t>Too</a:t>
            </a:r>
            <a:r>
              <a:rPr b="0" i="1" lang="ru-RU" sz="3200" spc="-1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b="0" i="1" lang="en-US" sz="3200" spc="-1" strike="noStrike">
                <a:solidFill>
                  <a:srgbClr val="000000"/>
                </a:solidFill>
                <a:latin typeface="Times New Roman"/>
              </a:rPr>
              <a:t>- </a:t>
            </a:r>
            <a:r>
              <a:rPr b="0" i="1" lang="ru-RU" sz="3200" spc="-1" strike="noStrike">
                <a:solidFill>
                  <a:srgbClr val="000000"/>
                </a:solidFill>
                <a:latin typeface="Times New Roman"/>
              </a:rPr>
              <a:t>тоже, также, очень, чересчур, к тому же, кроме того, действительно </a:t>
            </a:r>
            <a:br/>
            <a:r>
              <a:rPr b="1" lang="en-US" sz="3200" spc="-1" strike="noStrike">
                <a:solidFill>
                  <a:srgbClr val="000000"/>
                </a:solidFill>
                <a:latin typeface="Times New Roman"/>
              </a:rPr>
              <a:t>Furthermore </a:t>
            </a:r>
            <a:r>
              <a:rPr b="0" lang="en-US" sz="3200" spc="-1" strike="noStrike">
                <a:solidFill>
                  <a:srgbClr val="000000"/>
                </a:solidFill>
                <a:latin typeface="Times New Roman"/>
              </a:rPr>
              <a:t>|fɜːðəˈmɔː|  </a:t>
            </a:r>
            <a:r>
              <a:rPr b="1" lang="en-US" sz="3200" spc="-1" strike="noStrike">
                <a:solidFill>
                  <a:srgbClr val="000000"/>
                </a:solidFill>
                <a:latin typeface="Times New Roman"/>
              </a:rPr>
              <a:t>- </a:t>
            </a:r>
            <a:r>
              <a:rPr b="0" i="1" lang="ru-RU" sz="3200" spc="-1" strike="noStrike">
                <a:solidFill>
                  <a:srgbClr val="000000"/>
                </a:solidFill>
                <a:latin typeface="Times New Roman"/>
              </a:rPr>
              <a:t>более того, кроме того, к тому же, больше того </a:t>
            </a:r>
            <a:br/>
            <a:r>
              <a:rPr b="1" lang="en-US" sz="3200" spc="-1" strike="noStrike">
                <a:solidFill>
                  <a:srgbClr val="000000"/>
                </a:solidFill>
                <a:latin typeface="Times New Roman"/>
              </a:rPr>
              <a:t>Moreover</a:t>
            </a:r>
            <a:r>
              <a:rPr b="0" lang="en-US" sz="3200" spc="-1" strike="noStrike">
                <a:solidFill>
                  <a:srgbClr val="000000"/>
                </a:solidFill>
                <a:latin typeface="Times New Roman"/>
              </a:rPr>
              <a:t>  |mɔːrˈəʊvə| </a:t>
            </a:r>
            <a:br/>
            <a:r>
              <a:rPr b="1" lang="en-US" sz="3200" spc="-1" strike="noStrike">
                <a:solidFill>
                  <a:srgbClr val="000000"/>
                </a:solidFill>
                <a:latin typeface="Times New Roman"/>
              </a:rPr>
              <a:t>Apart from </a:t>
            </a:r>
            <a:r>
              <a:rPr b="0" lang="ru-RU" sz="3200" spc="-1" strike="noStrike">
                <a:solidFill>
                  <a:srgbClr val="000000"/>
                </a:solidFill>
                <a:latin typeface="Times New Roman"/>
              </a:rPr>
              <a:t>— не говоря (уже) о; кроме; не считая </a:t>
            </a:r>
            <a:br/>
            <a:r>
              <a:rPr b="1" lang="en-US" sz="3200" spc="-1" strike="noStrike">
                <a:solidFill>
                  <a:srgbClr val="000000"/>
                </a:solidFill>
                <a:latin typeface="Times New Roman"/>
              </a:rPr>
              <a:t>In addition to </a:t>
            </a:r>
            <a:r>
              <a:rPr b="0" lang="ru-RU" sz="3200" spc="-1" strike="noStrike">
                <a:solidFill>
                  <a:srgbClr val="000000"/>
                </a:solidFill>
                <a:latin typeface="Times New Roman"/>
              </a:rPr>
              <a:t>— вдобавок, в дополнение к, кроме того, к тому же </a:t>
            </a:r>
            <a:br/>
            <a:r>
              <a:rPr b="1" lang="en-US" sz="3200" spc="-1" strike="noStrike">
                <a:solidFill>
                  <a:srgbClr val="000000"/>
                </a:solidFill>
                <a:latin typeface="Times New Roman"/>
              </a:rPr>
              <a:t>Besides - </a:t>
            </a:r>
            <a:r>
              <a:rPr b="0" lang="ru-RU" sz="3200" spc="-1" strike="noStrike">
                <a:solidFill>
                  <a:srgbClr val="000000"/>
                </a:solidFill>
                <a:latin typeface="Times New Roman"/>
              </a:rPr>
              <a:t>кроме того; помимо того, также, вдобавок к тому</a:t>
            </a:r>
            <a:endParaRPr b="0" lang="ru-RU" sz="3200" spc="-1" strike="noStrike">
              <a:solidFill>
                <a:srgbClr val="009bdd"/>
              </a:solidFill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641"/>
              </a:spcBef>
              <a:tabLst>
                <a:tab algn="l" pos="0"/>
              </a:tabLst>
            </a:pPr>
            <a:endParaRPr b="0" lang="ru-RU" sz="3200" spc="-1" strike="noStrike">
              <a:solidFill>
                <a:srgbClr val="009bdd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520" cy="11419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p>
            <a:pPr algn="ctr"/>
            <a:endParaRPr b="0" lang="ru-RU" sz="3990" spc="-1" strike="noStrike">
              <a:solidFill>
                <a:srgbClr val="dd4100"/>
              </a:solidFill>
              <a:latin typeface="Arial"/>
            </a:endParaRPr>
          </a:p>
        </p:txBody>
      </p:sp>
      <p:sp>
        <p:nvSpPr>
          <p:cNvPr id="160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8520" cy="45248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rmAutofit/>
          </a:bodyPr>
          <a:p>
            <a:pPr marL="343080" indent="-343080">
              <a:lnSpc>
                <a:spcPct val="100000"/>
              </a:lnSpc>
              <a:spcBef>
                <a:spcPts val="1760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8800" spc="-1" strike="noStrike">
                <a:solidFill>
                  <a:srgbClr val="000000"/>
                </a:solidFill>
                <a:latin typeface="Calibri"/>
              </a:rPr>
              <a:t>I go to the gym to keep fit __ meet my friends.</a:t>
            </a:r>
            <a:endParaRPr b="0" lang="ru-RU" sz="8800" spc="-1" strike="noStrike">
              <a:solidFill>
                <a:srgbClr val="009bdd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520" cy="11419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p>
            <a:pPr algn="ctr"/>
            <a:endParaRPr b="0" lang="ru-RU" sz="3990" spc="-1" strike="noStrike">
              <a:solidFill>
                <a:srgbClr val="dd4100"/>
              </a:solidFill>
              <a:latin typeface="Arial"/>
            </a:endParaRPr>
          </a:p>
        </p:txBody>
      </p:sp>
      <p:sp>
        <p:nvSpPr>
          <p:cNvPr id="162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8520" cy="45248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rmAutofit/>
          </a:bodyPr>
          <a:p>
            <a:pPr marL="343080" indent="-343080">
              <a:lnSpc>
                <a:spcPct val="100000"/>
              </a:lnSpc>
              <a:spcBef>
                <a:spcPts val="1321"/>
              </a:spcBef>
              <a:buClr>
                <a:srgbClr val="000000"/>
              </a:buClr>
              <a:buFont typeface="Arial"/>
              <a:buChar char="•"/>
            </a:pPr>
            <a:r>
              <a:rPr b="1" lang="en-US" sz="6600" spc="-1" strike="noStrike">
                <a:solidFill>
                  <a:srgbClr val="000000"/>
                </a:solidFill>
                <a:latin typeface="Calibri"/>
              </a:rPr>
              <a:t>Your answer: </a:t>
            </a:r>
            <a:r>
              <a:rPr b="0" lang="en-US" sz="6600" spc="-1" strike="noStrike">
                <a:solidFill>
                  <a:srgbClr val="000000"/>
                </a:solidFill>
                <a:latin typeface="Calibri"/>
              </a:rPr>
              <a:t>and</a:t>
            </a:r>
            <a:endParaRPr b="0" lang="ru-RU" sz="6600" spc="-1" strike="noStrike">
              <a:solidFill>
                <a:srgbClr val="009bdd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PlaceHolder 1"/>
          <p:cNvSpPr>
            <a:spLocks noGrp="1"/>
          </p:cNvSpPr>
          <p:nvPr>
            <p:ph/>
          </p:nvPr>
        </p:nvSpPr>
        <p:spPr>
          <a:xfrm>
            <a:off x="539640" y="404640"/>
            <a:ext cx="8146080" cy="57204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rmAutofit/>
          </a:bodyPr>
          <a:p>
            <a:pPr marL="343080" indent="-343080">
              <a:lnSpc>
                <a:spcPct val="100000"/>
              </a:lnSpc>
              <a:spcBef>
                <a:spcPts val="1440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7200" spc="-1" strike="noStrike">
                <a:solidFill>
                  <a:srgbClr val="000000"/>
                </a:solidFill>
                <a:latin typeface="Calibri"/>
              </a:rPr>
              <a:t>At the gym I usually either lift weights __ use the treadmill.</a:t>
            </a:r>
            <a:endParaRPr b="0" lang="ru-RU" sz="7200" spc="-1" strike="noStrike">
              <a:solidFill>
                <a:srgbClr val="009bdd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520" cy="11419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p>
            <a:pPr algn="ctr"/>
            <a:endParaRPr b="0" lang="ru-RU" sz="3990" spc="-1" strike="noStrike">
              <a:solidFill>
                <a:srgbClr val="dd4100"/>
              </a:solidFill>
              <a:latin typeface="Arial"/>
            </a:endParaRPr>
          </a:p>
        </p:txBody>
      </p:sp>
      <p:sp>
        <p:nvSpPr>
          <p:cNvPr id="165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8520" cy="45248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rmAutofit/>
          </a:bodyPr>
          <a:p>
            <a:pPr marL="343080" indent="-343080">
              <a:lnSpc>
                <a:spcPct val="100000"/>
              </a:lnSpc>
              <a:spcBef>
                <a:spcPts val="1760"/>
              </a:spcBef>
              <a:buClr>
                <a:srgbClr val="000000"/>
              </a:buClr>
              <a:buFont typeface="Arial"/>
              <a:buChar char="•"/>
            </a:pPr>
            <a:r>
              <a:rPr b="1" lang="en-US" sz="8800" spc="-1" strike="noStrike">
                <a:solidFill>
                  <a:srgbClr val="000000"/>
                </a:solidFill>
                <a:latin typeface="Calibri"/>
              </a:rPr>
              <a:t>Your answer: </a:t>
            </a:r>
            <a:r>
              <a:rPr b="0" lang="en-US" sz="8800" spc="-1" strike="noStrike">
                <a:solidFill>
                  <a:srgbClr val="000000"/>
                </a:solidFill>
                <a:latin typeface="Calibri"/>
              </a:rPr>
              <a:t>or</a:t>
            </a:r>
            <a:endParaRPr b="0" lang="ru-RU" sz="8800" spc="-1" strike="noStrike">
              <a:solidFill>
                <a:srgbClr val="009bdd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520" cy="11419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p>
            <a:pPr algn="ctr"/>
            <a:endParaRPr b="0" lang="ru-RU" sz="3990" spc="-1" strike="noStrike">
              <a:solidFill>
                <a:srgbClr val="dd4100"/>
              </a:solidFill>
              <a:latin typeface="Arial"/>
            </a:endParaRPr>
          </a:p>
        </p:txBody>
      </p:sp>
      <p:sp>
        <p:nvSpPr>
          <p:cNvPr id="167" name="PlaceHolder 2"/>
          <p:cNvSpPr>
            <a:spLocks noGrp="1"/>
          </p:cNvSpPr>
          <p:nvPr>
            <p:ph/>
          </p:nvPr>
        </p:nvSpPr>
        <p:spPr>
          <a:xfrm>
            <a:off x="467640" y="836640"/>
            <a:ext cx="8218080" cy="52884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rmAutofit/>
          </a:bodyPr>
          <a:p>
            <a:pPr marL="343080" indent="-343080">
              <a:lnSpc>
                <a:spcPct val="100000"/>
              </a:lnSpc>
              <a:spcBef>
                <a:spcPts val="1440"/>
              </a:spcBef>
              <a:tabLst>
                <a:tab algn="l" pos="0"/>
              </a:tabLst>
            </a:pPr>
            <a:r>
              <a:rPr b="0" lang="en-US" sz="7200" spc="-1" strike="noStrike">
                <a:solidFill>
                  <a:srgbClr val="000000"/>
                </a:solidFill>
                <a:latin typeface="Calibri"/>
              </a:rPr>
              <a:t>My doctor told me I needed to lose weight __ I went on a diet.</a:t>
            </a:r>
            <a:endParaRPr b="0" lang="ru-RU" sz="7200" spc="-1" strike="noStrike">
              <a:solidFill>
                <a:srgbClr val="009bdd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520" cy="11419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p>
            <a:pPr algn="ctr"/>
            <a:endParaRPr b="0" lang="ru-RU" sz="3990" spc="-1" strike="noStrike">
              <a:solidFill>
                <a:srgbClr val="dd4100"/>
              </a:solidFill>
              <a:latin typeface="Arial"/>
            </a:endParaRPr>
          </a:p>
        </p:txBody>
      </p:sp>
      <p:sp>
        <p:nvSpPr>
          <p:cNvPr id="169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8520" cy="45248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rmAutofit/>
          </a:bodyPr>
          <a:p>
            <a:pPr marL="343080" indent="-343080">
              <a:lnSpc>
                <a:spcPct val="100000"/>
              </a:lnSpc>
              <a:spcBef>
                <a:spcPts val="1599"/>
              </a:spcBef>
              <a:buClr>
                <a:srgbClr val="000000"/>
              </a:buClr>
              <a:buFont typeface="Arial"/>
              <a:buChar char="•"/>
            </a:pPr>
            <a:r>
              <a:rPr b="1" lang="en-US" sz="8000" spc="-1" strike="noStrike">
                <a:solidFill>
                  <a:srgbClr val="000000"/>
                </a:solidFill>
                <a:latin typeface="Calibri"/>
              </a:rPr>
              <a:t>Your answer: </a:t>
            </a:r>
            <a:r>
              <a:rPr b="0" lang="en-US" sz="8000" spc="-1" strike="noStrike">
                <a:solidFill>
                  <a:srgbClr val="000000"/>
                </a:solidFill>
                <a:latin typeface="Calibri"/>
              </a:rPr>
              <a:t>so</a:t>
            </a:r>
            <a:endParaRPr b="0" lang="ru-RU" sz="8000" spc="-1" strike="noStrike">
              <a:solidFill>
                <a:srgbClr val="009bdd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520" cy="11419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p>
            <a:pPr algn="ctr"/>
            <a:endParaRPr b="0" lang="ru-RU" sz="3990" spc="-1" strike="noStrike">
              <a:solidFill>
                <a:srgbClr val="dd4100"/>
              </a:solidFill>
              <a:latin typeface="Arial"/>
            </a:endParaRPr>
          </a:p>
        </p:txBody>
      </p:sp>
      <p:sp>
        <p:nvSpPr>
          <p:cNvPr id="171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8520" cy="45248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rmAutofit/>
          </a:bodyPr>
          <a:p>
            <a:pPr marL="343080" indent="-343080">
              <a:lnSpc>
                <a:spcPct val="100000"/>
              </a:lnSpc>
              <a:spcBef>
                <a:spcPts val="15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8000" spc="-1" strike="noStrike">
                <a:solidFill>
                  <a:srgbClr val="000000"/>
                </a:solidFill>
                <a:latin typeface="Calibri"/>
              </a:rPr>
              <a:t>I like the gym __ the people there are friendly.</a:t>
            </a:r>
            <a:endParaRPr b="0" lang="ru-RU" sz="8000" spc="-1" strike="noStrike">
              <a:solidFill>
                <a:srgbClr val="009bdd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520" cy="11419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p>
            <a:pPr algn="ctr"/>
            <a:endParaRPr b="0" lang="ru-RU" sz="3990" spc="-1" strike="noStrike">
              <a:solidFill>
                <a:srgbClr val="dd4100"/>
              </a:solidFill>
              <a:latin typeface="Arial"/>
            </a:endParaRPr>
          </a:p>
        </p:txBody>
      </p:sp>
      <p:sp>
        <p:nvSpPr>
          <p:cNvPr id="173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8520" cy="45248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rmAutofit/>
          </a:bodyPr>
          <a:p>
            <a:pPr marL="343080" indent="-343080">
              <a:lnSpc>
                <a:spcPct val="100000"/>
              </a:lnSpc>
              <a:spcBef>
                <a:spcPts val="1440"/>
              </a:spcBef>
              <a:buClr>
                <a:srgbClr val="000000"/>
              </a:buClr>
              <a:buFont typeface="Arial"/>
              <a:buChar char="•"/>
            </a:pPr>
            <a:r>
              <a:rPr b="1" lang="en-US" sz="7200" spc="-1" strike="noStrike">
                <a:solidFill>
                  <a:srgbClr val="000000"/>
                </a:solidFill>
                <a:latin typeface="Calibri"/>
              </a:rPr>
              <a:t>Your answer: </a:t>
            </a:r>
            <a:r>
              <a:rPr b="0" lang="en-US" sz="7200" spc="-1" strike="noStrike">
                <a:solidFill>
                  <a:srgbClr val="000000"/>
                </a:solidFill>
                <a:latin typeface="Calibri"/>
              </a:rPr>
              <a:t>because</a:t>
            </a:r>
            <a:endParaRPr b="0" lang="ru-RU" sz="7200" spc="-1" strike="noStrike">
              <a:solidFill>
                <a:srgbClr val="009bdd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520" cy="11419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p>
            <a:pPr algn="ctr"/>
            <a:endParaRPr b="0" lang="ru-RU" sz="3990" spc="-1" strike="noStrike">
              <a:solidFill>
                <a:srgbClr val="dd4100"/>
              </a:solidFill>
              <a:latin typeface="Arial"/>
            </a:endParaRPr>
          </a:p>
        </p:txBody>
      </p:sp>
      <p:sp>
        <p:nvSpPr>
          <p:cNvPr id="175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8520" cy="45248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rmAutofit/>
          </a:bodyPr>
          <a:p>
            <a:pPr marL="343080" indent="-343080">
              <a:lnSpc>
                <a:spcPct val="100000"/>
              </a:lnSpc>
              <a:spcBef>
                <a:spcPts val="15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8000" spc="-1" strike="noStrike">
                <a:solidFill>
                  <a:srgbClr val="000000"/>
                </a:solidFill>
                <a:latin typeface="Calibri"/>
              </a:rPr>
              <a:t>The gym is cheap __ it's often crowded.</a:t>
            </a:r>
            <a:endParaRPr b="0" lang="ru-RU" sz="8000" spc="-1" strike="noStrike">
              <a:solidFill>
                <a:srgbClr val="009bdd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520" cy="11419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p>
            <a:pPr algn="ctr"/>
            <a:endParaRPr b="0" lang="ru-RU" sz="3990" spc="-1" strike="noStrike">
              <a:solidFill>
                <a:srgbClr val="dd4100"/>
              </a:solidFill>
              <a:latin typeface="Arial"/>
            </a:endParaRPr>
          </a:p>
        </p:txBody>
      </p:sp>
      <p:sp>
        <p:nvSpPr>
          <p:cNvPr id="177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8520" cy="45248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rmAutofit/>
          </a:bodyPr>
          <a:p>
            <a:pPr marL="343080" indent="-343080">
              <a:lnSpc>
                <a:spcPct val="100000"/>
              </a:lnSpc>
              <a:spcBef>
                <a:spcPts val="1599"/>
              </a:spcBef>
              <a:buClr>
                <a:srgbClr val="000000"/>
              </a:buClr>
              <a:buFont typeface="Arial"/>
              <a:buChar char="•"/>
            </a:pPr>
            <a:r>
              <a:rPr b="1" lang="en-US" sz="8000" spc="-1" strike="noStrike">
                <a:solidFill>
                  <a:srgbClr val="000000"/>
                </a:solidFill>
                <a:latin typeface="Calibri"/>
              </a:rPr>
              <a:t>Your answer: </a:t>
            </a:r>
            <a:r>
              <a:rPr b="0" lang="en-US" sz="8000" spc="-1" strike="noStrike">
                <a:solidFill>
                  <a:srgbClr val="000000"/>
                </a:solidFill>
                <a:latin typeface="Calibri"/>
              </a:rPr>
              <a:t>but</a:t>
            </a:r>
            <a:endParaRPr b="0" lang="ru-RU" sz="8000" spc="-1" strike="noStrike">
              <a:solidFill>
                <a:srgbClr val="009bdd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/>
          </p:cNvSpPr>
          <p:nvPr>
            <p:ph/>
          </p:nvPr>
        </p:nvSpPr>
        <p:spPr>
          <a:xfrm>
            <a:off x="251640" y="404640"/>
            <a:ext cx="8568000" cy="59036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rmAutofit fontScale="91000"/>
          </a:bodyPr>
          <a:p>
            <a:pPr marL="343080" indent="-343080">
              <a:lnSpc>
                <a:spcPct val="100000"/>
              </a:lnSpc>
              <a:spcBef>
                <a:spcPts val="87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4400" spc="-1" strike="noStrike">
                <a:solidFill>
                  <a:srgbClr val="000000"/>
                </a:solidFill>
                <a:latin typeface="Times New Roman"/>
              </a:rPr>
              <a:t>Ideas are often linked by </a:t>
            </a:r>
            <a:r>
              <a:rPr b="1" lang="en-US" sz="4400" spc="-1" strike="noStrike">
                <a:solidFill>
                  <a:srgbClr val="000000"/>
                </a:solidFill>
                <a:latin typeface="Times New Roman"/>
              </a:rPr>
              <a:t>and</a:t>
            </a:r>
            <a:r>
              <a:rPr b="0" lang="en-US" sz="4400" spc="-1" strike="noStrike">
                <a:solidFill>
                  <a:srgbClr val="000000"/>
                </a:solidFill>
                <a:latin typeface="Times New Roman"/>
              </a:rPr>
              <a:t>. </a:t>
            </a:r>
            <a:endParaRPr b="0" lang="ru-RU" sz="4400" spc="-1" strike="noStrike">
              <a:solidFill>
                <a:srgbClr val="009bdd"/>
              </a:solidFill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87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4400" spc="-1" strike="noStrike">
                <a:solidFill>
                  <a:srgbClr val="000000"/>
                </a:solidFill>
                <a:latin typeface="Times New Roman"/>
              </a:rPr>
              <a:t>In a list, you put a comma between each item, but not before </a:t>
            </a:r>
            <a:r>
              <a:rPr b="1" lang="en-US" sz="4400" spc="-1" strike="noStrike">
                <a:solidFill>
                  <a:srgbClr val="000000"/>
                </a:solidFill>
                <a:latin typeface="Times New Roman"/>
              </a:rPr>
              <a:t>and</a:t>
            </a:r>
            <a:r>
              <a:rPr b="0" lang="en-US" sz="4400" spc="-1" strike="noStrike">
                <a:solidFill>
                  <a:srgbClr val="000000"/>
                </a:solidFill>
                <a:latin typeface="Times New Roman"/>
              </a:rPr>
              <a:t>.</a:t>
            </a:r>
            <a:endParaRPr b="0" lang="ru-RU" sz="4400" spc="-1" strike="noStrike">
              <a:solidFill>
                <a:srgbClr val="009bdd"/>
              </a:solidFill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879"/>
              </a:spcBef>
              <a:tabLst>
                <a:tab algn="l" pos="0"/>
              </a:tabLst>
            </a:pPr>
            <a:r>
              <a:rPr b="0" lang="en-US" sz="4400" spc="-1" strike="noStrike">
                <a:solidFill>
                  <a:srgbClr val="000000"/>
                </a:solidFill>
                <a:latin typeface="Times New Roman"/>
              </a:rPr>
              <a:t>“</a:t>
            </a:r>
            <a:r>
              <a:rPr b="0" lang="en-US" sz="4400" spc="-1" strike="noStrike">
                <a:solidFill>
                  <a:srgbClr val="000000"/>
                </a:solidFill>
                <a:latin typeface="Times New Roman"/>
              </a:rPr>
              <a:t>We discussed training, education</a:t>
            </a:r>
            <a:r>
              <a:rPr b="0" lang="en-US" sz="4400" spc="-1" strike="noStrike">
                <a:solidFill>
                  <a:srgbClr val="ff0000"/>
                </a:solidFill>
                <a:latin typeface="Times New Roman"/>
              </a:rPr>
              <a:t> and </a:t>
            </a:r>
            <a:r>
              <a:rPr b="0" lang="en-US" sz="4400" spc="-1" strike="noStrike">
                <a:solidFill>
                  <a:srgbClr val="000000"/>
                </a:solidFill>
                <a:latin typeface="Times New Roman"/>
              </a:rPr>
              <a:t>the budget.”</a:t>
            </a:r>
            <a:endParaRPr b="0" lang="ru-RU" sz="4400" spc="-1" strike="noStrike">
              <a:solidFill>
                <a:srgbClr val="009bdd"/>
              </a:solidFill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879"/>
              </a:spcBef>
              <a:tabLst>
                <a:tab algn="l" pos="0"/>
              </a:tabLst>
            </a:pPr>
            <a:r>
              <a:rPr b="1" lang="en-US" sz="4400" spc="-1" strike="noStrike">
                <a:solidFill>
                  <a:srgbClr val="000000"/>
                </a:solidFill>
                <a:latin typeface="Times New Roman"/>
              </a:rPr>
              <a:t>Also</a:t>
            </a:r>
            <a:r>
              <a:rPr b="0" lang="en-US" sz="4400" spc="-1" strike="noStrike">
                <a:solidFill>
                  <a:srgbClr val="000000"/>
                </a:solidFill>
                <a:latin typeface="Times New Roman"/>
              </a:rPr>
              <a:t> is used to add an extra idea or emphasis. “We also spoke about marketing.”</a:t>
            </a:r>
            <a:br/>
            <a:endParaRPr b="0" lang="ru-RU" sz="4400" spc="-1" strike="noStrike">
              <a:solidFill>
                <a:srgbClr val="009bdd"/>
              </a:solidFill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641"/>
              </a:spcBef>
              <a:tabLst>
                <a:tab algn="l" pos="0"/>
              </a:tabLst>
            </a:pPr>
            <a:endParaRPr b="0" lang="ru-RU" sz="4400" spc="-1" strike="noStrike">
              <a:solidFill>
                <a:srgbClr val="009bdd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520" cy="11419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p>
            <a:pPr algn="ctr"/>
            <a:endParaRPr b="0" lang="ru-RU" sz="3990" spc="-1" strike="noStrike">
              <a:solidFill>
                <a:srgbClr val="dd4100"/>
              </a:solidFill>
              <a:latin typeface="Arial"/>
            </a:endParaRPr>
          </a:p>
        </p:txBody>
      </p:sp>
      <p:sp>
        <p:nvSpPr>
          <p:cNvPr id="179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8520" cy="45248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rmAutofit/>
          </a:bodyPr>
          <a:p>
            <a:pPr marL="343080" indent="-343080">
              <a:lnSpc>
                <a:spcPct val="100000"/>
              </a:lnSpc>
              <a:spcBef>
                <a:spcPts val="132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6600" spc="-1" strike="noStrike">
                <a:solidFill>
                  <a:srgbClr val="000000"/>
                </a:solidFill>
                <a:latin typeface="Calibri"/>
              </a:rPr>
              <a:t>So I like to go in the morning __ there aren't many people.</a:t>
            </a:r>
            <a:endParaRPr b="0" lang="ru-RU" sz="6600" spc="-1" strike="noStrike">
              <a:solidFill>
                <a:srgbClr val="009bdd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520" cy="11419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p>
            <a:pPr algn="ctr"/>
            <a:endParaRPr b="0" lang="ru-RU" sz="3990" spc="-1" strike="noStrike">
              <a:solidFill>
                <a:srgbClr val="dd4100"/>
              </a:solidFill>
              <a:latin typeface="Arial"/>
            </a:endParaRPr>
          </a:p>
        </p:txBody>
      </p:sp>
      <p:sp>
        <p:nvSpPr>
          <p:cNvPr id="181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8520" cy="45248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rmAutofit/>
          </a:bodyPr>
          <a:p>
            <a:pPr marL="343080" indent="-343080">
              <a:lnSpc>
                <a:spcPct val="100000"/>
              </a:lnSpc>
              <a:spcBef>
                <a:spcPts val="1440"/>
              </a:spcBef>
              <a:buClr>
                <a:srgbClr val="000000"/>
              </a:buClr>
              <a:buFont typeface="Arial"/>
              <a:buChar char="•"/>
            </a:pPr>
            <a:r>
              <a:rPr b="1" lang="en-US" sz="7200" spc="-1" strike="noStrike">
                <a:solidFill>
                  <a:srgbClr val="000000"/>
                </a:solidFill>
                <a:latin typeface="Calibri"/>
              </a:rPr>
              <a:t>Your answer: </a:t>
            </a:r>
            <a:r>
              <a:rPr b="0" lang="en-US" sz="7200" spc="-1" strike="noStrike">
                <a:solidFill>
                  <a:srgbClr val="000000"/>
                </a:solidFill>
                <a:latin typeface="Calibri"/>
              </a:rPr>
              <a:t>when</a:t>
            </a:r>
            <a:endParaRPr b="0" lang="ru-RU" sz="7200" spc="-1" strike="noStrike">
              <a:solidFill>
                <a:srgbClr val="009bdd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520" cy="11419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p>
            <a:pPr algn="ctr"/>
            <a:endParaRPr b="0" lang="ru-RU" sz="3990" spc="-1" strike="noStrike">
              <a:solidFill>
                <a:srgbClr val="dd4100"/>
              </a:solidFill>
              <a:latin typeface="Arial"/>
            </a:endParaRPr>
          </a:p>
        </p:txBody>
      </p:sp>
      <p:sp>
        <p:nvSpPr>
          <p:cNvPr id="183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8520" cy="45248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rmAutofit/>
          </a:bodyPr>
          <a:p>
            <a:pPr marL="343080" indent="-343080">
              <a:lnSpc>
                <a:spcPct val="100000"/>
              </a:lnSpc>
              <a:spcBef>
                <a:spcPts val="1080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5400" spc="-1" strike="noStrike">
                <a:solidFill>
                  <a:srgbClr val="000000"/>
                </a:solidFill>
                <a:latin typeface="Calibri"/>
              </a:rPr>
              <a:t>__ I go three times a week, I can get a discount.</a:t>
            </a:r>
            <a:endParaRPr b="0" lang="ru-RU" sz="5400" spc="-1" strike="noStrike">
              <a:solidFill>
                <a:srgbClr val="009bdd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520" cy="11419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p>
            <a:pPr algn="ctr"/>
            <a:endParaRPr b="0" lang="ru-RU" sz="3990" spc="-1" strike="noStrike">
              <a:solidFill>
                <a:srgbClr val="dd4100"/>
              </a:solidFill>
              <a:latin typeface="Arial"/>
            </a:endParaRPr>
          </a:p>
        </p:txBody>
      </p:sp>
      <p:sp>
        <p:nvSpPr>
          <p:cNvPr id="185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8520" cy="45248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rmAutofit/>
          </a:bodyPr>
          <a:p>
            <a:pPr marL="343080" indent="-343080">
              <a:lnSpc>
                <a:spcPct val="100000"/>
              </a:lnSpc>
              <a:spcBef>
                <a:spcPts val="1760"/>
              </a:spcBef>
              <a:buClr>
                <a:srgbClr val="000000"/>
              </a:buClr>
              <a:buFont typeface="Arial"/>
              <a:buChar char="•"/>
            </a:pPr>
            <a:r>
              <a:rPr b="1" lang="en-US" sz="8800" spc="-1" strike="noStrike">
                <a:solidFill>
                  <a:srgbClr val="000000"/>
                </a:solidFill>
                <a:latin typeface="Calibri"/>
              </a:rPr>
              <a:t>Your answer: </a:t>
            </a:r>
            <a:r>
              <a:rPr b="0" lang="en-US" sz="8800" spc="-1" strike="noStrike">
                <a:solidFill>
                  <a:srgbClr val="000000"/>
                </a:solidFill>
                <a:latin typeface="Calibri"/>
              </a:rPr>
              <a:t>If</a:t>
            </a:r>
            <a:endParaRPr b="0" lang="ru-RU" sz="8800" spc="-1" strike="noStrike">
              <a:solidFill>
                <a:srgbClr val="009bdd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520" cy="11419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p>
            <a:pPr algn="ctr"/>
            <a:endParaRPr b="0" lang="ru-RU" sz="3990" spc="-1" strike="noStrike">
              <a:solidFill>
                <a:srgbClr val="dd4100"/>
              </a:solidFill>
              <a:latin typeface="Arial"/>
            </a:endParaRPr>
          </a:p>
        </p:txBody>
      </p:sp>
      <p:sp>
        <p:nvSpPr>
          <p:cNvPr id="187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8520" cy="45248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rmAutofit/>
          </a:bodyPr>
          <a:p>
            <a:pPr marL="343080" indent="-343080">
              <a:lnSpc>
                <a:spcPct val="100000"/>
              </a:lnSpc>
              <a:spcBef>
                <a:spcPts val="132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6600" spc="-1" strike="noStrike">
                <a:solidFill>
                  <a:srgbClr val="000000"/>
                </a:solidFill>
                <a:latin typeface="Calibri"/>
              </a:rPr>
              <a:t>__ I only go three times a week, some people go five times a week.</a:t>
            </a:r>
            <a:endParaRPr b="0" lang="ru-RU" sz="6600" spc="-1" strike="noStrike">
              <a:solidFill>
                <a:srgbClr val="009bdd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520" cy="11419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p>
            <a:pPr algn="ctr"/>
            <a:endParaRPr b="0" lang="ru-RU" sz="3990" spc="-1" strike="noStrike">
              <a:solidFill>
                <a:srgbClr val="dd4100"/>
              </a:solidFill>
              <a:latin typeface="Arial"/>
            </a:endParaRPr>
          </a:p>
        </p:txBody>
      </p:sp>
      <p:sp>
        <p:nvSpPr>
          <p:cNvPr id="189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8520" cy="45248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rmAutofit/>
          </a:bodyPr>
          <a:p>
            <a:pPr marL="343080" indent="-343080">
              <a:lnSpc>
                <a:spcPct val="100000"/>
              </a:lnSpc>
              <a:spcBef>
                <a:spcPts val="1199"/>
              </a:spcBef>
              <a:buClr>
                <a:srgbClr val="000000"/>
              </a:buClr>
              <a:buFont typeface="Arial"/>
              <a:buChar char="•"/>
            </a:pPr>
            <a:r>
              <a:rPr b="1" lang="en-US" sz="6000" spc="-1" strike="noStrike">
                <a:solidFill>
                  <a:srgbClr val="000000"/>
                </a:solidFill>
                <a:latin typeface="Calibri"/>
              </a:rPr>
              <a:t>Correct answer: </a:t>
            </a:r>
            <a:r>
              <a:rPr b="0" lang="en-US" sz="6000" spc="-1" strike="noStrike">
                <a:solidFill>
                  <a:srgbClr val="000000"/>
                </a:solidFill>
                <a:latin typeface="Calibri"/>
              </a:rPr>
              <a:t>While</a:t>
            </a:r>
            <a:endParaRPr b="0" lang="ru-RU" sz="6000" spc="-1" strike="noStrike">
              <a:solidFill>
                <a:srgbClr val="009bdd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520" cy="11419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p>
            <a:pPr algn="ctr"/>
            <a:endParaRPr b="0" lang="ru-RU" sz="3990" spc="-1" strike="noStrike">
              <a:solidFill>
                <a:srgbClr val="dd4100"/>
              </a:solidFill>
              <a:latin typeface="Arial"/>
            </a:endParaRPr>
          </a:p>
        </p:txBody>
      </p:sp>
      <p:sp>
        <p:nvSpPr>
          <p:cNvPr id="191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8520" cy="45248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rmAutofit/>
          </a:bodyPr>
          <a:p>
            <a:pPr marL="343080" indent="-343080">
              <a:lnSpc>
                <a:spcPct val="100000"/>
              </a:lnSpc>
              <a:spcBef>
                <a:spcPts val="15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8000" spc="-1" strike="noStrike">
                <a:solidFill>
                  <a:srgbClr val="000000"/>
                </a:solidFill>
                <a:latin typeface="Calibri"/>
              </a:rPr>
              <a:t>__ I still eat the same amount, I'm losing weight.</a:t>
            </a:r>
            <a:endParaRPr b="0" lang="ru-RU" sz="8000" spc="-1" strike="noStrike">
              <a:solidFill>
                <a:srgbClr val="009bdd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520" cy="11419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p>
            <a:pPr algn="ctr"/>
            <a:endParaRPr b="0" lang="ru-RU" sz="3990" spc="-1" strike="noStrike">
              <a:solidFill>
                <a:srgbClr val="dd4100"/>
              </a:solidFill>
              <a:latin typeface="Arial"/>
            </a:endParaRPr>
          </a:p>
        </p:txBody>
      </p:sp>
      <p:sp>
        <p:nvSpPr>
          <p:cNvPr id="193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8520" cy="45248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rmAutofit/>
          </a:bodyPr>
          <a:p>
            <a:pPr marL="343080" indent="-343080">
              <a:lnSpc>
                <a:spcPct val="100000"/>
              </a:lnSpc>
              <a:spcBef>
                <a:spcPts val="1321"/>
              </a:spcBef>
              <a:buClr>
                <a:srgbClr val="000000"/>
              </a:buClr>
              <a:buFont typeface="Arial"/>
              <a:buChar char="•"/>
            </a:pPr>
            <a:r>
              <a:rPr b="1" lang="en-US" sz="6600" spc="-1" strike="noStrike">
                <a:solidFill>
                  <a:srgbClr val="000000"/>
                </a:solidFill>
                <a:latin typeface="Calibri"/>
              </a:rPr>
              <a:t>Your answer: </a:t>
            </a:r>
            <a:r>
              <a:rPr b="0" lang="en-US" sz="6600" spc="-1" strike="noStrike">
                <a:solidFill>
                  <a:srgbClr val="000000"/>
                </a:solidFill>
                <a:latin typeface="Calibri"/>
              </a:rPr>
              <a:t>Although</a:t>
            </a:r>
            <a:endParaRPr b="0" lang="ru-RU" sz="6600" spc="-1" strike="noStrike">
              <a:solidFill>
                <a:srgbClr val="009bdd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520" cy="11419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p>
            <a:pPr algn="ctr"/>
            <a:endParaRPr b="0" lang="ru-RU" sz="3990" spc="-1" strike="noStrike">
              <a:solidFill>
                <a:srgbClr val="dd4100"/>
              </a:solidFill>
              <a:latin typeface="Arial"/>
            </a:endParaRPr>
          </a:p>
        </p:txBody>
      </p:sp>
      <p:sp>
        <p:nvSpPr>
          <p:cNvPr id="195" name="PlaceHolder 2"/>
          <p:cNvSpPr>
            <a:spLocks noGrp="1"/>
          </p:cNvSpPr>
          <p:nvPr>
            <p:ph/>
          </p:nvPr>
        </p:nvSpPr>
        <p:spPr>
          <a:xfrm>
            <a:off x="323640" y="476640"/>
            <a:ext cx="8496000" cy="61196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rmAutofit fontScale="88000"/>
          </a:bodyPr>
          <a:p>
            <a:pPr marL="343080" indent="-343080">
              <a:lnSpc>
                <a:spcPct val="100000"/>
              </a:lnSpc>
              <a:spcBef>
                <a:spcPts val="760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3800" spc="-1" strike="noStrike">
                <a:solidFill>
                  <a:srgbClr val="000000"/>
                </a:solidFill>
                <a:latin typeface="Calibri"/>
              </a:rPr>
              <a:t>Расставьте пропущенные слова по местам. </a:t>
            </a:r>
            <a:endParaRPr b="0" lang="ru-RU" sz="3800" spc="-1" strike="noStrike">
              <a:solidFill>
                <a:srgbClr val="009bdd"/>
              </a:solidFill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60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3800" spc="-1" strike="noStrike">
                <a:solidFill>
                  <a:srgbClr val="000000"/>
                </a:solidFill>
                <a:latin typeface="Calibri"/>
              </a:rPr>
              <a:t>1. </a:t>
            </a:r>
            <a:r>
              <a:rPr b="0" lang="en-US" sz="3800" spc="-1" strike="noStrike">
                <a:solidFill>
                  <a:srgbClr val="000000"/>
                </a:solidFill>
                <a:latin typeface="Calibri"/>
              </a:rPr>
              <a:t>I don't play chess… </a:t>
            </a:r>
            <a:r>
              <a:rPr b="0" lang="ru-RU" sz="3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3800" spc="-1" strike="noStrike">
                <a:solidFill>
                  <a:srgbClr val="000000"/>
                </a:solidFill>
                <a:latin typeface="Calibri"/>
              </a:rPr>
              <a:t> I don't like slow games. - </a:t>
            </a:r>
            <a:r>
              <a:rPr b="0" lang="ru-RU" sz="3800" spc="-1" strike="noStrike">
                <a:solidFill>
                  <a:srgbClr val="000000"/>
                </a:solidFill>
                <a:latin typeface="Calibri"/>
              </a:rPr>
              <a:t>Я не играю в шахматы, потому что мне не нравятся медленные игры.</a:t>
            </a:r>
            <a:br/>
            <a:r>
              <a:rPr b="0" lang="ru-RU" sz="3800" spc="-1" strike="noStrike">
                <a:solidFill>
                  <a:srgbClr val="000000"/>
                </a:solidFill>
                <a:latin typeface="Calibri"/>
              </a:rPr>
              <a:t>2. </a:t>
            </a:r>
            <a:r>
              <a:rPr b="0" lang="en-US" sz="3800" spc="-1" strike="noStrike">
                <a:solidFill>
                  <a:srgbClr val="000000"/>
                </a:solidFill>
                <a:latin typeface="Calibri"/>
              </a:rPr>
              <a:t>I don't like slow games, </a:t>
            </a:r>
            <a:r>
              <a:rPr b="0" lang="ru-RU" sz="3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3800" spc="-1" strike="noStrike">
                <a:solidFill>
                  <a:srgbClr val="000000"/>
                </a:solidFill>
                <a:latin typeface="Calibri"/>
              </a:rPr>
              <a:t>I don't play chess. - </a:t>
            </a:r>
            <a:r>
              <a:rPr b="0" lang="ru-RU" sz="3800" spc="-1" strike="noStrike">
                <a:solidFill>
                  <a:srgbClr val="000000"/>
                </a:solidFill>
                <a:latin typeface="Calibri"/>
              </a:rPr>
              <a:t>Мне не нравятся медленные игры, вот почему я не играю в шахматы.</a:t>
            </a:r>
            <a:br/>
            <a:r>
              <a:rPr b="0" lang="ru-RU" sz="3800" spc="-1" strike="noStrike">
                <a:solidFill>
                  <a:srgbClr val="000000"/>
                </a:solidFill>
                <a:latin typeface="Calibri"/>
              </a:rPr>
              <a:t>3. </a:t>
            </a:r>
            <a:r>
              <a:rPr b="0" lang="en-US" sz="3800" spc="-1" strike="noStrike">
                <a:solidFill>
                  <a:srgbClr val="000000"/>
                </a:solidFill>
                <a:latin typeface="Calibri"/>
              </a:rPr>
              <a:t>The milk was expired  I didn't buy it. - </a:t>
            </a:r>
            <a:r>
              <a:rPr b="0" lang="ru-RU" sz="3800" spc="-1" strike="noStrike">
                <a:solidFill>
                  <a:srgbClr val="000000"/>
                </a:solidFill>
                <a:latin typeface="Calibri"/>
              </a:rPr>
              <a:t>Молоко было просроченным, так что я его не купил.</a:t>
            </a:r>
            <a:br/>
            <a:r>
              <a:rPr b="0" lang="en-US" sz="3800" spc="-1" strike="noStrike">
                <a:solidFill>
                  <a:srgbClr val="000000"/>
                </a:solidFill>
                <a:latin typeface="Calibri"/>
              </a:rPr>
              <a:t>Since, that`s why, so, because of, because</a:t>
            </a:r>
            <a:endParaRPr b="0" lang="ru-RU" sz="3800" spc="-1" strike="noStrike">
              <a:solidFill>
                <a:srgbClr val="009bdd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ru-RU" sz="3800" spc="-1" strike="noStrike">
              <a:solidFill>
                <a:srgbClr val="009bdd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520" cy="11419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p>
            <a:pPr algn="ctr"/>
            <a:endParaRPr b="0" lang="ru-RU" sz="3990" spc="-1" strike="noStrike">
              <a:solidFill>
                <a:srgbClr val="dd4100"/>
              </a:solidFill>
              <a:latin typeface="Arial"/>
            </a:endParaRPr>
          </a:p>
        </p:txBody>
      </p:sp>
      <p:sp>
        <p:nvSpPr>
          <p:cNvPr id="197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8520" cy="45248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marL="343080" indent="-343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4. </a:t>
            </a:r>
            <a:r>
              <a:rPr b="0" lang="en-US" sz="3200" spc="-1" strike="noStrike">
                <a:solidFill>
                  <a:srgbClr val="000000"/>
                </a:solidFill>
                <a:latin typeface="Calibri"/>
              </a:rPr>
              <a:t>I don't like fishing</a:t>
            </a: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….</a:t>
            </a:r>
            <a:r>
              <a:rPr b="0" lang="en-US" sz="3200" spc="-1" strike="noStrike">
                <a:solidFill>
                  <a:srgbClr val="000000"/>
                </a:solidFill>
                <a:latin typeface="Calibri"/>
              </a:rPr>
              <a:t> </a:t>
            </a: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3200" spc="-1" strike="noStrike">
                <a:solidFill>
                  <a:srgbClr val="000000"/>
                </a:solidFill>
                <a:latin typeface="Calibri"/>
              </a:rPr>
              <a:t>mosquitoes. - </a:t>
            </a: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Мне не нравится рыбалка из-за комаров.</a:t>
            </a:r>
            <a:br/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5.  ……..</a:t>
            </a:r>
            <a:r>
              <a:rPr b="0" lang="en-US" sz="3200" spc="-1" strike="noStrike">
                <a:solidFill>
                  <a:srgbClr val="000000"/>
                </a:solidFill>
                <a:latin typeface="Calibri"/>
              </a:rPr>
              <a:t>you are our regular customer, we offer you a discount. - </a:t>
            </a: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Так как вы наш постоянный клиент, мы предлагаем вам скидку.</a:t>
            </a:r>
            <a:endParaRPr b="0" lang="ru-RU" sz="3200" spc="-1" strike="noStrike">
              <a:solidFill>
                <a:srgbClr val="009bdd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PlaceHolder 1"/>
          <p:cNvSpPr>
            <a:spLocks noGrp="1"/>
          </p:cNvSpPr>
          <p:nvPr>
            <p:ph/>
          </p:nvPr>
        </p:nvSpPr>
        <p:spPr>
          <a:xfrm>
            <a:off x="395640" y="188640"/>
            <a:ext cx="8290080" cy="59364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4000" spc="-1" strike="noStrike">
                <a:solidFill>
                  <a:srgbClr val="000000"/>
                </a:solidFill>
                <a:latin typeface="Times New Roman"/>
              </a:rPr>
              <a:t>You can use </a:t>
            </a:r>
            <a:r>
              <a:rPr b="1" lang="en-US" sz="4000" spc="-1" strike="noStrike">
                <a:solidFill>
                  <a:srgbClr val="000000"/>
                </a:solidFill>
                <a:latin typeface="Times New Roman"/>
              </a:rPr>
              <a:t>also</a:t>
            </a:r>
            <a:r>
              <a:rPr b="0" lang="en-US" sz="4000" spc="-1" strike="noStrike">
                <a:solidFill>
                  <a:srgbClr val="000000"/>
                </a:solidFill>
                <a:latin typeface="Times New Roman"/>
              </a:rPr>
              <a:t> with </a:t>
            </a:r>
            <a:r>
              <a:rPr b="1" lang="en-US" sz="4000" spc="-1" strike="noStrike">
                <a:solidFill>
                  <a:srgbClr val="000000"/>
                </a:solidFill>
                <a:latin typeface="Times New Roman"/>
              </a:rPr>
              <a:t>not only</a:t>
            </a:r>
            <a:r>
              <a:rPr b="0" lang="en-US" sz="4000" spc="-1" strike="noStrike">
                <a:solidFill>
                  <a:srgbClr val="000000"/>
                </a:solidFill>
                <a:latin typeface="Times New Roman"/>
              </a:rPr>
              <a:t> to give emphasis.</a:t>
            </a:r>
            <a:br/>
            <a:r>
              <a:rPr b="0" lang="en-US" sz="4000" spc="-1" strike="noStrike">
                <a:solidFill>
                  <a:srgbClr val="000000"/>
                </a:solidFill>
                <a:latin typeface="Times New Roman"/>
              </a:rPr>
              <a:t>“We are concerned not only by the costs, but also by the competition.”</a:t>
            </a:r>
            <a:endParaRPr b="0" lang="ru-RU" sz="4000" spc="-1" strike="noStrike">
              <a:solidFill>
                <a:srgbClr val="009bdd"/>
              </a:solidFill>
              <a:latin typeface="Times New Roman"/>
            </a:endParaRPr>
          </a:p>
          <a:p>
            <a:pPr marL="343080" indent="-343080">
              <a:lnSpc>
                <a:spcPct val="100000"/>
              </a:lnSpc>
              <a:spcBef>
                <a:spcPts val="799"/>
              </a:spcBef>
              <a:tabLst>
                <a:tab algn="l" pos="0"/>
              </a:tabLst>
            </a:pPr>
            <a:r>
              <a:rPr b="0" lang="en-US" sz="4000" spc="-1" strike="noStrike">
                <a:solidFill>
                  <a:srgbClr val="ff0000"/>
                </a:solidFill>
                <a:latin typeface="Times New Roman"/>
              </a:rPr>
              <a:t>   </a:t>
            </a:r>
            <a:r>
              <a:rPr b="0" lang="en-US" sz="4000" spc="-1" strike="noStrike">
                <a:solidFill>
                  <a:srgbClr val="ff0000"/>
                </a:solidFill>
                <a:latin typeface="Times New Roman"/>
              </a:rPr>
              <a:t>We don’t usually start a sentence with </a:t>
            </a:r>
            <a:r>
              <a:rPr b="1" lang="en-US" sz="4000" spc="-1" strike="noStrike">
                <a:solidFill>
                  <a:srgbClr val="ff0000"/>
                </a:solidFill>
                <a:latin typeface="Times New Roman"/>
              </a:rPr>
              <a:t>also</a:t>
            </a:r>
            <a:r>
              <a:rPr b="0" lang="en-US" sz="4000" spc="-1" strike="noStrike">
                <a:solidFill>
                  <a:srgbClr val="ff0000"/>
                </a:solidFill>
                <a:latin typeface="Times New Roman"/>
              </a:rPr>
              <a:t>. If you want to start a sentence with a phrase that means also, you can use </a:t>
            </a:r>
            <a:r>
              <a:rPr b="1" lang="en-US" sz="4000" spc="-1" strike="noStrike">
                <a:solidFill>
                  <a:srgbClr val="ff0000"/>
                </a:solidFill>
                <a:latin typeface="Times New Roman"/>
              </a:rPr>
              <a:t>In addition, </a:t>
            </a:r>
            <a:r>
              <a:rPr b="0" lang="en-US" sz="4000" spc="-1" strike="noStrike">
                <a:solidFill>
                  <a:srgbClr val="ff0000"/>
                </a:solidFill>
                <a:latin typeface="Times New Roman"/>
              </a:rPr>
              <a:t>or </a:t>
            </a:r>
            <a:r>
              <a:rPr b="1" lang="en-US" sz="4000" spc="-1" strike="noStrike">
                <a:solidFill>
                  <a:srgbClr val="ff0000"/>
                </a:solidFill>
                <a:latin typeface="Times New Roman"/>
              </a:rPr>
              <a:t>In addition to this…</a:t>
            </a:r>
            <a:endParaRPr b="0" lang="ru-RU" sz="4000" spc="-1" strike="noStrike">
              <a:solidFill>
                <a:srgbClr val="009bdd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/>
          </p:cNvSpPr>
          <p:nvPr>
            <p:ph/>
          </p:nvPr>
        </p:nvSpPr>
        <p:spPr>
          <a:xfrm>
            <a:off x="323640" y="620640"/>
            <a:ext cx="8362080" cy="55044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marL="343080" indent="-343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1" lang="en-US" sz="3200" spc="-1" strike="noStrike">
                <a:solidFill>
                  <a:srgbClr val="000000"/>
                </a:solidFill>
                <a:latin typeface="Times New Roman"/>
              </a:rPr>
              <a:t>As well as</a:t>
            </a:r>
            <a:r>
              <a:rPr b="0" lang="en-US" sz="3200" spc="-1" strike="noStrike">
                <a:solidFill>
                  <a:srgbClr val="000000"/>
                </a:solidFill>
                <a:latin typeface="Times New Roman"/>
              </a:rPr>
              <a:t> can be used at the beginning or the middle of a sentence.</a:t>
            </a:r>
            <a:br/>
            <a:r>
              <a:rPr b="0" lang="en-US" sz="3200" spc="-1" strike="noStrike">
                <a:solidFill>
                  <a:srgbClr val="000000"/>
                </a:solidFill>
                <a:latin typeface="Times New Roman"/>
              </a:rPr>
              <a:t>“As well as the costs, we are concerned by the competition.”</a:t>
            </a:r>
            <a:br/>
            <a:r>
              <a:rPr b="0" lang="en-US" sz="3200" spc="-1" strike="noStrike">
                <a:solidFill>
                  <a:srgbClr val="000000"/>
                </a:solidFill>
                <a:latin typeface="Times New Roman"/>
              </a:rPr>
              <a:t>“We are interested in costs as well as the competition.”</a:t>
            </a:r>
            <a:endParaRPr b="0" lang="ru-RU" sz="3200" spc="-1" strike="noStrike">
              <a:solidFill>
                <a:srgbClr val="009bdd"/>
              </a:solidFill>
              <a:latin typeface="Times New Roman"/>
            </a:endParaRPr>
          </a:p>
          <a:p>
            <a:pPr marL="343080" indent="-343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1" lang="en-US" sz="3200" spc="-1" strike="noStrike">
                <a:solidFill>
                  <a:srgbClr val="000000"/>
                </a:solidFill>
                <a:latin typeface="Times New Roman"/>
              </a:rPr>
              <a:t>Too </a:t>
            </a:r>
            <a:r>
              <a:rPr b="0" lang="en-US" sz="3200" spc="-1" strike="noStrike">
                <a:solidFill>
                  <a:srgbClr val="000000"/>
                </a:solidFill>
                <a:latin typeface="Times New Roman"/>
              </a:rPr>
              <a:t>goes either at the end of the sentence, or after the subject and means </a:t>
            </a:r>
            <a:r>
              <a:rPr b="1" lang="en-US" sz="3200" spc="-1" strike="noStrike">
                <a:solidFill>
                  <a:srgbClr val="000000"/>
                </a:solidFill>
                <a:latin typeface="Times New Roman"/>
              </a:rPr>
              <a:t>as well</a:t>
            </a:r>
            <a:r>
              <a:rPr b="0" lang="en-US" sz="3200" spc="-1" strike="noStrike">
                <a:solidFill>
                  <a:srgbClr val="000000"/>
                </a:solidFill>
                <a:latin typeface="Times New Roman"/>
              </a:rPr>
              <a:t>.</a:t>
            </a:r>
            <a:br/>
            <a:r>
              <a:rPr b="0" lang="en-US" sz="3200" spc="-1" strike="noStrike">
                <a:solidFill>
                  <a:srgbClr val="000000"/>
                </a:solidFill>
                <a:latin typeface="Times New Roman"/>
              </a:rPr>
              <a:t>“They were concerned too.”</a:t>
            </a:r>
            <a:br/>
            <a:r>
              <a:rPr b="0" lang="en-US" sz="3200" spc="-1" strike="noStrike">
                <a:solidFill>
                  <a:srgbClr val="000000"/>
                </a:solidFill>
                <a:latin typeface="Times New Roman"/>
              </a:rPr>
              <a:t>“I, too, was concerned.”</a:t>
            </a:r>
            <a:endParaRPr b="0" lang="ru-RU" sz="3200" spc="-1" strike="noStrike">
              <a:solidFill>
                <a:srgbClr val="009bdd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520" cy="11419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p>
            <a:pPr algn="ctr"/>
            <a:endParaRPr b="0" lang="ru-RU" sz="3990" spc="-1" strike="noStrike">
              <a:solidFill>
                <a:srgbClr val="dd4100"/>
              </a:solidFill>
              <a:latin typeface="Arial"/>
            </a:endParaRPr>
          </a:p>
        </p:txBody>
      </p:sp>
      <p:pic>
        <p:nvPicPr>
          <p:cNvPr id="127" name="Содержимое 3" descr="Either-Neither.jpg"/>
          <p:cNvPicPr/>
          <p:nvPr/>
        </p:nvPicPr>
        <p:blipFill>
          <a:blip r:embed="rId1"/>
          <a:stretch/>
        </p:blipFill>
        <p:spPr>
          <a:xfrm>
            <a:off x="0" y="714960"/>
            <a:ext cx="8891280" cy="52250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520" cy="11419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p>
            <a:pPr algn="ctr"/>
            <a:endParaRPr b="0" lang="ru-RU" sz="3990" spc="-1" strike="noStrike">
              <a:solidFill>
                <a:srgbClr val="dd4100"/>
              </a:solidFill>
              <a:latin typeface="Arial"/>
            </a:endParaRPr>
          </a:p>
        </p:txBody>
      </p:sp>
      <p:pic>
        <p:nvPicPr>
          <p:cNvPr id="129" name="Содержимое 3" descr="either-neither-both.jpg"/>
          <p:cNvPicPr/>
          <p:nvPr/>
        </p:nvPicPr>
        <p:blipFill>
          <a:blip r:embed="rId1"/>
          <a:stretch/>
        </p:blipFill>
        <p:spPr>
          <a:xfrm>
            <a:off x="0" y="2493000"/>
            <a:ext cx="8496000" cy="22161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520" cy="1141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3990" spc="-1" strike="noStrike">
              <a:solidFill>
                <a:srgbClr val="dd4100"/>
              </a:solidFill>
              <a:latin typeface="Arial"/>
            </a:endParaRPr>
          </a:p>
        </p:txBody>
      </p:sp>
      <p:sp>
        <p:nvSpPr>
          <p:cNvPr id="131" name="PlaceHolder 2"/>
          <p:cNvSpPr>
            <a:spLocks noGrp="1"/>
          </p:cNvSpPr>
          <p:nvPr>
            <p:ph/>
          </p:nvPr>
        </p:nvSpPr>
        <p:spPr>
          <a:xfrm>
            <a:off x="360000" y="540000"/>
            <a:ext cx="8459280" cy="5939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5000"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Переведите следующие предложения на английский язык: </a:t>
            </a:r>
            <a:endParaRPr b="0" lang="ru-RU" sz="3200" spc="-1" strike="noStrike">
              <a:solidFill>
                <a:srgbClr val="009bdd"/>
              </a:solidFill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1. Они хотят купить или дом, или квартиру. </a:t>
            </a:r>
            <a:endParaRPr b="0" lang="ru-RU" sz="3200" spc="-1" strike="noStrike">
              <a:solidFill>
                <a:srgbClr val="009bdd"/>
              </a:solidFill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2. Ты можешь посмотреть телевизор, или почитать журнал. </a:t>
            </a:r>
            <a:endParaRPr b="0" lang="ru-RU" sz="3200" spc="-1" strike="noStrike">
              <a:solidFill>
                <a:srgbClr val="009bdd"/>
              </a:solidFill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3. Я не могу принести ни кофе, ни чай. </a:t>
            </a:r>
            <a:endParaRPr b="0" lang="ru-RU" sz="3200" spc="-1" strike="noStrike">
              <a:solidFill>
                <a:srgbClr val="009bdd"/>
              </a:solidFill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4. Ни родители, ни сестра не звонили. </a:t>
            </a:r>
            <a:endParaRPr b="0" lang="ru-RU" sz="3200" spc="-1" strike="noStrike">
              <a:solidFill>
                <a:srgbClr val="009bdd"/>
              </a:solidFill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5. Ты можешь или подождать, или идти без меня. </a:t>
            </a:r>
            <a:endParaRPr b="0" lang="ru-RU" sz="3200" spc="-1" strike="noStrike">
              <a:solidFill>
                <a:srgbClr val="009bdd"/>
              </a:solidFill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6. Ей не нравится ни синий, ни зеленый цвет. </a:t>
            </a:r>
            <a:endParaRPr b="0" lang="ru-RU" sz="3200" spc="-1" strike="noStrike">
              <a:solidFill>
                <a:srgbClr val="009bdd"/>
              </a:solidFill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7. Они пойдут или в кино, или в ресторан. </a:t>
            </a:r>
            <a:endParaRPr b="0" lang="ru-RU" sz="3200" spc="-1" strike="noStrike">
              <a:solidFill>
                <a:srgbClr val="009bdd"/>
              </a:solidFill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8. Ты можешь или пропылесосить, или вынести мусор.</a:t>
            </a:r>
            <a:endParaRPr b="0" lang="ru-RU" sz="3200" spc="-1" strike="noStrike">
              <a:solidFill>
                <a:srgbClr val="009bdd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1417"/>
              </a:spcBef>
            </a:pPr>
            <a:endParaRPr b="0" lang="ru-RU" sz="3200" spc="-1" strike="noStrike">
              <a:solidFill>
                <a:srgbClr val="009bdd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141</TotalTime>
  <Application>LibreOffice/7.2.0.4$Windows_X86_64 LibreOffice_project/9a9c6381e3f7a62afc1329bd359cc48accb6435b</Application>
  <AppVersion>15.0000</AppVersion>
  <Words>379</Words>
  <Paragraphs>108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2021-12-13T10:27:42Z</dcterms:created>
  <dc:creator>HP</dc:creator>
  <dc:description/>
  <dc:language>ru-RU</dc:language>
  <cp:lastModifiedBy/>
  <dcterms:modified xsi:type="dcterms:W3CDTF">2022-11-24T12:50:12Z</dcterms:modified>
  <cp:revision>20</cp:revision>
  <dc:subject/>
  <dc:title>Слайд 1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Экран (4:3)</vt:lpwstr>
  </property>
  <property fmtid="{D5CDD505-2E9C-101B-9397-08002B2CF9AE}" pid="3" name="Slides">
    <vt:i4>48</vt:i4>
  </property>
</Properties>
</file>