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8" r:id="rId3"/>
    <p:sldId id="301" r:id="rId4"/>
    <p:sldId id="326" r:id="rId5"/>
    <p:sldId id="329" r:id="rId6"/>
    <p:sldId id="330" r:id="rId7"/>
    <p:sldId id="331" r:id="rId8"/>
    <p:sldId id="332" r:id="rId9"/>
    <p:sldId id="318" r:id="rId10"/>
    <p:sldId id="319" r:id="rId11"/>
    <p:sldId id="320" r:id="rId12"/>
    <p:sldId id="321" r:id="rId13"/>
    <p:sldId id="333" r:id="rId14"/>
    <p:sldId id="335" r:id="rId15"/>
    <p:sldId id="334" r:id="rId16"/>
    <p:sldId id="292" r:id="rId17"/>
    <p:sldId id="293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24" r:id="rId27"/>
    <p:sldId id="325" r:id="rId28"/>
    <p:sldId id="32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5C64-02FF-487B-9B51-AFBA4D6ADCAF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5418-BF41-45B8-9F33-8CD4883272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5C64-02FF-487B-9B51-AFBA4D6ADCAF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5418-BF41-45B8-9F33-8CD4883272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5C64-02FF-487B-9B51-AFBA4D6ADCAF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5418-BF41-45B8-9F33-8CD4883272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E5CB7-E2EE-4194-8638-3FDEA8D51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5C64-02FF-487B-9B51-AFBA4D6ADCAF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5418-BF41-45B8-9F33-8CD4883272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5C64-02FF-487B-9B51-AFBA4D6ADCAF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5418-BF41-45B8-9F33-8CD4883272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5C64-02FF-487B-9B51-AFBA4D6ADCAF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5418-BF41-45B8-9F33-8CD4883272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5C64-02FF-487B-9B51-AFBA4D6ADCAF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5418-BF41-45B8-9F33-8CD4883272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5C64-02FF-487B-9B51-AFBA4D6ADCAF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5418-BF41-45B8-9F33-8CD4883272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5C64-02FF-487B-9B51-AFBA4D6ADCAF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5418-BF41-45B8-9F33-8CD4883272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5C64-02FF-487B-9B51-AFBA4D6ADCAF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5418-BF41-45B8-9F33-8CD4883272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5C64-02FF-487B-9B51-AFBA4D6ADCAF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065418-BF41-45B8-9F33-8CD4883272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B85C64-02FF-487B-9B51-AFBA4D6ADCAF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065418-BF41-45B8-9F33-8CD4883272A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928670"/>
            <a:ext cx="7772400" cy="38576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4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Химический состав клетки</a:t>
            </a:r>
            <a:r>
              <a:rPr lang="ru-RU" sz="4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4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Вода </a:t>
            </a:r>
            <a:r>
              <a:rPr lang="ru-RU" sz="4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ее роль в жизнедеятельности </a:t>
            </a:r>
            <a:r>
              <a:rPr lang="ru-RU" sz="4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клетки. Минеральные вещества</a:t>
            </a:r>
            <a:r>
              <a:rPr lang="ru-RU" sz="44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429256" y="5357826"/>
            <a:ext cx="3414682" cy="129584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биологии МБОУ «СОШ №56»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Кузнецова Надежда Петровна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воды в клетке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Первое место среди химических соединений</a:t>
            </a:r>
          </a:p>
          <a:p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клетках развивающегося зародыша -90%</a:t>
            </a:r>
          </a:p>
          <a:p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клетках мышечной ткани – 76 %</a:t>
            </a:r>
          </a:p>
          <a:p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клетках костной ткани – 20 %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воды в клетке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720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молодом организме человека и животного – 80 % от массы клетки;</a:t>
            </a:r>
          </a:p>
          <a:p>
            <a:pPr>
              <a:defRPr/>
            </a:pP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клетках старого организма – 60 %;</a:t>
            </a:r>
          </a:p>
          <a:p>
            <a:pPr>
              <a:defRPr/>
            </a:pP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головном мозге – 85%;</a:t>
            </a:r>
          </a:p>
          <a:p>
            <a:pPr>
              <a:defRPr/>
            </a:pP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клетках эмали зубов –10 -15 %.</a:t>
            </a:r>
          </a:p>
          <a:p>
            <a:pPr>
              <a:defRPr/>
            </a:pP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 потере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20%</a:t>
            </a: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воды  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человека </a:t>
            </a: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наступает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смерть.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Функции воды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5000660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Обеспечивает тургор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клетки</a:t>
            </a:r>
            <a:endPara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Участвует в терморегуляции 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Равномерно распределяет тепло по клетке (высокая теплопроводность)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Способствует перемещению веществ по клетке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Участвует в химических реакциях, происходящих в клетке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универсальным растворитель для орг. и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неорг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веществ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Является средой для протекания химических реакций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857232"/>
            <a:ext cx="8229600" cy="54292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Вещества </a:t>
            </a:r>
          </a:p>
          <a:p>
            <a:pPr>
              <a:buNone/>
            </a:pPr>
            <a:endParaRPr lang="ru-RU" sz="4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Гидрофильные   Гидрофобные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643570" y="1500174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3143240" y="1500174"/>
            <a:ext cx="50006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2844" y="0"/>
            <a:ext cx="8929687" cy="71439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строения молекулы воды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85720" y="1214422"/>
            <a:ext cx="3352800" cy="2651125"/>
            <a:chOff x="624" y="1008"/>
            <a:chExt cx="1968" cy="1632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720" y="1296"/>
              <a:ext cx="672" cy="6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728" y="1296"/>
              <a:ext cx="672" cy="6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1200" y="2112"/>
              <a:ext cx="720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1152" y="1920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V="1">
              <a:off x="1776" y="1920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816" y="1488"/>
              <a:ext cx="384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dirty="0">
                  <a:effectLst/>
                </a:rPr>
                <a:t>Н+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1872" y="1488"/>
              <a:ext cx="384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>
                  <a:effectLst/>
                </a:rPr>
                <a:t>Н+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1344" y="2208"/>
              <a:ext cx="432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>
                  <a:effectLst/>
                </a:rPr>
                <a:t>О--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624" y="1008"/>
              <a:ext cx="1968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Строение молекулы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929454" y="1142984"/>
            <a:ext cx="1285875" cy="2144713"/>
            <a:chOff x="3600" y="1107"/>
            <a:chExt cx="810" cy="1351"/>
          </a:xfrm>
        </p:grpSpPr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3825" y="1377"/>
              <a:ext cx="384" cy="96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3870" y="1287"/>
              <a:ext cx="28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000" dirty="0">
                  <a:effectLst/>
                </a:rPr>
                <a:t>+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3888" y="2016"/>
              <a:ext cx="28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000" dirty="0">
                  <a:effectLst/>
                </a:rPr>
                <a:t>-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3600" y="1107"/>
              <a:ext cx="81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Диполь</a:t>
              </a:r>
              <a:endParaRPr lang="ru-RU" sz="2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357422" y="3143249"/>
            <a:ext cx="6477000" cy="3500438"/>
            <a:chOff x="1248" y="1875"/>
            <a:chExt cx="4080" cy="2205"/>
          </a:xfrm>
        </p:grpSpPr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1653" y="1875"/>
              <a:ext cx="310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Образование водородной связи</a:t>
              </a:r>
            </a:p>
          </p:txBody>
        </p:sp>
        <p:grpSp>
          <p:nvGrpSpPr>
            <p:cNvPr id="15" name="Group 20"/>
            <p:cNvGrpSpPr>
              <a:grpSpLocks/>
            </p:cNvGrpSpPr>
            <p:nvPr/>
          </p:nvGrpSpPr>
          <p:grpSpPr bwMode="auto">
            <a:xfrm>
              <a:off x="1248" y="2352"/>
              <a:ext cx="1296" cy="960"/>
              <a:chOff x="384" y="2784"/>
              <a:chExt cx="1296" cy="960"/>
            </a:xfrm>
          </p:grpSpPr>
          <p:sp>
            <p:nvSpPr>
              <p:cNvPr id="68" name="Text Box 21"/>
              <p:cNvSpPr txBox="1">
                <a:spLocks noChangeArrowheads="1"/>
              </p:cNvSpPr>
              <p:nvPr/>
            </p:nvSpPr>
            <p:spPr bwMode="auto">
              <a:xfrm>
                <a:off x="1344" y="3024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>
                    <a:effectLst/>
                  </a:rPr>
                  <a:t>- -</a:t>
                </a:r>
              </a:p>
            </p:txBody>
          </p:sp>
          <p:sp>
            <p:nvSpPr>
              <p:cNvPr id="69" name="Oval 22"/>
              <p:cNvSpPr>
                <a:spLocks noChangeArrowheads="1"/>
              </p:cNvSpPr>
              <p:nvPr/>
            </p:nvSpPr>
            <p:spPr bwMode="auto">
              <a:xfrm>
                <a:off x="1056" y="3120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0" name="Oval 23"/>
              <p:cNvSpPr>
                <a:spLocks noChangeArrowheads="1"/>
              </p:cNvSpPr>
              <p:nvPr/>
            </p:nvSpPr>
            <p:spPr bwMode="auto">
              <a:xfrm>
                <a:off x="576" y="2880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" name="Oval 24"/>
              <p:cNvSpPr>
                <a:spLocks noChangeArrowheads="1"/>
              </p:cNvSpPr>
              <p:nvPr/>
            </p:nvSpPr>
            <p:spPr bwMode="auto">
              <a:xfrm>
                <a:off x="576" y="3408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" name="Line 25"/>
              <p:cNvSpPr>
                <a:spLocks noChangeShapeType="1"/>
              </p:cNvSpPr>
              <p:nvPr/>
            </p:nvSpPr>
            <p:spPr bwMode="auto">
              <a:xfrm flipV="1">
                <a:off x="864" y="3360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3" name="Line 26"/>
              <p:cNvSpPr>
                <a:spLocks noChangeShapeType="1"/>
              </p:cNvSpPr>
              <p:nvPr/>
            </p:nvSpPr>
            <p:spPr bwMode="auto">
              <a:xfrm>
                <a:off x="912" y="3120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4" name="Text Box 27"/>
              <p:cNvSpPr txBox="1">
                <a:spLocks noChangeArrowheads="1"/>
              </p:cNvSpPr>
              <p:nvPr/>
            </p:nvSpPr>
            <p:spPr bwMode="auto">
              <a:xfrm>
                <a:off x="624" y="2880"/>
                <a:ext cx="2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>
                    <a:effectLst/>
                  </a:rPr>
                  <a:t>Н</a:t>
                </a:r>
              </a:p>
            </p:txBody>
          </p:sp>
          <p:sp>
            <p:nvSpPr>
              <p:cNvPr id="75" name="Text Box 28"/>
              <p:cNvSpPr txBox="1">
                <a:spLocks noChangeArrowheads="1"/>
              </p:cNvSpPr>
              <p:nvPr/>
            </p:nvSpPr>
            <p:spPr bwMode="auto">
              <a:xfrm>
                <a:off x="624" y="3408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>
                    <a:effectLst/>
                  </a:rPr>
                  <a:t>Н</a:t>
                </a:r>
              </a:p>
            </p:txBody>
          </p:sp>
          <p:sp>
            <p:nvSpPr>
              <p:cNvPr id="76" name="Text Box 29"/>
              <p:cNvSpPr txBox="1">
                <a:spLocks noChangeArrowheads="1"/>
              </p:cNvSpPr>
              <p:nvPr/>
            </p:nvSpPr>
            <p:spPr bwMode="auto">
              <a:xfrm>
                <a:off x="1104" y="3120"/>
                <a:ext cx="2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>
                    <a:effectLst/>
                  </a:rPr>
                  <a:t>О</a:t>
                </a:r>
              </a:p>
            </p:txBody>
          </p:sp>
          <p:sp>
            <p:nvSpPr>
              <p:cNvPr id="77" name="Text Box 30"/>
              <p:cNvSpPr txBox="1">
                <a:spLocks noChangeArrowheads="1"/>
              </p:cNvSpPr>
              <p:nvPr/>
            </p:nvSpPr>
            <p:spPr bwMode="auto">
              <a:xfrm>
                <a:off x="384" y="2784"/>
                <a:ext cx="2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>
                    <a:effectLst/>
                  </a:rPr>
                  <a:t>+</a:t>
                </a:r>
              </a:p>
            </p:txBody>
          </p:sp>
          <p:sp>
            <p:nvSpPr>
              <p:cNvPr id="78" name="Text Box 31"/>
              <p:cNvSpPr txBox="1">
                <a:spLocks noChangeArrowheads="1"/>
              </p:cNvSpPr>
              <p:nvPr/>
            </p:nvSpPr>
            <p:spPr bwMode="auto">
              <a:xfrm>
                <a:off x="384" y="3312"/>
                <a:ext cx="2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>
                    <a:effectLst/>
                  </a:rPr>
                  <a:t>+</a:t>
                </a:r>
              </a:p>
            </p:txBody>
          </p:sp>
        </p:grpSp>
        <p:grpSp>
          <p:nvGrpSpPr>
            <p:cNvPr id="20" name="Group 32"/>
            <p:cNvGrpSpPr>
              <a:grpSpLocks/>
            </p:cNvGrpSpPr>
            <p:nvPr/>
          </p:nvGrpSpPr>
          <p:grpSpPr bwMode="auto">
            <a:xfrm>
              <a:off x="3024" y="3120"/>
              <a:ext cx="1296" cy="960"/>
              <a:chOff x="384" y="2784"/>
              <a:chExt cx="1296" cy="960"/>
            </a:xfrm>
          </p:grpSpPr>
          <p:sp>
            <p:nvSpPr>
              <p:cNvPr id="57" name="Text Box 33"/>
              <p:cNvSpPr txBox="1">
                <a:spLocks noChangeArrowheads="1"/>
              </p:cNvSpPr>
              <p:nvPr/>
            </p:nvSpPr>
            <p:spPr bwMode="auto">
              <a:xfrm>
                <a:off x="1344" y="3024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>
                    <a:effectLst/>
                  </a:rPr>
                  <a:t>- -</a:t>
                </a:r>
              </a:p>
            </p:txBody>
          </p:sp>
          <p:sp>
            <p:nvSpPr>
              <p:cNvPr id="58" name="Oval 34"/>
              <p:cNvSpPr>
                <a:spLocks noChangeArrowheads="1"/>
              </p:cNvSpPr>
              <p:nvPr/>
            </p:nvSpPr>
            <p:spPr bwMode="auto">
              <a:xfrm>
                <a:off x="1056" y="3120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35"/>
              <p:cNvSpPr>
                <a:spLocks noChangeArrowheads="1"/>
              </p:cNvSpPr>
              <p:nvPr/>
            </p:nvSpPr>
            <p:spPr bwMode="auto">
              <a:xfrm>
                <a:off x="576" y="2880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36"/>
              <p:cNvSpPr>
                <a:spLocks noChangeArrowheads="1"/>
              </p:cNvSpPr>
              <p:nvPr/>
            </p:nvSpPr>
            <p:spPr bwMode="auto">
              <a:xfrm>
                <a:off x="576" y="3408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Line 37"/>
              <p:cNvSpPr>
                <a:spLocks noChangeShapeType="1"/>
              </p:cNvSpPr>
              <p:nvPr/>
            </p:nvSpPr>
            <p:spPr bwMode="auto">
              <a:xfrm flipV="1">
                <a:off x="864" y="3360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Line 38"/>
              <p:cNvSpPr>
                <a:spLocks noChangeShapeType="1"/>
              </p:cNvSpPr>
              <p:nvPr/>
            </p:nvSpPr>
            <p:spPr bwMode="auto">
              <a:xfrm>
                <a:off x="912" y="3120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Text Box 39"/>
              <p:cNvSpPr txBox="1">
                <a:spLocks noChangeArrowheads="1"/>
              </p:cNvSpPr>
              <p:nvPr/>
            </p:nvSpPr>
            <p:spPr bwMode="auto">
              <a:xfrm>
                <a:off x="624" y="2880"/>
                <a:ext cx="2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>
                    <a:effectLst/>
                  </a:rPr>
                  <a:t>Н</a:t>
                </a:r>
              </a:p>
            </p:txBody>
          </p:sp>
          <p:sp>
            <p:nvSpPr>
              <p:cNvPr id="64" name="Text Box 40"/>
              <p:cNvSpPr txBox="1">
                <a:spLocks noChangeArrowheads="1"/>
              </p:cNvSpPr>
              <p:nvPr/>
            </p:nvSpPr>
            <p:spPr bwMode="auto">
              <a:xfrm>
                <a:off x="624" y="3408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>
                    <a:effectLst/>
                  </a:rPr>
                  <a:t>Н</a:t>
                </a:r>
              </a:p>
            </p:txBody>
          </p:sp>
          <p:sp>
            <p:nvSpPr>
              <p:cNvPr id="65" name="Text Box 41"/>
              <p:cNvSpPr txBox="1">
                <a:spLocks noChangeArrowheads="1"/>
              </p:cNvSpPr>
              <p:nvPr/>
            </p:nvSpPr>
            <p:spPr bwMode="auto">
              <a:xfrm>
                <a:off x="1104" y="3120"/>
                <a:ext cx="2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>
                    <a:effectLst/>
                  </a:rPr>
                  <a:t>О</a:t>
                </a:r>
              </a:p>
            </p:txBody>
          </p:sp>
          <p:sp>
            <p:nvSpPr>
              <p:cNvPr id="66" name="Text Box 42"/>
              <p:cNvSpPr txBox="1">
                <a:spLocks noChangeArrowheads="1"/>
              </p:cNvSpPr>
              <p:nvPr/>
            </p:nvSpPr>
            <p:spPr bwMode="auto">
              <a:xfrm>
                <a:off x="384" y="2784"/>
                <a:ext cx="2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>
                    <a:effectLst/>
                  </a:rPr>
                  <a:t>+</a:t>
                </a:r>
              </a:p>
            </p:txBody>
          </p:sp>
          <p:sp>
            <p:nvSpPr>
              <p:cNvPr id="67" name="Text Box 43"/>
              <p:cNvSpPr txBox="1">
                <a:spLocks noChangeArrowheads="1"/>
              </p:cNvSpPr>
              <p:nvPr/>
            </p:nvSpPr>
            <p:spPr bwMode="auto">
              <a:xfrm>
                <a:off x="384" y="3312"/>
                <a:ext cx="2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>
                    <a:effectLst/>
                  </a:rPr>
                  <a:t>+</a:t>
                </a:r>
              </a:p>
            </p:txBody>
          </p:sp>
        </p:grpSp>
        <p:grpSp>
          <p:nvGrpSpPr>
            <p:cNvPr id="22" name="Group 44"/>
            <p:cNvGrpSpPr>
              <a:grpSpLocks/>
            </p:cNvGrpSpPr>
            <p:nvPr/>
          </p:nvGrpSpPr>
          <p:grpSpPr bwMode="auto">
            <a:xfrm>
              <a:off x="2496" y="2064"/>
              <a:ext cx="1296" cy="960"/>
              <a:chOff x="384" y="2784"/>
              <a:chExt cx="1296" cy="960"/>
            </a:xfrm>
          </p:grpSpPr>
          <p:sp>
            <p:nvSpPr>
              <p:cNvPr id="46" name="Text Box 45"/>
              <p:cNvSpPr txBox="1">
                <a:spLocks noChangeArrowheads="1"/>
              </p:cNvSpPr>
              <p:nvPr/>
            </p:nvSpPr>
            <p:spPr bwMode="auto">
              <a:xfrm>
                <a:off x="1344" y="3024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>
                    <a:effectLst/>
                  </a:rPr>
                  <a:t>- -</a:t>
                </a:r>
              </a:p>
            </p:txBody>
          </p:sp>
          <p:sp>
            <p:nvSpPr>
              <p:cNvPr id="47" name="Oval 46"/>
              <p:cNvSpPr>
                <a:spLocks noChangeArrowheads="1"/>
              </p:cNvSpPr>
              <p:nvPr/>
            </p:nvSpPr>
            <p:spPr bwMode="auto">
              <a:xfrm>
                <a:off x="1056" y="3120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Oval 47"/>
              <p:cNvSpPr>
                <a:spLocks noChangeArrowheads="1"/>
              </p:cNvSpPr>
              <p:nvPr/>
            </p:nvSpPr>
            <p:spPr bwMode="auto">
              <a:xfrm>
                <a:off x="576" y="2880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Oval 48"/>
              <p:cNvSpPr>
                <a:spLocks noChangeArrowheads="1"/>
              </p:cNvSpPr>
              <p:nvPr/>
            </p:nvSpPr>
            <p:spPr bwMode="auto">
              <a:xfrm>
                <a:off x="576" y="3408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Line 49"/>
              <p:cNvSpPr>
                <a:spLocks noChangeShapeType="1"/>
              </p:cNvSpPr>
              <p:nvPr/>
            </p:nvSpPr>
            <p:spPr bwMode="auto">
              <a:xfrm flipV="1">
                <a:off x="864" y="3360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Line 50"/>
              <p:cNvSpPr>
                <a:spLocks noChangeShapeType="1"/>
              </p:cNvSpPr>
              <p:nvPr/>
            </p:nvSpPr>
            <p:spPr bwMode="auto">
              <a:xfrm>
                <a:off x="912" y="3120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Text Box 51"/>
              <p:cNvSpPr txBox="1">
                <a:spLocks noChangeArrowheads="1"/>
              </p:cNvSpPr>
              <p:nvPr/>
            </p:nvSpPr>
            <p:spPr bwMode="auto">
              <a:xfrm>
                <a:off x="624" y="2880"/>
                <a:ext cx="2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>
                    <a:effectLst/>
                  </a:rPr>
                  <a:t>Н</a:t>
                </a:r>
              </a:p>
            </p:txBody>
          </p:sp>
          <p:sp>
            <p:nvSpPr>
              <p:cNvPr id="53" name="Text Box 52"/>
              <p:cNvSpPr txBox="1">
                <a:spLocks noChangeArrowheads="1"/>
              </p:cNvSpPr>
              <p:nvPr/>
            </p:nvSpPr>
            <p:spPr bwMode="auto">
              <a:xfrm>
                <a:off x="624" y="3408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>
                    <a:effectLst/>
                  </a:rPr>
                  <a:t>Н</a:t>
                </a:r>
              </a:p>
            </p:txBody>
          </p:sp>
          <p:sp>
            <p:nvSpPr>
              <p:cNvPr id="54" name="Text Box 53"/>
              <p:cNvSpPr txBox="1">
                <a:spLocks noChangeArrowheads="1"/>
              </p:cNvSpPr>
              <p:nvPr/>
            </p:nvSpPr>
            <p:spPr bwMode="auto">
              <a:xfrm>
                <a:off x="1104" y="3120"/>
                <a:ext cx="2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>
                    <a:effectLst/>
                  </a:rPr>
                  <a:t>О</a:t>
                </a:r>
              </a:p>
            </p:txBody>
          </p:sp>
          <p:sp>
            <p:nvSpPr>
              <p:cNvPr id="55" name="Text Box 54"/>
              <p:cNvSpPr txBox="1">
                <a:spLocks noChangeArrowheads="1"/>
              </p:cNvSpPr>
              <p:nvPr/>
            </p:nvSpPr>
            <p:spPr bwMode="auto">
              <a:xfrm>
                <a:off x="384" y="2784"/>
                <a:ext cx="2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>
                    <a:effectLst/>
                  </a:rPr>
                  <a:t>+</a:t>
                </a:r>
              </a:p>
            </p:txBody>
          </p:sp>
          <p:sp>
            <p:nvSpPr>
              <p:cNvPr id="56" name="Text Box 55"/>
              <p:cNvSpPr txBox="1">
                <a:spLocks noChangeArrowheads="1"/>
              </p:cNvSpPr>
              <p:nvPr/>
            </p:nvSpPr>
            <p:spPr bwMode="auto">
              <a:xfrm>
                <a:off x="384" y="3312"/>
                <a:ext cx="2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>
                    <a:effectLst/>
                  </a:rPr>
                  <a:t>+</a:t>
                </a:r>
              </a:p>
            </p:txBody>
          </p:sp>
        </p:grpSp>
        <p:grpSp>
          <p:nvGrpSpPr>
            <p:cNvPr id="23" name="Group 56"/>
            <p:cNvGrpSpPr>
              <a:grpSpLocks/>
            </p:cNvGrpSpPr>
            <p:nvPr/>
          </p:nvGrpSpPr>
          <p:grpSpPr bwMode="auto">
            <a:xfrm>
              <a:off x="3961" y="2237"/>
              <a:ext cx="1367" cy="1027"/>
              <a:chOff x="313" y="2717"/>
              <a:chExt cx="1367" cy="1027"/>
            </a:xfrm>
          </p:grpSpPr>
          <p:sp>
            <p:nvSpPr>
              <p:cNvPr id="35" name="Text Box 57"/>
              <p:cNvSpPr txBox="1">
                <a:spLocks noChangeArrowheads="1"/>
              </p:cNvSpPr>
              <p:nvPr/>
            </p:nvSpPr>
            <p:spPr bwMode="auto">
              <a:xfrm>
                <a:off x="1344" y="3024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>
                    <a:effectLst/>
                  </a:rPr>
                  <a:t>- -</a:t>
                </a:r>
              </a:p>
            </p:txBody>
          </p:sp>
          <p:sp>
            <p:nvSpPr>
              <p:cNvPr id="36" name="Oval 58"/>
              <p:cNvSpPr>
                <a:spLocks noChangeArrowheads="1"/>
              </p:cNvSpPr>
              <p:nvPr/>
            </p:nvSpPr>
            <p:spPr bwMode="auto">
              <a:xfrm>
                <a:off x="1056" y="3120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9"/>
              <p:cNvSpPr>
                <a:spLocks noChangeArrowheads="1"/>
              </p:cNvSpPr>
              <p:nvPr/>
            </p:nvSpPr>
            <p:spPr bwMode="auto">
              <a:xfrm>
                <a:off x="448" y="2852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60"/>
              <p:cNvSpPr>
                <a:spLocks noChangeArrowheads="1"/>
              </p:cNvSpPr>
              <p:nvPr/>
            </p:nvSpPr>
            <p:spPr bwMode="auto">
              <a:xfrm>
                <a:off x="576" y="3408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Line 61"/>
              <p:cNvSpPr>
                <a:spLocks noChangeShapeType="1"/>
              </p:cNvSpPr>
              <p:nvPr/>
            </p:nvSpPr>
            <p:spPr bwMode="auto">
              <a:xfrm flipV="1">
                <a:off x="864" y="3360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Line 62"/>
              <p:cNvSpPr>
                <a:spLocks noChangeShapeType="1"/>
              </p:cNvSpPr>
              <p:nvPr/>
            </p:nvSpPr>
            <p:spPr bwMode="auto">
              <a:xfrm>
                <a:off x="853" y="3077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Text Box 63"/>
              <p:cNvSpPr txBox="1">
                <a:spLocks noChangeArrowheads="1"/>
              </p:cNvSpPr>
              <p:nvPr/>
            </p:nvSpPr>
            <p:spPr bwMode="auto">
              <a:xfrm>
                <a:off x="538" y="2852"/>
                <a:ext cx="2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>
                    <a:effectLst/>
                  </a:rPr>
                  <a:t>Н</a:t>
                </a:r>
              </a:p>
            </p:txBody>
          </p:sp>
          <p:sp>
            <p:nvSpPr>
              <p:cNvPr id="42" name="Text Box 64"/>
              <p:cNvSpPr txBox="1">
                <a:spLocks noChangeArrowheads="1"/>
              </p:cNvSpPr>
              <p:nvPr/>
            </p:nvSpPr>
            <p:spPr bwMode="auto">
              <a:xfrm>
                <a:off x="624" y="3408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>
                    <a:effectLst/>
                  </a:rPr>
                  <a:t>Н</a:t>
                </a:r>
              </a:p>
            </p:txBody>
          </p:sp>
          <p:sp>
            <p:nvSpPr>
              <p:cNvPr id="43" name="Text Box 65"/>
              <p:cNvSpPr txBox="1">
                <a:spLocks noChangeArrowheads="1"/>
              </p:cNvSpPr>
              <p:nvPr/>
            </p:nvSpPr>
            <p:spPr bwMode="auto">
              <a:xfrm>
                <a:off x="1104" y="3120"/>
                <a:ext cx="2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>
                    <a:effectLst/>
                  </a:rPr>
                  <a:t>О</a:t>
                </a:r>
              </a:p>
            </p:txBody>
          </p:sp>
          <p:sp>
            <p:nvSpPr>
              <p:cNvPr id="44" name="Text Box 66"/>
              <p:cNvSpPr txBox="1">
                <a:spLocks noChangeArrowheads="1"/>
              </p:cNvSpPr>
              <p:nvPr/>
            </p:nvSpPr>
            <p:spPr bwMode="auto">
              <a:xfrm>
                <a:off x="313" y="2717"/>
                <a:ext cx="2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>
                    <a:effectLst/>
                  </a:rPr>
                  <a:t>+</a:t>
                </a:r>
              </a:p>
            </p:txBody>
          </p:sp>
          <p:sp>
            <p:nvSpPr>
              <p:cNvPr id="45" name="Text Box 67"/>
              <p:cNvSpPr txBox="1">
                <a:spLocks noChangeArrowheads="1"/>
              </p:cNvSpPr>
              <p:nvPr/>
            </p:nvSpPr>
            <p:spPr bwMode="auto">
              <a:xfrm>
                <a:off x="384" y="3312"/>
                <a:ext cx="2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>
                    <a:effectLst/>
                  </a:rPr>
                  <a:t>+</a:t>
                </a:r>
              </a:p>
            </p:txBody>
          </p:sp>
        </p:grpSp>
        <p:sp>
          <p:nvSpPr>
            <p:cNvPr id="26" name="Line 69"/>
            <p:cNvSpPr>
              <a:spLocks noChangeShapeType="1"/>
            </p:cNvSpPr>
            <p:nvPr/>
          </p:nvSpPr>
          <p:spPr bwMode="auto">
            <a:xfrm>
              <a:off x="2400" y="27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Line 70"/>
            <p:cNvSpPr>
              <a:spLocks noChangeShapeType="1"/>
            </p:cNvSpPr>
            <p:nvPr/>
          </p:nvSpPr>
          <p:spPr bwMode="auto">
            <a:xfrm>
              <a:off x="2496" y="27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Line 71"/>
            <p:cNvSpPr>
              <a:spLocks noChangeShapeType="1"/>
            </p:cNvSpPr>
            <p:nvPr/>
          </p:nvSpPr>
          <p:spPr bwMode="auto">
            <a:xfrm>
              <a:off x="2592" y="27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Line 74"/>
            <p:cNvSpPr>
              <a:spLocks noChangeShapeType="1"/>
            </p:cNvSpPr>
            <p:nvPr/>
          </p:nvSpPr>
          <p:spPr bwMode="auto">
            <a:xfrm>
              <a:off x="3744" y="249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Line 75"/>
            <p:cNvSpPr>
              <a:spLocks noChangeShapeType="1"/>
            </p:cNvSpPr>
            <p:nvPr/>
          </p:nvSpPr>
          <p:spPr bwMode="auto">
            <a:xfrm>
              <a:off x="3840" y="249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Line 76"/>
            <p:cNvSpPr>
              <a:spLocks noChangeShapeType="1"/>
            </p:cNvSpPr>
            <p:nvPr/>
          </p:nvSpPr>
          <p:spPr bwMode="auto">
            <a:xfrm>
              <a:off x="3936" y="249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Line 80"/>
            <p:cNvSpPr>
              <a:spLocks noChangeShapeType="1"/>
            </p:cNvSpPr>
            <p:nvPr/>
          </p:nvSpPr>
          <p:spPr bwMode="auto">
            <a:xfrm>
              <a:off x="3264" y="288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Line 81"/>
            <p:cNvSpPr>
              <a:spLocks noChangeShapeType="1"/>
            </p:cNvSpPr>
            <p:nvPr/>
          </p:nvSpPr>
          <p:spPr bwMode="auto">
            <a:xfrm>
              <a:off x="3264" y="297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Line 82"/>
            <p:cNvSpPr>
              <a:spLocks noChangeShapeType="1"/>
            </p:cNvSpPr>
            <p:nvPr/>
          </p:nvSpPr>
          <p:spPr bwMode="auto">
            <a:xfrm>
              <a:off x="3264" y="307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500174"/>
            <a:ext cx="20574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1" y="500042"/>
            <a:ext cx="850112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Механизм растворения веществ в воде</a:t>
            </a:r>
          </a:p>
          <a:p>
            <a:endParaRPr lang="ru-RU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Образование водородных связей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(спирты образуют с диполями воды водородные связи)</a:t>
            </a:r>
          </a:p>
          <a:p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2.Ионный механизм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(разрушаются кристаллические решетки растворимых солей, например,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NaCI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Донорно-акцепторный механизм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(так растворяются аминокислоты , аммиак)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305800" cy="114300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Заполните таблицу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«Свойства воды и ее биологическая роль»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1214422"/>
          <a:ext cx="8784976" cy="5512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82809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Свойства воды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Роль в жизнедеятельности клетки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809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809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809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809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809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Свойства воды и ее биологическая роль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642918"/>
          <a:ext cx="8858312" cy="610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56"/>
                <a:gridCol w="4429156"/>
              </a:tblGrid>
              <a:tr h="83868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Свойства воды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Роль в жизнедеятельности клетки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0392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1. Способность растворять в себе вещества.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все биохимические реакции протекают в водных растворах;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-среда для транспорта различных веществ (гомеостаз);</a:t>
                      </a:r>
                    </a:p>
                  </a:txBody>
                  <a:tcPr/>
                </a:tc>
              </a:tr>
              <a:tr h="92609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2. Высокая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теплоемкость и теплопроводность.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-поддержание теплового равновесия;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Равномерное распределение тепла между всеми частями организма.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868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3. Высокая интенсивность испарения.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-приводит к быстрой потере тепла,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-предохраняет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 перегрева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868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4.Несжимаемость воды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-поддержание формы клетки.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609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5. Высокая сила поверхности натяжения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воды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Обеспечивает восходящий и нисходящий транспорт веществ в растениях и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движение крови в капиллярах.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Высокая теплоемкость и теплопроводность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5000660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идеальная жидкость для поддержания теплового равновесия организма –</a:t>
            </a:r>
          </a:p>
          <a:p>
            <a:pPr>
              <a:buNone/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для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термостабильности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круговорот воды в природе -    один из элементов формирования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погоды и клима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целом.</a:t>
            </a:r>
          </a:p>
          <a:p>
            <a:endParaRPr lang="ru-RU" dirty="0"/>
          </a:p>
        </p:txBody>
      </p:sp>
      <p:pic>
        <p:nvPicPr>
          <p:cNvPr id="4" name="Picture 7" descr="C:\Documents and Settings\Admin\Рабочий стол\круговоро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643446"/>
            <a:ext cx="4143375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 l="2760" t="16910" r="51172" b="26389"/>
          <a:stretch>
            <a:fillRect/>
          </a:stretch>
        </p:blipFill>
        <p:spPr bwMode="auto">
          <a:xfrm>
            <a:off x="5500694" y="4000504"/>
            <a:ext cx="2863311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Прозрачность в видимом участке спектра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9668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фотосинтеза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небольшой глубине и, следовательно, возможность существования связанных с ним пищевых цепей</a:t>
            </a:r>
          </a:p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 l="31094" t="24792" r="29921" b="26389"/>
          <a:stretch>
            <a:fillRect/>
          </a:stretch>
        </p:blipFill>
        <p:spPr bwMode="auto">
          <a:xfrm>
            <a:off x="468313" y="4071942"/>
            <a:ext cx="2610602" cy="245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 l="34634" t="15347" r="34636" b="15347"/>
          <a:stretch>
            <a:fillRect/>
          </a:stretch>
        </p:blipFill>
        <p:spPr bwMode="auto">
          <a:xfrm>
            <a:off x="3571868" y="4070066"/>
            <a:ext cx="2214578" cy="249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 l="27551" t="20070" r="31094" b="21666"/>
          <a:stretch>
            <a:fillRect/>
          </a:stretch>
        </p:blipFill>
        <p:spPr bwMode="auto">
          <a:xfrm>
            <a:off x="6215074" y="4071942"/>
            <a:ext cx="231616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Элементы, входящие в состав клетки</a:t>
            </a:r>
            <a:endParaRPr lang="ru-RU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74453" y="1958196"/>
          <a:ext cx="8240952" cy="411480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2832091"/>
                <a:gridCol w="2648409"/>
                <a:gridCol w="2760452"/>
              </a:tblGrid>
              <a:tr h="13993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Макроэлементы</a:t>
                      </a:r>
                    </a:p>
                    <a:p>
                      <a:pPr algn="ctr">
                        <a:defRPr/>
                      </a:pPr>
                      <a:r>
                        <a:rPr lang="ru-RU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99% всей массы </a:t>
                      </a:r>
                    </a:p>
                    <a:p>
                      <a:pPr algn="ctr">
                        <a:defRPr/>
                      </a:pPr>
                      <a:r>
                        <a:rPr lang="ru-RU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клетки 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Times New Roman" pitchFamily="18" charset="0"/>
                        </a:rPr>
                        <a:t>O, C, H, N</a:t>
                      </a:r>
                      <a:endParaRPr lang="ru-RU" sz="2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itchFamily="18" charset="0"/>
                      </a:endParaRPr>
                    </a:p>
                    <a:p>
                      <a:pPr algn="ctr">
                        <a:defRPr/>
                      </a:pPr>
                      <a:r>
                        <a:rPr 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Times New Roman" pitchFamily="18" charset="0"/>
                        </a:rPr>
                        <a:t>S, P,</a:t>
                      </a:r>
                    </a:p>
                    <a:p>
                      <a:pPr algn="ctr">
                        <a:defRPr/>
                      </a:pPr>
                      <a:r>
                        <a:rPr 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Times New Roman" pitchFamily="18" charset="0"/>
                        </a:rPr>
                        <a:t>K, Mg, Na, Ca, Fe, Cl</a:t>
                      </a:r>
                      <a:endParaRPr lang="ru-RU" sz="2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Микроэлементы</a:t>
                      </a:r>
                    </a:p>
                    <a:p>
                      <a:pPr algn="ctr">
                        <a:defRPr/>
                      </a:pPr>
                      <a:r>
                        <a:rPr lang="ru-RU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концентрация </a:t>
                      </a:r>
                      <a:endParaRPr lang="en-US" sz="2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defRPr/>
                      </a:pPr>
                      <a:r>
                        <a:rPr lang="ru-RU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клетке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0,001%</a:t>
                      </a:r>
                      <a:r>
                        <a:rPr 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</a:t>
                      </a:r>
                      <a:r>
                        <a:rPr lang="ru-RU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000001</a:t>
                      </a:r>
                      <a:endParaRPr lang="ru-RU" sz="2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defRPr/>
                      </a:pPr>
                      <a:r>
                        <a:rPr lang="ru-RU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ионы тяжелых </a:t>
                      </a:r>
                      <a:endParaRPr lang="en-US" sz="2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defRPr/>
                      </a:pPr>
                      <a:r>
                        <a:rPr lang="ru-RU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металлов, </a:t>
                      </a:r>
                    </a:p>
                    <a:p>
                      <a:pPr algn="ctr">
                        <a:defRPr/>
                      </a:pPr>
                      <a:r>
                        <a:rPr lang="ru-RU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входящих в состав</a:t>
                      </a:r>
                    </a:p>
                    <a:p>
                      <a:pPr algn="ctr">
                        <a:defRPr/>
                      </a:pPr>
                      <a:r>
                        <a:rPr lang="ru-RU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ферментов, гормонов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Cu, Zn, I, F</a:t>
                      </a:r>
                      <a:endParaRPr lang="ru-RU" sz="2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Ультрамикро</a:t>
                      </a:r>
                      <a:r>
                        <a:rPr lang="en-US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>
                        <a:defRPr/>
                      </a:pPr>
                      <a:r>
                        <a:rPr lang="ru-RU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элементы</a:t>
                      </a:r>
                    </a:p>
                    <a:p>
                      <a:pPr algn="ctr">
                        <a:defRPr/>
                      </a:pPr>
                      <a:r>
                        <a:rPr lang="ru-RU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концентрация </a:t>
                      </a:r>
                      <a:endParaRPr lang="en-US" sz="2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defRPr/>
                      </a:pPr>
                      <a:r>
                        <a:rPr lang="ru-RU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клетке</a:t>
                      </a:r>
                    </a:p>
                    <a:p>
                      <a:pPr algn="ctr">
                        <a:defRPr/>
                      </a:pPr>
                      <a:r>
                        <a:rPr lang="ru-RU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˃0,000001%</a:t>
                      </a:r>
                    </a:p>
                    <a:p>
                      <a:pPr algn="ctr">
                        <a:defRPr/>
                      </a:pPr>
                      <a:r>
                        <a:rPr 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Au, Ra, Cs, Be,</a:t>
                      </a:r>
                    </a:p>
                    <a:p>
                      <a:pPr algn="ctr">
                        <a:defRPr/>
                      </a:pPr>
                      <a:r>
                        <a:rPr 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U, Hg, Se</a:t>
                      </a:r>
                      <a:endParaRPr lang="ru-RU" sz="2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defRPr/>
                      </a:pP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001056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Практическая полная несжимаемость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286388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благодаря силам межмолекулярного сцепления поддерживается </a:t>
            </a:r>
            <a:r>
              <a:rPr lang="ru-RU" sz="2800" b="1" i="1" dirty="0" smtClean="0">
                <a:solidFill>
                  <a:srgbClr val="FF0000"/>
                </a:solidFill>
              </a:rPr>
              <a:t>форма организмов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(тургорное давление, гидростатический скелет, амниотическая жидкость).</a:t>
            </a:r>
          </a:p>
          <a:p>
            <a:endParaRPr lang="ru-RU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 l="29922" t="23611" r="32291" b="30730"/>
          <a:stretch>
            <a:fillRect/>
          </a:stretch>
        </p:blipFill>
        <p:spPr bwMode="auto">
          <a:xfrm>
            <a:off x="0" y="3486564"/>
            <a:ext cx="2643174" cy="315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 l="29921" t="51563" r="31094" b="13785"/>
          <a:stretch>
            <a:fillRect/>
          </a:stretch>
        </p:blipFill>
        <p:spPr bwMode="auto">
          <a:xfrm>
            <a:off x="2559445" y="4429132"/>
            <a:ext cx="3512743" cy="2214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 l="26381" t="12604" r="27551" b="12187"/>
          <a:stretch>
            <a:fillRect/>
          </a:stretch>
        </p:blipFill>
        <p:spPr bwMode="auto">
          <a:xfrm>
            <a:off x="6072198" y="3286124"/>
            <a:ext cx="3071802" cy="336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Подвижность молекул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786874" cy="4857784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вследствие слабости водородных связей возможно проявление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осмоса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 l="20468" t="21666" r="20470" b="23230"/>
          <a:stretch>
            <a:fillRect/>
          </a:stretch>
        </p:blipFill>
        <p:spPr bwMode="auto">
          <a:xfrm>
            <a:off x="285720" y="3214686"/>
            <a:ext cx="4070154" cy="307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C:\Documents and Settings\Admin\Рабочий стол\i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14686"/>
            <a:ext cx="4332047" cy="307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Вязкость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643998" cy="5214974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благодаря наличию водородных связей вода обладает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смазывающими свойствами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(синовиальная жидкость в суставах, плевральная жидкость).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 l="28751" t="20070" r="31093" b="24791"/>
          <a:stretch>
            <a:fillRect/>
          </a:stretch>
        </p:blipFill>
        <p:spPr bwMode="auto">
          <a:xfrm>
            <a:off x="642910" y="3357562"/>
            <a:ext cx="321468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/>
          <a:srcRect l="27553" t="12187" r="29921" b="18507"/>
          <a:stretch>
            <a:fillRect/>
          </a:stretch>
        </p:blipFill>
        <p:spPr bwMode="auto">
          <a:xfrm>
            <a:off x="5214942" y="3357562"/>
            <a:ext cx="287813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Благодаря полярности молекул: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самый распространенный в природе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растворитель</a:t>
            </a:r>
          </a:p>
          <a:p>
            <a:pPr>
              <a:defRPr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протекания многих химических реакций в организме</a:t>
            </a:r>
          </a:p>
          <a:p>
            <a:pPr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образует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гидратационную оболочку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вокруг макромолекул (является дисперсионной средой в коллоидной системе цитоплазмы).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220430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Оптимальная для биосистем значение силы поверхностного натяжения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000372"/>
            <a:ext cx="8229600" cy="3065156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водные растворы являются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средством передвижения веществ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организме, которое определяется силами межмолекулярного сцепления.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Расширение при замерзании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лед легче воды, он образуется на поверхности водоемов и выполняет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функцию теплоизоляции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защищает от холода находящиеся в воде организмы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Дайте определение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Гидрофильные вещества – </a:t>
            </a: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Гидрофобные вещества-</a:t>
            </a: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Теплоемкость-</a:t>
            </a: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Теплопроводность-</a:t>
            </a: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Сила поверхностного натяжения -</a:t>
            </a:r>
          </a:p>
          <a:p>
            <a:endParaRPr lang="ru-RU" sz="36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Проверим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07209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Вещества, хорошо растворимые в воде.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Вещества, плохо или вовсе нерастворимые в воде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Способность поглощать тепловую энергию при минимальном повышении собственной температуры.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Способность обеспечивать равномерное распределение тепла по организму.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Сила, обусловленная взаимным притяжением молекул жидкости, направленная по касательной к ее поверхности.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Ответить на вопросы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Перечислите свойства воды.</a:t>
            </a:r>
          </a:p>
          <a:p>
            <a:pPr marL="514350" indent="-514350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Какова роль воды в клетке?</a:t>
            </a:r>
          </a:p>
          <a:p>
            <a:pPr marL="514350" indent="-514350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Строение молекулы воды.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85720" y="642918"/>
            <a:ext cx="7851775" cy="97154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Биогенные элементы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1928802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4000" b="1" dirty="0" smtClean="0"/>
              <a:t>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Кислород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 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Углерод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Водород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 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Азот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 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Сера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 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Фосфор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472518" cy="35716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Функции химических элементов в клетке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214282" y="928670"/>
          <a:ext cx="8715436" cy="4992058"/>
        </p:xfrm>
        <a:graphic>
          <a:graphicData uri="http://schemas.openxmlformats.org/drawingml/2006/table">
            <a:tbl>
              <a:tblPr/>
              <a:tblGrid>
                <a:gridCol w="1628116"/>
                <a:gridCol w="7087320"/>
              </a:tblGrid>
              <a:tr h="357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Элемент                     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Функция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 О, 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Входят в состав воды и биологических веществ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 С, О, Н,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входят в состав белков, жиров, липидов, нуклеиновых кислот, полисахаридов.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 K, Na, Cl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проводят нервные импульсы.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4) Ca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компонент костей, зубов, необходим для мышечного сокращения, компонент свертывания крови, посредник в механизме действия гормонов.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5) Mg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структурный компонент  хлорофилла, поддерживает работу рибосом и митохондрий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6) Fe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структурный компонент гемоглобина, миоглобина.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7) S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составе серосодержащих аминокислот, белков.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8) P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составе нуклеиновых кислот, костной ткани.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9) B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 некоторым растениям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10) Mn, Zn, Cu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активаторы ферментов, влияют на процессы тканевого дыхания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11) Co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входит в состав витамина В12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12) F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 эмали зубов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13) I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 тироксина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400" b="1" dirty="0" smtClean="0"/>
              <a:t> </a:t>
            </a:r>
            <a:r>
              <a:rPr lang="ru-RU" sz="5300" b="1" dirty="0" smtClean="0">
                <a:latin typeface="Times New Roman" pitchFamily="18" charset="0"/>
                <a:cs typeface="Times New Roman" pitchFamily="18" charset="0"/>
              </a:rPr>
              <a:t>Минеральные вещества</a:t>
            </a:r>
            <a:endParaRPr lang="ru-RU" sz="5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472518" cy="50387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Особенности строения минеральных солей</a:t>
            </a:r>
          </a:p>
          <a:p>
            <a:pPr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а)в диссоциированном состоянии в виде катионов: К</a:t>
            </a:r>
            <a:r>
              <a:rPr lang="ru-RU" sz="3600" b="1" baseline="30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3600" b="1" baseline="30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Ca</a:t>
            </a:r>
            <a:r>
              <a:rPr lang="ru-RU" sz="3600" b="1" baseline="30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Mg</a:t>
            </a:r>
            <a:r>
              <a:rPr lang="ru-RU" sz="3600" b="1" baseline="30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2+</a:t>
            </a:r>
            <a:endParaRPr lang="ru-RU" sz="3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в виде анионов: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ru-RU" sz="3600" b="1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ru-RU" sz="3600" b="1" baseline="30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Cl</a:t>
            </a:r>
            <a:r>
              <a:rPr lang="ru-RU" sz="3600" b="1" baseline="30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HCO</a:t>
            </a:r>
            <a:r>
              <a:rPr lang="ru-RU" sz="3600" b="1" baseline="30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3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б) в связанном с органическими веществами состоянии обеспечивают многие функции</a:t>
            </a:r>
          </a:p>
          <a:p>
            <a:endParaRPr lang="ru-RU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286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Функции минеральных солей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429264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ru-RU" sz="2800" b="1" i="1" dirty="0" smtClean="0">
                <a:solidFill>
                  <a:srgbClr val="FF0000"/>
                </a:solidFill>
              </a:rPr>
              <a:t>  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Влияют на: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Кислотно –щелочное равновесие (буферность) в организме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Осмотическое давление, поступление воды в клетку.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связанном с органическими веществами  состоянии   обеспечивают многие функции: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Железо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участвует в построении молекулы гемоглобина;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Магний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входит в состав хлорофилла;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входит в состав многих окислительных ферментов;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Йод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содержится в составе молекул тироксина;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Натрий и калий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обеспечивают электрический заряд на мембранах нервных волокон;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Кобальт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входит в состав витамина В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71472" y="714356"/>
            <a:ext cx="7851775" cy="1843081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/>
              <a:t>	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Буферность –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способность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поддерживать слабощелочную реакцию (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 внутриклеточного содержимого на постоянном уровне.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105834"/>
            <a:ext cx="8786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Буферные системы организма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500066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Фосфатная буферная система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поддерживает рН внутриклеточной жидкости в пределах 6,9 – 7,4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Состоит из ионов НРО</a:t>
            </a:r>
            <a:r>
              <a:rPr lang="ru-RU" sz="3200" b="1" baseline="30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ru-RU" sz="3200" b="1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Н</a:t>
            </a:r>
            <a:r>
              <a:rPr lang="ru-RU" sz="3200" b="1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ru-RU" sz="3200" b="1" baseline="30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Бикарбонатная буферная система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поддерживает рН внеклеточной среды (плазма крови) на уровне 7,2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Состоит из ионов НСО</a:t>
            </a:r>
            <a:r>
              <a:rPr lang="ru-RU" sz="3200" b="1" baseline="30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воды в клетке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1600200"/>
            <a:ext cx="8229600" cy="4530725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7584" tIns="130048" rIns="227584" bIns="130048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200" kern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643050"/>
            <a:ext cx="26651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Свободная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571744"/>
            <a:ext cx="41434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Межклеточные пространства</a:t>
            </a:r>
          </a:p>
          <a:p>
            <a:pPr lvl="0"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Сосуды</a:t>
            </a:r>
          </a:p>
          <a:p>
            <a:pPr lvl="0"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Вакуоли</a:t>
            </a:r>
          </a:p>
          <a:p>
            <a:pPr lvl="0"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Полости органов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00694" y="1571612"/>
            <a:ext cx="26898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Связанная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0694" y="2571744"/>
            <a:ext cx="32861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Клеточные структуры</a:t>
            </a:r>
          </a:p>
          <a:p>
            <a:pPr lvl="0"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Молекулы белка</a:t>
            </a:r>
          </a:p>
          <a:p>
            <a:pPr lvl="0"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Мембраны</a:t>
            </a:r>
          </a:p>
          <a:p>
            <a:pPr lvl="0"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Волокна 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</TotalTime>
  <Words>1019</Words>
  <Application>Microsoft Office PowerPoint</Application>
  <PresentationFormat>Экран (4:3)</PresentationFormat>
  <Paragraphs>218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    Химический состав клетки.  Вода и ее роль в жизнедеятельности клетки. Минеральные вещества. </vt:lpstr>
      <vt:lpstr>Элементы, входящие в состав клетки</vt:lpstr>
      <vt:lpstr>Биогенные элементы</vt:lpstr>
      <vt:lpstr>Функции химических элементов в клетке</vt:lpstr>
      <vt:lpstr>  Минеральные вещества</vt:lpstr>
      <vt:lpstr>Функции минеральных солей</vt:lpstr>
      <vt:lpstr> Буферность – способность поддерживать слабощелочную реакцию (рН) внутриклеточного содержимого на постоянном уровне.</vt:lpstr>
      <vt:lpstr>Буферные системы организма</vt:lpstr>
      <vt:lpstr>Формы воды в клетке</vt:lpstr>
      <vt:lpstr>Количество воды в клетке</vt:lpstr>
      <vt:lpstr>Количество воды в клетке</vt:lpstr>
      <vt:lpstr>Функции воды</vt:lpstr>
      <vt:lpstr>Слайд 13</vt:lpstr>
      <vt:lpstr>Особенности строения молекулы воды</vt:lpstr>
      <vt:lpstr>Слайд 15</vt:lpstr>
      <vt:lpstr>Заполните таблицу «Свойства воды и ее биологическая роль»</vt:lpstr>
      <vt:lpstr>Свойства воды и ее биологическая роль</vt:lpstr>
      <vt:lpstr>Высокая теплоемкость и теплопроводность</vt:lpstr>
      <vt:lpstr>Прозрачность в видимом участке спектра</vt:lpstr>
      <vt:lpstr>Практическая полная несжимаемость</vt:lpstr>
      <vt:lpstr>Подвижность молекул</vt:lpstr>
      <vt:lpstr>Вязкость</vt:lpstr>
      <vt:lpstr>Благодаря полярности молекул:</vt:lpstr>
      <vt:lpstr>Оптимальная для биосистем значение силы поверхностного натяжения</vt:lpstr>
      <vt:lpstr>Расширение при замерзании</vt:lpstr>
      <vt:lpstr>Дайте определение</vt:lpstr>
      <vt:lpstr>Проверим</vt:lpstr>
      <vt:lpstr>Ответить на вопросы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 и ее роль в жизнедеятельности клетки </dc:title>
  <dc:creator>XP GAME 2007</dc:creator>
  <cp:lastModifiedBy>1</cp:lastModifiedBy>
  <cp:revision>87</cp:revision>
  <dcterms:created xsi:type="dcterms:W3CDTF">2011-09-27T13:30:34Z</dcterms:created>
  <dcterms:modified xsi:type="dcterms:W3CDTF">2018-09-27T15:11:51Z</dcterms:modified>
</cp:coreProperties>
</file>