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56" r:id="rId3"/>
    <p:sldId id="275" r:id="rId4"/>
    <p:sldId id="276" r:id="rId5"/>
    <p:sldId id="265" r:id="rId6"/>
    <p:sldId id="277" r:id="rId7"/>
    <p:sldId id="266" r:id="rId8"/>
    <p:sldId id="268" r:id="rId9"/>
    <p:sldId id="267" r:id="rId10"/>
    <p:sldId id="269" r:id="rId11"/>
    <p:sldId id="270" r:id="rId12"/>
    <p:sldId id="287" r:id="rId13"/>
    <p:sldId id="283" r:id="rId14"/>
    <p:sldId id="278" r:id="rId15"/>
    <p:sldId id="279" r:id="rId16"/>
    <p:sldId id="280" r:id="rId17"/>
    <p:sldId id="282" r:id="rId18"/>
    <p:sldId id="284" r:id="rId19"/>
    <p:sldId id="285" r:id="rId20"/>
    <p:sldId id="286" r:id="rId21"/>
    <p:sldId id="281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howGuides="1">
      <p:cViewPr varScale="1">
        <p:scale>
          <a:sx n="80" d="100"/>
          <a:sy n="80" d="100"/>
        </p:scale>
        <p:origin x="-114" y="-660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1194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475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809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24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915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133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370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078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715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153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171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41960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0FA9E5-6744-4841-888F-9E7CC0C2B7EC}" type="datetimeFigureOut">
              <a:rPr lang="ru-RU" smtClean="0"/>
              <a:pPr/>
              <a:t>07.12.2021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756" y="260648"/>
            <a:ext cx="8568952" cy="2952328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tx1"/>
                </a:solidFill>
              </a:rPr>
              <a:t>От плоскостного изображения к объёмному макету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ИЗО 7 класс</a:t>
            </a:r>
          </a:p>
          <a:p>
            <a:r>
              <a:rPr lang="ru-RU" dirty="0" err="1" smtClean="0"/>
              <a:t>Бордачева</a:t>
            </a:r>
            <a:r>
              <a:rPr lang="ru-RU" dirty="0" smtClean="0"/>
              <a:t>  Ю.Г. </a:t>
            </a:r>
          </a:p>
          <a:p>
            <a:r>
              <a:rPr lang="ru-RU" dirty="0" smtClean="0"/>
              <a:t>МОУ «СОШ № 48»</a:t>
            </a:r>
          </a:p>
          <a:p>
            <a:r>
              <a:rPr lang="ru-RU" dirty="0" smtClean="0"/>
              <a:t>Г. </a:t>
            </a:r>
            <a:r>
              <a:rPr lang="ru-RU" smtClean="0"/>
              <a:t>Магнитогорск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325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tx1"/>
                </a:solidFill>
              </a:rPr>
              <a:t>Задание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812" y="1916832"/>
            <a:ext cx="3661048" cy="3214464"/>
          </a:xfrm>
        </p:spPr>
        <p:txBody>
          <a:bodyPr>
            <a:noAutofit/>
          </a:bodyPr>
          <a:lstStyle/>
          <a:p>
            <a:r>
              <a:rPr lang="ru-RU" sz="4800" dirty="0" smtClean="0"/>
              <a:t>Выполнить макет города , улицы, домов, деревьев.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4252" y="1340768"/>
            <a:ext cx="7001018" cy="51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18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Teacher\Desktop\до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6888" r="-1851" b="20667"/>
          <a:stretch/>
        </p:blipFill>
        <p:spPr bwMode="auto">
          <a:xfrm>
            <a:off x="765820" y="472440"/>
            <a:ext cx="11428166" cy="569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679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Teacher\Desktop\дл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36" b="13697"/>
          <a:stretch/>
        </p:blipFill>
        <p:spPr bwMode="auto">
          <a:xfrm>
            <a:off x="837828" y="980727"/>
            <a:ext cx="10241290" cy="53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787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Работы учащихся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Teacher\Desktop\л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0" t="15976" b="11237"/>
          <a:stretch/>
        </p:blipFill>
        <p:spPr bwMode="auto">
          <a:xfrm>
            <a:off x="1722120" y="1844040"/>
            <a:ext cx="775666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491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Teacher\Desktop\дл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06" r="2519" b="25990"/>
          <a:stretch/>
        </p:blipFill>
        <p:spPr bwMode="auto">
          <a:xfrm>
            <a:off x="1125860" y="2060848"/>
            <a:ext cx="8871648" cy="40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517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Teacher\Desktop\дл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5940" y="35065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752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Teacher\Desktop\дл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75" r="2673" b="15926"/>
          <a:stretch/>
        </p:blipFill>
        <p:spPr bwMode="auto">
          <a:xfrm>
            <a:off x="814592" y="1329875"/>
            <a:ext cx="9960340" cy="48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770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Teacher\Desktop\дл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8445" r="-1851" b="17556"/>
          <a:stretch/>
        </p:blipFill>
        <p:spPr bwMode="auto">
          <a:xfrm>
            <a:off x="584167" y="579119"/>
            <a:ext cx="10766829" cy="586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499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Teacher\Desktop\дл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0" t="26376" r="-16" b="14667"/>
          <a:stretch/>
        </p:blipFill>
        <p:spPr bwMode="auto">
          <a:xfrm>
            <a:off x="837828" y="980728"/>
            <a:ext cx="9771476" cy="53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899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Teacher\Desktop\дои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33" t="9333" r="333" b="17556"/>
          <a:stretch/>
        </p:blipFill>
        <p:spPr bwMode="auto">
          <a:xfrm>
            <a:off x="837828" y="640079"/>
            <a:ext cx="10562742" cy="57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979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3" y="1828800"/>
            <a:ext cx="3589040" cy="469654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Если мы сравним любой предмет, с его изображением, то увидим, что предметы объемны и трехмерны (т.е. у них есть длина, высота и ширина), а их изображения плоски и двухмерны (у них лишь высота и ширина</a:t>
            </a:r>
            <a:r>
              <a:rPr lang="ru-RU" dirty="0" smtClean="0"/>
              <a:t>)</a:t>
            </a:r>
          </a:p>
          <a:p>
            <a:r>
              <a:rPr lang="ru-RU" dirty="0"/>
              <a:t>Глубина пространства и объем предметов, их </a:t>
            </a:r>
            <a:r>
              <a:rPr lang="ru-RU" dirty="0" err="1"/>
              <a:t>трехмерность</a:t>
            </a:r>
            <a:r>
              <a:rPr lang="ru-RU" dirty="0"/>
              <a:t> на картине условны, иллюзорны и возникают благодаря особому способу изображения, который называется перспектива</a:t>
            </a:r>
          </a:p>
          <a:p>
            <a:endParaRPr lang="ru-RU" dirty="0"/>
          </a:p>
          <a:p>
            <a:r>
              <a:rPr lang="ru-RU" dirty="0"/>
              <a:t>Если считать контур прямоугольника, нарисованный на бумаге, чертежом здания, его видом сверху, то кубик или параллелепипед, склеенный из полоски бумаги, можно считать его простейшим объемным макетом.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5883" t="3316" r="7353" b="5968"/>
          <a:stretch/>
        </p:blipFill>
        <p:spPr>
          <a:xfrm>
            <a:off x="5806380" y="404664"/>
            <a:ext cx="4824536" cy="621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405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Teacher\Desktop\дл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" t="15894" r="148" b="13883"/>
          <a:stretch/>
        </p:blipFill>
        <p:spPr bwMode="auto">
          <a:xfrm>
            <a:off x="1125860" y="1304960"/>
            <a:ext cx="8961120" cy="481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967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Чертёж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3" y="1828800"/>
            <a:ext cx="2652936" cy="4264496"/>
          </a:xfrm>
        </p:spPr>
        <p:txBody>
          <a:bodyPr/>
          <a:lstStyle/>
          <a:p>
            <a:r>
              <a:rPr lang="ru-RU" dirty="0" smtClean="0"/>
              <a:t>Это «перевод» объёмно-трёхмерного вида на язык плоскостной графики. Но плоскостное изображение, в свою очередь, может переведено в трёхмерное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4372" y="1700808"/>
            <a:ext cx="4777380" cy="34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96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33772" y="1772816"/>
            <a:ext cx="5677272" cy="4912568"/>
          </a:xfrm>
        </p:spPr>
        <p:txBody>
          <a:bodyPr/>
          <a:lstStyle/>
          <a:p>
            <a:r>
              <a:rPr lang="ru-RU" dirty="0"/>
              <a:t>Любое изображение так или иначе отражает реальность и рождено ею. Еще на заре своего развития зодчество (архитектура) породило особый вид графического изображения – чертеж. Его можно рассматривать как изобразительно-шифрованную запись здания или вещи, которая содержит всю информацию, необходимую для их создания. По чертежам могут быть созданы как настоящие здания и вещи, так и макеты, модели.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6062" t="2852" r="6053" b="11572"/>
          <a:stretch/>
        </p:blipFill>
        <p:spPr>
          <a:xfrm>
            <a:off x="6005932" y="204664"/>
            <a:ext cx="417646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23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3892" y="476672"/>
            <a:ext cx="6264696" cy="61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76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1924" y="908720"/>
            <a:ext cx="7575665" cy="5039072"/>
          </a:xfrm>
        </p:spPr>
      </p:pic>
    </p:spTree>
    <p:extLst>
      <p:ext uri="{BB962C8B-B14F-4D97-AF65-F5344CB8AC3E}">
        <p14:creationId xmlns:p14="http://schemas.microsoft.com/office/powerpoint/2010/main" xmlns="" val="143171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9916" y="260648"/>
            <a:ext cx="8352927" cy="6111026"/>
          </a:xfrm>
        </p:spPr>
      </p:pic>
    </p:spTree>
    <p:extLst>
      <p:ext uri="{BB962C8B-B14F-4D97-AF65-F5344CB8AC3E}">
        <p14:creationId xmlns:p14="http://schemas.microsoft.com/office/powerpoint/2010/main" xmlns="" val="52226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996" y="412026"/>
            <a:ext cx="7549479" cy="6171817"/>
          </a:xfrm>
        </p:spPr>
      </p:pic>
    </p:spTree>
    <p:extLst>
      <p:ext uri="{BB962C8B-B14F-4D97-AF65-F5344CB8AC3E}">
        <p14:creationId xmlns:p14="http://schemas.microsoft.com/office/powerpoint/2010/main" xmlns="" val="10108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0635" y="2743140"/>
            <a:ext cx="8687553" cy="1371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844" y="488558"/>
            <a:ext cx="8754726" cy="61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117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абочий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Рабочий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D182A0E-7F17-4A86-A7C5-8846F54E43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Контрастная деловая презентация (широкоэкранный формат)</Template>
  <TotalTime>0</TotalTime>
  <Words>223</Words>
  <Application>Microsoft Office PowerPoint</Application>
  <PresentationFormat>Произвольный</PresentationFormat>
  <Paragraphs>15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Business Contrast 16x9</vt:lpstr>
      <vt:lpstr>От плоскостного изображения к объёмному макету</vt:lpstr>
      <vt:lpstr>Слайд 2</vt:lpstr>
      <vt:lpstr>Чертёж</vt:lpstr>
      <vt:lpstr>Слайд 4</vt:lpstr>
      <vt:lpstr>Слайд 5</vt:lpstr>
      <vt:lpstr>Слайд 6</vt:lpstr>
      <vt:lpstr>Слайд 7</vt:lpstr>
      <vt:lpstr>Слайд 8</vt:lpstr>
      <vt:lpstr>Слайд 9</vt:lpstr>
      <vt:lpstr>Задание</vt:lpstr>
      <vt:lpstr>Слайд 11</vt:lpstr>
      <vt:lpstr>Слайд 12</vt:lpstr>
      <vt:lpstr>Работы учащихся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2017-10-01T14:58:20Z</dcterms:created>
  <dcterms:modified xsi:type="dcterms:W3CDTF">2021-12-07T05:12:11Z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