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88" r:id="rId24"/>
    <p:sldId id="289" r:id="rId25"/>
    <p:sldId id="290" r:id="rId26"/>
    <p:sldId id="2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4419600" cy="1600327"/>
          </a:xfrm>
        </p:spPr>
        <p:txBody>
          <a:bodyPr/>
          <a:lstStyle/>
          <a:p>
            <a:pPr algn="ctr"/>
            <a:r>
              <a:rPr lang="ru-RU" dirty="0" smtClean="0"/>
              <a:t>Архитектура барокко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7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5229225"/>
            <a:ext cx="8785225" cy="14398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Лоренцо Бернини. Рим. Фонтан Нептуна на площади Навона.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913"/>
            <a:ext cx="741680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7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effectLst/>
              </a:rPr>
              <a:t>Зимний дворец</a:t>
            </a:r>
            <a:endParaRPr lang="ru-RU" dirty="0">
              <a:effectLst/>
            </a:endParaRPr>
          </a:p>
        </p:txBody>
      </p:sp>
      <p:pic>
        <p:nvPicPr>
          <p:cNvPr id="5" name="Содержимое 3" descr="C:\00\=)))\Фотки=)))\Питер\DSCN0979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2571744"/>
            <a:ext cx="6529156" cy="4071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TB_Image" descr="Зимний дворец">
            <a:hlinkClick r:id="" tooltip="Close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571612"/>
            <a:ext cx="5643602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967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Зимний дворец</a:t>
            </a:r>
            <a:endParaRPr lang="ru-RU" dirty="0"/>
          </a:p>
        </p:txBody>
      </p:sp>
      <p:pic>
        <p:nvPicPr>
          <p:cNvPr id="6" name="Содержимое 5" descr="C:\00\=)))\Фотки=)))\Питер\DSCN1110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3286124"/>
            <a:ext cx="4500562" cy="3312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TB_Image" descr="Зимний дворец">
            <a:hlinkClick r:id="" tooltip="Close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714488"/>
            <a:ext cx="3898907" cy="3013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43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</a:rPr>
              <a:t>Екатерининский</a:t>
            </a:r>
            <a:r>
              <a:rPr lang="ru-RU" dirty="0" smtClean="0"/>
              <a:t> дворец</a:t>
            </a:r>
            <a:endParaRPr lang="ru-RU" dirty="0"/>
          </a:p>
        </p:txBody>
      </p:sp>
      <p:pic>
        <p:nvPicPr>
          <p:cNvPr id="4" name="Рисунок 3" descr="http://www.spb-rf.ru/images/pushkin%2018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85860"/>
            <a:ext cx="392909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.spb-rf.ru/images/pushkin%2020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357562"/>
            <a:ext cx="442915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74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189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/>
              <a:t>Большой дворец</a:t>
            </a:r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/>
            <a:r>
              <a:rPr lang="ru-RU" dirty="0" smtClean="0"/>
              <a:t>Петергоф</a:t>
            </a:r>
            <a:endParaRPr lang="ru-RU" dirty="0"/>
          </a:p>
        </p:txBody>
      </p:sp>
      <p:pic>
        <p:nvPicPr>
          <p:cNvPr id="4" name="Рисунок 3" descr="C:\00\=)))\Фотки=)))\Питер\DSCN163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2357430"/>
            <a:ext cx="2928958" cy="392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.spb-rf.ru/images/peterghof_09%2005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928802"/>
            <a:ext cx="3021806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4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903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/>
              <a:t>Львиный  каскад</a:t>
            </a: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</a:rPr>
              <a:t>Петергоф</a:t>
            </a:r>
            <a:endParaRPr lang="ru-RU" dirty="0">
              <a:effectLst/>
            </a:endParaRPr>
          </a:p>
        </p:txBody>
      </p:sp>
      <p:pic>
        <p:nvPicPr>
          <p:cNvPr id="5" name="Рисунок 4" descr="C:\00\=)))\Фотки=)))\Питер\DSCN159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285992"/>
            <a:ext cx="5500726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79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189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Фонтаны-шутихи</a:t>
            </a: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</a:rPr>
              <a:t>Петергоф</a:t>
            </a:r>
            <a:endParaRPr lang="ru-RU" dirty="0">
              <a:effectLst/>
            </a:endParaRPr>
          </a:p>
        </p:txBody>
      </p:sp>
      <p:pic>
        <p:nvPicPr>
          <p:cNvPr id="5" name="Рисунок 4" descr="http://www.spb-rf.ru/images/peterghof_09%2008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3214686"/>
            <a:ext cx="4327534" cy="315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00\=)))\Фотки=)))\Питер\DSCN166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428868"/>
            <a:ext cx="4000528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3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57242" y="-1714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Доменико Андреа Трезини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6072206"/>
            <a:ext cx="3632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Здание Двенадцати Коллегий</a:t>
            </a:r>
            <a:endParaRPr lang="ru-RU" b="1" u="sng" dirty="0"/>
          </a:p>
        </p:txBody>
      </p:sp>
      <p:pic>
        <p:nvPicPr>
          <p:cNvPr id="7" name="TB_Image" descr="здание Двенадцати коллегий">
            <a:hlinkClick r:id="" tooltip="Close"/>
          </p:cNvPr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1772816"/>
            <a:ext cx="5072098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73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Доменико Андреа Трезини</a:t>
            </a:r>
            <a:endParaRPr lang="ru-RU" dirty="0"/>
          </a:p>
        </p:txBody>
      </p:sp>
      <p:pic>
        <p:nvPicPr>
          <p:cNvPr id="4" name="TB_Image" descr="Летний дворец Петра I">
            <a:hlinkClick r:id="" tooltip="Close"/>
          </p:cNvPr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785926"/>
            <a:ext cx="6286544" cy="4526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699792" y="6383608"/>
            <a:ext cx="578647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Летний дворец Петра </a:t>
            </a:r>
            <a:r>
              <a:rPr lang="en-US" dirty="0" smtClean="0"/>
              <a:t>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0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60350"/>
            <a:ext cx="467995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20156" y="5229200"/>
            <a:ext cx="4392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Церковь Троицы в </a:t>
            </a:r>
            <a:r>
              <a:rPr lang="ru-RU" altLang="ru-RU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Никитниках</a:t>
            </a:r>
            <a:r>
              <a:rPr lang="ru-RU" alt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1631-1634 гг. Москва.</a:t>
            </a:r>
          </a:p>
        </p:txBody>
      </p:sp>
    </p:spTree>
    <p:extLst>
      <p:ext uri="{BB962C8B-B14F-4D97-AF65-F5344CB8AC3E}">
        <p14:creationId xmlns:p14="http://schemas.microsoft.com/office/powerpoint/2010/main" val="16003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908"/>
          </a:xfrm>
        </p:spPr>
        <p:txBody>
          <a:bodyPr/>
          <a:lstStyle/>
          <a:p>
            <a:pPr algn="ctr"/>
            <a:r>
              <a:rPr lang="en-US" dirty="0" smtClean="0">
                <a:effectLst/>
              </a:rPr>
              <a:t>Стиль барокко </a:t>
            </a:r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1142984"/>
            <a:ext cx="4786346" cy="5357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Барокк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значает  «странный»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«причудливый».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барокко отмечались: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усложненность объемов и пространства, взаимное пересечение различных геометрических форм,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преобладание сложных криволинейных форм при определении планов и фасадов сооружений,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чередование выпуклых и вогнутых линий и плоскостей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активное применение скульптурных и архитектурно-декоративных мотивов;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неравномерное распределение архитектурных средств;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создание богатой игры светотени, цветовых контрастов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динамичность архитектурных масс.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Екатерининский дворец, Пушкино - www.Arhitekto.ru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297227"/>
            <a:ext cx="3383171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8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56138" cy="633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967288" y="5084763"/>
            <a:ext cx="417671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Церковь Знамения Богородицы в Дубровицах. 1690-1704. Москва.</a:t>
            </a:r>
          </a:p>
          <a:p>
            <a:pPr>
              <a:spcBef>
                <a:spcPct val="5000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5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427538" y="5300663"/>
            <a:ext cx="4259262" cy="1296987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Церковь Знамения Богородицы в Дубровицах. 1690-1704. Москва.</a:t>
            </a:r>
          </a:p>
          <a:p>
            <a:endParaRPr lang="ru-RU" altLang="ru-RU" sz="200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162425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3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5705475"/>
            <a:ext cx="8291513" cy="8191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Церковь Николы в Хамовниках. </a:t>
            </a:r>
            <a:r>
              <a:rPr lang="en-US" altLang="ru-RU" sz="1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XVII</a:t>
            </a:r>
            <a:r>
              <a:rPr lang="ru-RU" altLang="ru-RU" sz="1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в. Москва.</a:t>
            </a:r>
          </a:p>
          <a:p>
            <a:pPr algn="ctr">
              <a:buFont typeface="Wingdings" pitchFamily="2" charset="2"/>
              <a:buNone/>
            </a:pPr>
            <a:endParaRPr lang="ru-RU" altLang="ru-RU" sz="180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8064500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0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716016" y="174671"/>
            <a:ext cx="4248150" cy="5111750"/>
          </a:xfrm>
        </p:spPr>
        <p:txBody>
          <a:bodyPr>
            <a:normAutofit/>
          </a:bodyPr>
          <a:lstStyle/>
          <a:p>
            <a:endParaRPr lang="ru-RU" altLang="ru-RU" b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altLang="ru-RU" b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altLang="ru-RU" sz="1600" b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altLang="ru-RU" sz="1600" b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altLang="ru-RU" sz="1600" b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altLang="ru-RU" sz="1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В.В.Растрелли</a:t>
            </a:r>
            <a:r>
              <a:rPr lang="ru-RU" alt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Андреевская церковь. 1749-1759 гг. Киев.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722813" cy="633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4724400"/>
            <a:ext cx="9144000" cy="1944688"/>
          </a:xfrm>
        </p:spPr>
        <p:txBody>
          <a:bodyPr/>
          <a:lstStyle/>
          <a:p>
            <a:pPr algn="ctr"/>
            <a:endParaRPr lang="ru-RU" altLang="ru-RU" sz="16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altLang="ru-RU" sz="16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altLang="ru-RU" sz="1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В.В.Растрелли</a:t>
            </a:r>
            <a:r>
              <a:rPr lang="ru-RU" alt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Посольская лестница в Зимнем дворце. 1754 – 1762 гг. Санкт-Петербург.</a:t>
            </a:r>
          </a:p>
          <a:p>
            <a:pPr>
              <a:buFont typeface="Wingdings" pitchFamily="2" charset="2"/>
              <a:buNone/>
            </a:pPr>
            <a:r>
              <a:rPr lang="ru-RU" altLang="ru-RU" sz="1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67691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148263" y="4868863"/>
            <a:ext cx="3816350" cy="1800225"/>
          </a:xfrm>
        </p:spPr>
        <p:txBody>
          <a:bodyPr/>
          <a:lstStyle/>
          <a:p>
            <a:r>
              <a:rPr lang="ru-RU" altLang="ru-RU" sz="1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В.В.Растрелли. Екатерининский дворец. (Главный вход).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86092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8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5445125"/>
            <a:ext cx="8229600" cy="1152525"/>
          </a:xfrm>
        </p:spPr>
        <p:txBody>
          <a:bodyPr/>
          <a:lstStyle/>
          <a:p>
            <a:pPr algn="ctr"/>
            <a:r>
              <a:rPr lang="ru-RU" altLang="ru-RU" sz="1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В.В.Растрелли. Екатерининский дворец. (Фасад)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762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9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Франческо-Бартоломео</a:t>
            </a:r>
            <a:r>
              <a:rPr lang="ru-RU" dirty="0" smtClean="0"/>
              <a:t> Растрелли</a:t>
            </a:r>
            <a:endParaRPr lang="ru-RU" dirty="0"/>
          </a:p>
        </p:txBody>
      </p:sp>
      <p:pic>
        <p:nvPicPr>
          <p:cNvPr id="4" name="Рисунок 3" descr="http://www.tzar.ru/Pictures/28612121214837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2786082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4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Смольный монастырь</a:t>
            </a:r>
            <a:endParaRPr lang="ru-RU" dirty="0"/>
          </a:p>
        </p:txBody>
      </p:sp>
      <p:pic>
        <p:nvPicPr>
          <p:cNvPr id="5" name="TB_Image" descr="Смольный монастырь">
            <a:hlinkClick r:id="" tooltip="Close"/>
          </p:cNvPr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132856"/>
            <a:ext cx="5072066" cy="3800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00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Смольный монастырь</a:t>
            </a:r>
            <a:endParaRPr lang="ru-RU" dirty="0"/>
          </a:p>
        </p:txBody>
      </p:sp>
      <p:pic>
        <p:nvPicPr>
          <p:cNvPr id="4" name="TB_Image" descr="Смольный монастырь">
            <a:hlinkClick r:id="" tooltip="Close"/>
          </p:cNvPr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628800"/>
            <a:ext cx="7065528" cy="5095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86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  <a:effectLst>
            <a:outerShdw dist="107763" dir="2700000" algn="ctr" rotWithShape="0">
              <a:srgbClr val="660033">
                <a:alpha val="50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altLang="ru-RU" sz="4000" b="1">
                <a:solidFill>
                  <a:srgbClr val="04A422"/>
                </a:solidFill>
              </a:rPr>
              <a:t>Шедевры итальянского барокко. Лоренцо Бернини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360863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50825" y="6021388"/>
            <a:ext cx="43926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Франческо Барромини. Церковь Сант Аньезе. 1653 г. Рим.</a:t>
            </a:r>
          </a:p>
        </p:txBody>
      </p:sp>
    </p:spTree>
    <p:extLst>
      <p:ext uri="{BB962C8B-B14F-4D97-AF65-F5344CB8AC3E}">
        <p14:creationId xmlns:p14="http://schemas.microsoft.com/office/powerpoint/2010/main" val="23333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787900" y="188913"/>
            <a:ext cx="4176713" cy="6335712"/>
          </a:xfrm>
        </p:spPr>
        <p:txBody>
          <a:bodyPr>
            <a:normAutofit/>
          </a:bodyPr>
          <a:lstStyle/>
          <a:p>
            <a:endParaRPr lang="ru-RU" altLang="ru-RU" dirty="0"/>
          </a:p>
          <a:p>
            <a:endParaRPr lang="ru-RU" altLang="ru-RU" dirty="0"/>
          </a:p>
          <a:p>
            <a:pPr>
              <a:buFont typeface="Wingdings" pitchFamily="2" charset="2"/>
              <a:buNone/>
            </a:pPr>
            <a:endParaRPr lang="ru-RU" altLang="ru-RU" dirty="0"/>
          </a:p>
          <a:p>
            <a:pPr>
              <a:buFont typeface="Wingdings" pitchFamily="2" charset="2"/>
              <a:buNone/>
            </a:pPr>
            <a:endParaRPr lang="ru-RU" altLang="ru-RU" dirty="0"/>
          </a:p>
          <a:p>
            <a:pPr>
              <a:buFont typeface="Wingdings" pitchFamily="2" charset="2"/>
              <a:buNone/>
            </a:pPr>
            <a:endParaRPr lang="ru-RU" altLang="ru-RU" dirty="0"/>
          </a:p>
          <a:p>
            <a:r>
              <a:rPr lang="ru-RU" altLang="ru-RU" sz="20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Франческо</a:t>
            </a:r>
            <a:r>
              <a:rPr lang="ru-RU" altLang="ru-RU" sz="2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0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Борромини</a:t>
            </a:r>
            <a:r>
              <a:rPr lang="ru-RU" altLang="ru-RU" sz="2000" dirty="0"/>
              <a:t> </a:t>
            </a:r>
            <a:r>
              <a:rPr lang="ru-RU" altLang="ru-RU" sz="1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Церковь Сан-Карло алле Куатро Фонтане, (1634-67, </a:t>
            </a:r>
            <a:r>
              <a:rPr lang="ru-RU" altLang="ru-RU" sz="18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Сант-Иво</a:t>
            </a:r>
            <a:r>
              <a:rPr lang="ru-RU" altLang="ru-RU" sz="1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1642-60, в Риме).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4543425" cy="64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356100" y="260350"/>
            <a:ext cx="4330700" cy="6337300"/>
          </a:xfrm>
        </p:spPr>
        <p:txBody>
          <a:bodyPr>
            <a:normAutofit/>
          </a:bodyPr>
          <a:lstStyle/>
          <a:p>
            <a:endParaRPr lang="ru-RU" altLang="ru-RU" b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321175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716463" y="5589588"/>
            <a:ext cx="41767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altLang="ru-RU" b="1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Франческо Борромини. Церковь Сан-Карло алле Куатро Фонтане, (1634-1667, Сант-Иво, 1642-1660, в Риме).</a:t>
            </a:r>
          </a:p>
        </p:txBody>
      </p:sp>
    </p:spTree>
    <p:extLst>
      <p:ext uri="{BB962C8B-B14F-4D97-AF65-F5344CB8AC3E}">
        <p14:creationId xmlns:p14="http://schemas.microsoft.com/office/powerpoint/2010/main" val="2837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580063" y="4797425"/>
            <a:ext cx="3384550" cy="1760538"/>
          </a:xfrm>
        </p:spPr>
        <p:txBody>
          <a:bodyPr/>
          <a:lstStyle/>
          <a:p>
            <a:r>
              <a:rPr lang="ru-RU" altLang="ru-RU" sz="1800" b="1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Франческо Борромини</a:t>
            </a:r>
            <a:r>
              <a:rPr lang="ru-RU" altLang="ru-RU" sz="1800"/>
              <a:t> </a:t>
            </a:r>
            <a:r>
              <a:rPr lang="ru-RU" altLang="ru-RU" sz="1800" b="1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Церковь Сан-Карло алле Куатро Фонтане, (1634-1667, Сант-Иво,       1642-1660, в Риме). Фрагмент, фасад.</a:t>
            </a:r>
          </a:p>
          <a:p>
            <a:endParaRPr lang="ru-RU" alt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5370513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7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37</TotalTime>
  <Words>224</Words>
  <Application>Microsoft Office PowerPoint</Application>
  <PresentationFormat>Экран (4:3)</PresentationFormat>
  <Paragraphs>47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Паркет</vt:lpstr>
      <vt:lpstr>Архитектура барокко</vt:lpstr>
      <vt:lpstr>Стиль барокко </vt:lpstr>
      <vt:lpstr>Франческо-Бартоломео Растрелли</vt:lpstr>
      <vt:lpstr>Смольный монастырь</vt:lpstr>
      <vt:lpstr>Смольный монастырь</vt:lpstr>
      <vt:lpstr>Шедевры итальянского барокко. Лоренцо Бернини</vt:lpstr>
      <vt:lpstr>Презентация PowerPoint</vt:lpstr>
      <vt:lpstr>Презентация PowerPoint</vt:lpstr>
      <vt:lpstr>Презентация PowerPoint</vt:lpstr>
      <vt:lpstr>Презентация PowerPoint</vt:lpstr>
      <vt:lpstr>Зимний дворец</vt:lpstr>
      <vt:lpstr>Зимний дворец</vt:lpstr>
      <vt:lpstr>Екатерининский дворец</vt:lpstr>
      <vt:lpstr>Петергоф</vt:lpstr>
      <vt:lpstr>Петергоф</vt:lpstr>
      <vt:lpstr>Петергоф</vt:lpstr>
      <vt:lpstr>Доменико Андреа Трезини</vt:lpstr>
      <vt:lpstr>Доменико Андреа Трезини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12</cp:revision>
  <dcterms:created xsi:type="dcterms:W3CDTF">2016-09-26T15:34:09Z</dcterms:created>
  <dcterms:modified xsi:type="dcterms:W3CDTF">2017-09-10T17:54:35Z</dcterms:modified>
</cp:coreProperties>
</file>