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7"/>
  </p:notesMasterIdLst>
  <p:sldIdLst>
    <p:sldId id="256" r:id="rId2"/>
    <p:sldId id="260" r:id="rId3"/>
    <p:sldId id="271" r:id="rId4"/>
    <p:sldId id="269" r:id="rId5"/>
    <p:sldId id="261" r:id="rId6"/>
    <p:sldId id="264" r:id="rId7"/>
    <p:sldId id="263" r:id="rId8"/>
    <p:sldId id="268" r:id="rId9"/>
    <p:sldId id="265" r:id="rId10"/>
    <p:sldId id="270" r:id="rId11"/>
    <p:sldId id="258" r:id="rId12"/>
    <p:sldId id="267" r:id="rId13"/>
    <p:sldId id="257" r:id="rId14"/>
    <p:sldId id="259" r:id="rId15"/>
    <p:sldId id="26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5E390-AB88-467C-B1E7-3E4C215D7AE0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BC944-2DD2-4653-8B4A-60DB58DED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18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BC944-2DD2-4653-8B4A-60DB58DED1D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40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00950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010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343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755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926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54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389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388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342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62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27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3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30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1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38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26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09DDF21-8238-49ED-AE60-9687052B7ADD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82D5843-53AF-4B67-9732-B10D6B502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54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Krasnodar_Krai" TargetMode="External"/><Relationship Id="rId2" Type="http://schemas.openxmlformats.org/officeDocument/2006/relationships/hyperlink" Target="https://en.m.wikipedia.org/wiki/Russian_languag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562148" y="399151"/>
            <a:ext cx="9755187" cy="550333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222222"/>
                </a:solidFill>
                <a:latin typeface="Helvetica Neue"/>
              </a:rPr>
              <a:t>Armavir</a:t>
            </a:r>
            <a:r>
              <a:rPr lang="en-US" sz="4000" dirty="0">
                <a:solidFill>
                  <a:srgbClr val="222222"/>
                </a:solidFill>
                <a:latin typeface="Helvetica Neue"/>
              </a:rPr>
              <a:t> (</a:t>
            </a:r>
            <a:r>
              <a:rPr lang="en-US" sz="4000" dirty="0">
                <a:solidFill>
                  <a:srgbClr val="5A3696"/>
                </a:solidFill>
                <a:latin typeface="Helvetica Neue"/>
                <a:hlinkClick r:id="rId2" tooltip="Russian language"/>
              </a:rPr>
              <a:t>Russian</a:t>
            </a:r>
            <a:r>
              <a:rPr lang="en-US" sz="4000" dirty="0">
                <a:solidFill>
                  <a:srgbClr val="222222"/>
                </a:solidFill>
                <a:latin typeface="Helvetica Neue"/>
              </a:rPr>
              <a:t>: </a:t>
            </a:r>
            <a:r>
              <a:rPr lang="ru-RU" sz="4000" dirty="0" err="1">
                <a:solidFill>
                  <a:srgbClr val="222222"/>
                </a:solidFill>
                <a:latin typeface="Helvetica Neue"/>
              </a:rPr>
              <a:t>Армави́р</a:t>
            </a:r>
            <a:r>
              <a:rPr lang="ru-RU" sz="4000" dirty="0">
                <a:solidFill>
                  <a:srgbClr val="222222"/>
                </a:solidFill>
                <a:latin typeface="Helvetica Neue"/>
              </a:rPr>
              <a:t>) </a:t>
            </a:r>
            <a:r>
              <a:rPr lang="en-US" sz="4000" dirty="0">
                <a:solidFill>
                  <a:srgbClr val="222222"/>
                </a:solidFill>
                <a:latin typeface="Helvetica Neue"/>
              </a:rPr>
              <a:t>is a </a:t>
            </a:r>
            <a:r>
              <a:rPr lang="en-US" sz="4000" dirty="0" smtClean="0">
                <a:solidFill>
                  <a:srgbClr val="FF0000"/>
                </a:solidFill>
                <a:latin typeface="Helvetica Neue"/>
              </a:rPr>
              <a:t>town</a:t>
            </a:r>
            <a:r>
              <a:rPr lang="en-US" sz="4000" dirty="0">
                <a:solidFill>
                  <a:srgbClr val="222222"/>
                </a:solidFill>
                <a:latin typeface="Helvetica Neue"/>
              </a:rPr>
              <a:t> in </a:t>
            </a:r>
            <a:r>
              <a:rPr lang="en-US" sz="4000" dirty="0">
                <a:solidFill>
                  <a:srgbClr val="5A3696"/>
                </a:solidFill>
                <a:latin typeface="Helvetica Neue"/>
                <a:hlinkClick r:id="rId3" tooltip="Krasnodar Krai"/>
              </a:rPr>
              <a:t>Krasnodar </a:t>
            </a:r>
            <a:r>
              <a:rPr lang="en-US" sz="4000" dirty="0" err="1" smtClean="0">
                <a:solidFill>
                  <a:srgbClr val="5A3696"/>
                </a:solidFill>
                <a:latin typeface="Helvetica Neue"/>
                <a:hlinkClick r:id="rId3" tooltip="Krasnodar Krai"/>
              </a:rPr>
              <a:t>Krai</a:t>
            </a:r>
            <a:endParaRPr lang="en-US" sz="4000" dirty="0" smtClean="0">
              <a:solidFill>
                <a:srgbClr val="5A3696"/>
              </a:solidFill>
              <a:latin typeface="Helvetica Neue"/>
            </a:endParaRPr>
          </a:p>
          <a:p>
            <a:pPr algn="ctr"/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t="9302" r="7334"/>
          <a:stretch/>
        </p:blipFill>
        <p:spPr>
          <a:xfrm>
            <a:off x="6168493" y="1974202"/>
            <a:ext cx="4804307" cy="38042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4453" r="2619" b="3894"/>
          <a:stretch/>
        </p:blipFill>
        <p:spPr>
          <a:xfrm rot="21218362">
            <a:off x="412600" y="2440892"/>
            <a:ext cx="5062411" cy="33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9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4233" r="4049" b="3493"/>
          <a:stretch/>
        </p:blipFill>
        <p:spPr>
          <a:xfrm>
            <a:off x="5675086" y="141443"/>
            <a:ext cx="5950858" cy="4420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7591" y="319314"/>
            <a:ext cx="4471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and monuments in Armavir.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r="12341"/>
          <a:stretch/>
        </p:blipFill>
        <p:spPr>
          <a:xfrm>
            <a:off x="153655" y="1854127"/>
            <a:ext cx="5115032" cy="369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6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2857" y="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ahnschrift Light" panose="020B0502040204020203" pitchFamily="34" charset="0"/>
                <a:ea typeface="+mj-ea"/>
                <a:cs typeface="Andalus" pitchFamily="18" charset="-78"/>
              </a:rPr>
              <a:t>Armavir was a place of battle-field during the Great Patriotic War that is why one can find here numerous memorials to Motherland’s defenders.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86" y="1494972"/>
            <a:ext cx="6981371" cy="48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2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230" y="174171"/>
            <a:ext cx="5936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For fun lovers, </a:t>
            </a:r>
            <a:endParaRPr lang="en-US" sz="2400" b="1" cap="all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there </a:t>
            </a: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are also several disco clubs</a:t>
            </a:r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,</a:t>
            </a:r>
            <a:endParaRPr lang="ru-RU" sz="2400" b="1" cap="all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posh </a:t>
            </a: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restaurants and cute cafes. </a:t>
            </a:r>
          </a:p>
          <a:p>
            <a:pPr lvl="0"/>
            <a:endParaRPr lang="en-US" sz="24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5" y="151868"/>
            <a:ext cx="4787857" cy="31839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1410833"/>
            <a:ext cx="4762500" cy="3571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3654390"/>
            <a:ext cx="4296228" cy="260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1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6000" y="24529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There are also two large and modern cinemas. </a:t>
            </a:r>
            <a:endParaRPr lang="ru-RU" sz="24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I often go there with my friends.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0" y="419462"/>
            <a:ext cx="5000334" cy="3630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t="14953" r="9873" b="26579"/>
          <a:stretch/>
        </p:blipFill>
        <p:spPr>
          <a:xfrm>
            <a:off x="5326744" y="2598057"/>
            <a:ext cx="65024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0286" y="250878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ahnschrift Light" panose="020B0502040204020203" pitchFamily="34" charset="0"/>
                <a:ea typeface="+mj-ea"/>
                <a:cs typeface="Andalus" pitchFamily="18" charset="-78"/>
              </a:rPr>
              <a:t>In 1920s great changes took place in cultural life of the town. The minister of education A.V.Lunacharsky visited it twice. And the local Drama theatre is called in his honors.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0"/>
            <a:ext cx="5715000" cy="4286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7" y="2748525"/>
            <a:ext cx="5394107" cy="351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863" y="274104"/>
            <a:ext cx="11161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                                         The </a:t>
            </a: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weather in my </a:t>
            </a:r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town</a:t>
            </a:r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is mild and warm. </a:t>
            </a:r>
            <a:endParaRPr lang="en-US" sz="2400" b="1" cap="all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I </a:t>
            </a: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love my city very much and I’m </a:t>
            </a:r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sure</a:t>
            </a:r>
          </a:p>
          <a:p>
            <a:pPr algn="ctr"/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that if you visit it and stay for a while, </a:t>
            </a:r>
            <a:endParaRPr lang="en-US" sz="2400" b="1" cap="all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you’ll </a:t>
            </a: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love it too.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18" y="2213096"/>
            <a:ext cx="8214339" cy="399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1429" y="197490"/>
            <a:ext cx="1148080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>
                <a:srgbClr val="B80E0F"/>
              </a:buClr>
              <a:buSzPct val="160000"/>
            </a:pP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My name is SLAVA. </a:t>
            </a:r>
            <a:endParaRPr lang="en-US" sz="2400" b="1" cap="all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buClr>
                <a:srgbClr val="B80E0F"/>
              </a:buClr>
              <a:buSzPct val="160000"/>
            </a:pPr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I </a:t>
            </a: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live in a small </a:t>
            </a:r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town</a:t>
            </a:r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in the south of Russia</a:t>
            </a:r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. </a:t>
            </a: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It’s called Armavir. </a:t>
            </a:r>
            <a:endParaRPr lang="en-US" sz="2400" b="1" cap="all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buClr>
                <a:srgbClr val="B80E0F"/>
              </a:buClr>
              <a:buSzPct val="160000"/>
            </a:pPr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It’s </a:t>
            </a: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considered to be one of the most beautiful cities of Krasnodar region. </a:t>
            </a:r>
            <a:endParaRPr lang="en-US" sz="2400" b="1" cap="all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buClr>
                <a:srgbClr val="B80E0F"/>
              </a:buClr>
              <a:buSzPct val="160000"/>
            </a:pPr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The </a:t>
            </a: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population of Armavir is about 200 000 (two hundred thousand) people. </a:t>
            </a:r>
            <a:endParaRPr lang="ru-RU" sz="24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8068"/>
          <a:stretch/>
        </p:blipFill>
        <p:spPr>
          <a:xfrm rot="163844">
            <a:off x="6647542" y="2638198"/>
            <a:ext cx="4833257" cy="3288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" y="2524932"/>
            <a:ext cx="4732922" cy="358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9067"/>
            <a:ext cx="6920509" cy="45389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b="6868"/>
          <a:stretch/>
        </p:blipFill>
        <p:spPr>
          <a:xfrm>
            <a:off x="5225143" y="0"/>
            <a:ext cx="6966857" cy="4455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2332" cy="235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1"/>
            <a:ext cx="11930743" cy="6527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459720"/>
            <a:ext cx="1055449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Geographically Armavir is located  just in the </a:t>
            </a:r>
            <a:r>
              <a:rPr lang="en-US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middle</a:t>
            </a:r>
            <a:endParaRPr lang="ru-RU" sz="32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dalus" pitchFamily="18" charset="-78"/>
              <a:ea typeface="+mj-ea"/>
              <a:cs typeface="Andalus" pitchFamily="18" charset="-78"/>
            </a:endParaRPr>
          </a:p>
          <a:p>
            <a:pPr algn="ctr"/>
            <a:r>
              <a:rPr lang="en-US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 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between the equator </a:t>
            </a:r>
            <a:r>
              <a:rPr lang="en-US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and 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the North Pole. But more exactly </a:t>
            </a:r>
            <a:endParaRPr lang="ru-RU" sz="32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dalus" pitchFamily="18" charset="-78"/>
              <a:ea typeface="+mj-ea"/>
              <a:cs typeface="Andalus" pitchFamily="18" charset="-78"/>
            </a:endParaRPr>
          </a:p>
          <a:p>
            <a:pPr algn="ctr"/>
            <a:r>
              <a:rPr lang="en-US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the 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town lies in the North-East of Krasnodar region </a:t>
            </a:r>
            <a:endParaRPr lang="ru-RU" sz="32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dalus" pitchFamily="18" charset="-78"/>
              <a:ea typeface="+mj-ea"/>
              <a:cs typeface="Andalus" pitchFamily="18" charset="-78"/>
            </a:endParaRPr>
          </a:p>
          <a:p>
            <a:pPr algn="ctr"/>
            <a:r>
              <a:rPr lang="en-US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in 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the steppe zone </a:t>
            </a:r>
            <a:r>
              <a:rPr lang="en-US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of </a:t>
            </a:r>
            <a:r>
              <a:rPr lang="en-US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Prikubanskaya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 lowland. </a:t>
            </a:r>
            <a:endParaRPr lang="ru-RU" sz="32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dalus" pitchFamily="18" charset="-78"/>
              <a:ea typeface="+mj-ea"/>
              <a:cs typeface="Andalus" pitchFamily="18" charset="-78"/>
            </a:endParaRPr>
          </a:p>
          <a:p>
            <a:pPr algn="ctr"/>
            <a:r>
              <a:rPr lang="en-US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It 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spreads on the left bank of the Kuban not </a:t>
            </a:r>
            <a:endParaRPr lang="ru-RU" sz="32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dalus" pitchFamily="18" charset="-78"/>
              <a:ea typeface="+mj-ea"/>
              <a:cs typeface="Andalus" pitchFamily="18" charset="-78"/>
            </a:endParaRPr>
          </a:p>
          <a:p>
            <a:pPr algn="ctr"/>
            <a:r>
              <a:rPr lang="en-US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far 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from the mouth of the </a:t>
            </a:r>
            <a:r>
              <a:rPr lang="en-US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Urup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52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5772" y="116115"/>
            <a:ext cx="11306628" cy="6096000"/>
          </a:xfrm>
        </p:spPr>
        <p:txBody>
          <a:bodyPr>
            <a:noAutofit/>
          </a:bodyPr>
          <a:lstStyle/>
          <a:p>
            <a:pPr marL="0" lvl="0" indent="0">
              <a:buClr>
                <a:srgbClr val="B80E0F"/>
              </a:buClr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Due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to its Caucasian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,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0" lvl="0" indent="0">
              <a:buClr>
                <a:srgbClr val="B80E0F"/>
              </a:buClr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many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nationalities reside in Armavir.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0" lvl="0" indent="0">
              <a:buClr>
                <a:srgbClr val="B80E0F"/>
              </a:buClr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For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example, Armenians, Georgians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,</a:t>
            </a:r>
          </a:p>
          <a:p>
            <a:pPr marL="0" lvl="0" indent="0">
              <a:buClr>
                <a:srgbClr val="B80E0F"/>
              </a:buClr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Chechens,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Circassians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alnd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even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0" lvl="0" indent="0">
              <a:buClr>
                <a:srgbClr val="B80E0F"/>
              </a:buClr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Ukrainian Cossacks. I’m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glad that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0" lvl="0" indent="0">
              <a:buClr>
                <a:srgbClr val="B80E0F"/>
              </a:buClr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live in a multinational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city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0" lvl="0" indent="0">
              <a:buClr>
                <a:srgbClr val="B80E0F"/>
              </a:buClr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The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atmosphere here is rather friendly and supportive.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Many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of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my</a:t>
            </a:r>
          </a:p>
          <a:p>
            <a:pPr marL="0" lvl="0" indent="0">
              <a:buClr>
                <a:srgbClr val="B80E0F"/>
              </a:buClr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friends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are also of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different nationalities and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we get on well together.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We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get to learn about each other’s culture and traditions. And I should say it’s very exciting.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629" y="116115"/>
            <a:ext cx="5355772" cy="336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029" y="188686"/>
            <a:ext cx="1086595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On the outer look Armavir is very green. </a:t>
            </a:r>
          </a:p>
          <a:p>
            <a:pPr lvl="0"/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The city is full of parks and alleys</a:t>
            </a:r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.</a:t>
            </a:r>
            <a:endParaRPr lang="ru-RU" sz="2400" b="1" cap="all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In the center of the city there is the local Red Square. </a:t>
            </a:r>
          </a:p>
          <a:p>
            <a:pPr lvl="0"/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All the important festivities are celebrated on this square.</a:t>
            </a:r>
          </a:p>
          <a:p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4546" r="15964" b="14285"/>
          <a:stretch/>
        </p:blipFill>
        <p:spPr>
          <a:xfrm>
            <a:off x="5970006" y="1739291"/>
            <a:ext cx="5515428" cy="38443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79" y="1739291"/>
            <a:ext cx="4942532" cy="384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6742" y="257353"/>
            <a:ext cx="809897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The streets are not long and usually cross each other, so it’s difficult to get lost.</a:t>
            </a:r>
          </a:p>
          <a:p>
            <a:pPr lvl="0"/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 Many young people from the nearby villages come to study and work in Armavir. </a:t>
            </a:r>
            <a:endParaRPr lang="en-US" sz="2400" b="1" cap="all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There </a:t>
            </a: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are many good educational </a:t>
            </a:r>
            <a:endParaRPr lang="en-US" sz="2400" b="1" cap="all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institutions </a:t>
            </a:r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here. </a:t>
            </a:r>
            <a:endParaRPr lang="en-US" sz="2400" b="1" cap="all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lvl="0"/>
            <a:endParaRPr lang="en-US" sz="24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lvl="0"/>
            <a:endParaRPr lang="en-US" sz="2400" b="1" cap="all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lvl="0"/>
            <a:endParaRPr lang="en-US" sz="24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lvl="0"/>
            <a:endParaRPr lang="en-US" sz="2400" b="1" cap="all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Light" panose="020B0502040204020203" pitchFamily="34" charset="0"/>
                <a:ea typeface="+mj-ea"/>
                <a:cs typeface="Andalus" pitchFamily="18" charset="-78"/>
              </a:rPr>
              <a:t>Armavir 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Light" panose="020B0502040204020203" pitchFamily="34" charset="0"/>
                <a:ea typeface="+mj-ea"/>
                <a:cs typeface="Andalus" pitchFamily="18" charset="-78"/>
              </a:rPr>
              <a:t>Teachers’ Training University 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Light" panose="020B0502040204020203" pitchFamily="34" charset="0"/>
                <a:ea typeface="+mj-ea"/>
                <a:cs typeface="Andalus" pitchFamily="18" charset="-78"/>
              </a:rPr>
              <a:t>was</a:t>
            </a:r>
          </a:p>
          <a:p>
            <a:pPr lvl="0"/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Light" panose="020B0502040204020203" pitchFamily="34" charset="0"/>
                <a:ea typeface="+mj-ea"/>
                <a:cs typeface="Andalus" pitchFamily="18" charset="-78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Light" panose="020B0502040204020203" pitchFamily="34" charset="0"/>
                <a:ea typeface="+mj-ea"/>
                <a:cs typeface="Andalus" pitchFamily="18" charset="-78"/>
              </a:rPr>
              <a:t>originally established as a rural 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Light" panose="020B0502040204020203" pitchFamily="34" charset="0"/>
                <a:ea typeface="+mj-ea"/>
                <a:cs typeface="Andalus" pitchFamily="18" charset="-78"/>
              </a:rPr>
              <a:t>college</a:t>
            </a:r>
          </a:p>
          <a:p>
            <a:pPr lvl="0"/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Light" panose="020B0502040204020203" pitchFamily="34" charset="0"/>
                <a:ea typeface="+mj-ea"/>
                <a:cs typeface="Andalus" pitchFamily="18" charset="-78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Light" panose="020B0502040204020203" pitchFamily="34" charset="0"/>
                <a:ea typeface="+mj-ea"/>
                <a:cs typeface="Andalus" pitchFamily="18" charset="-78"/>
              </a:rPr>
              <a:t>1920,  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Light" panose="020B0502040204020203" pitchFamily="34" charset="0"/>
                <a:ea typeface="+mj-ea"/>
                <a:cs typeface="Andalus" pitchFamily="18" charset="-78"/>
              </a:rPr>
              <a:t>Later 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Light" panose="020B0502040204020203" pitchFamily="34" charset="0"/>
                <a:ea typeface="+mj-ea"/>
                <a:cs typeface="Andalus" pitchFamily="18" charset="-78"/>
              </a:rPr>
              <a:t>it was transformed into </a:t>
            </a:r>
            <a:endParaRPr lang="en-US" sz="24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Light" panose="020B0502040204020203" pitchFamily="34" charset="0"/>
              <a:ea typeface="+mj-ea"/>
              <a:cs typeface="Andalus" pitchFamily="18" charset="-78"/>
            </a:endParaRPr>
          </a:p>
          <a:p>
            <a:pPr lvl="0"/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Light" panose="020B0502040204020203" pitchFamily="34" charset="0"/>
                <a:ea typeface="+mj-ea"/>
                <a:cs typeface="Andalus" pitchFamily="18" charset="-78"/>
              </a:rPr>
              <a:t> an 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Light" panose="020B0502040204020203" pitchFamily="34" charset="0"/>
                <a:ea typeface="+mj-ea"/>
                <a:cs typeface="Andalus" pitchFamily="18" charset="-78"/>
              </a:rPr>
              <a:t>institute in 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Light" panose="020B0502040204020203" pitchFamily="34" charset="0"/>
                <a:ea typeface="+mj-ea"/>
                <a:cs typeface="Andalus" pitchFamily="18" charset="-78"/>
              </a:rPr>
              <a:t>1954.</a:t>
            </a:r>
            <a:endParaRPr lang="en-US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877" y="1497555"/>
            <a:ext cx="5663675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6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3" r="14953"/>
          <a:stretch/>
        </p:blipFill>
        <p:spPr>
          <a:xfrm>
            <a:off x="6313713" y="2678254"/>
            <a:ext cx="5254171" cy="36390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0" y="145142"/>
            <a:ext cx="5527838" cy="3665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3713" y="653143"/>
            <a:ext cx="4867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Armavir high flying school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19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914" y="551542"/>
            <a:ext cx="6668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There are also many beautiful </a:t>
            </a:r>
            <a:r>
              <a:rPr lang="en-US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Arial" panose="020B0604020202020204" pitchFamily="34" charset="0"/>
              </a:rPr>
              <a:t>churches</a:t>
            </a:r>
            <a:endParaRPr lang="en-US" sz="24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4656" r="3454" b="2945"/>
          <a:stretch/>
        </p:blipFill>
        <p:spPr>
          <a:xfrm>
            <a:off x="6284686" y="1161143"/>
            <a:ext cx="5144370" cy="43978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5" t="13326" r="12598" b="9764"/>
          <a:stretch/>
        </p:blipFill>
        <p:spPr>
          <a:xfrm>
            <a:off x="420915" y="1161143"/>
            <a:ext cx="5453804" cy="439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179</TotalTime>
  <Words>443</Words>
  <Application>Microsoft Office PowerPoint</Application>
  <PresentationFormat>Широкоэкранный</PresentationFormat>
  <Paragraphs>50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Andalus</vt:lpstr>
      <vt:lpstr>Arial</vt:lpstr>
      <vt:lpstr>Bahnschrift Light</vt:lpstr>
      <vt:lpstr>Calibri</vt:lpstr>
      <vt:lpstr>Helvetica Neue</vt:lpstr>
      <vt:lpstr>Impact</vt:lpstr>
      <vt:lpstr>Главное мероприятие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</dc:creator>
  <cp:lastModifiedBy>Marina</cp:lastModifiedBy>
  <cp:revision>24</cp:revision>
  <dcterms:created xsi:type="dcterms:W3CDTF">2018-03-28T19:40:08Z</dcterms:created>
  <dcterms:modified xsi:type="dcterms:W3CDTF">2018-03-29T10:05:19Z</dcterms:modified>
</cp:coreProperties>
</file>