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4" r:id="rId3"/>
    <p:sldId id="268" r:id="rId4"/>
    <p:sldId id="257" r:id="rId5"/>
    <p:sldId id="258" r:id="rId6"/>
    <p:sldId id="260" r:id="rId7"/>
    <p:sldId id="261" r:id="rId8"/>
    <p:sldId id="259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6" d="100"/>
          <a:sy n="96" d="100"/>
        </p:scale>
        <p:origin x="-378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544" y="1052736"/>
            <a:ext cx="8062912" cy="1512168"/>
          </a:xfrm>
        </p:spPr>
        <p:txBody>
          <a:bodyPr>
            <a:normAutofit/>
          </a:bodyPr>
          <a:lstStyle/>
          <a:p>
            <a:pPr algn="ctr"/>
            <a:r>
              <a:rPr lang="ru-RU" sz="8800" dirty="0" smtClean="0"/>
              <a:t>ШВЕЙЦАРИЯ</a:t>
            </a:r>
            <a:endParaRPr lang="ru-RU" sz="8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5157192"/>
            <a:ext cx="4752528" cy="129614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/>
            <a:r>
              <a:rPr lang="ru-RU" sz="1800" dirty="0" smtClean="0"/>
              <a:t>Выполнили работу </a:t>
            </a:r>
          </a:p>
          <a:p>
            <a:pPr algn="ctr"/>
            <a:r>
              <a:rPr lang="ru-RU" sz="1800" dirty="0" smtClean="0"/>
              <a:t>Ученицы 7 класса</a:t>
            </a:r>
          </a:p>
          <a:p>
            <a:pPr algn="ctr"/>
            <a:r>
              <a:rPr lang="ru-RU" sz="1800" dirty="0" smtClean="0"/>
              <a:t>КСОУ «Красноярская лесная школа»</a:t>
            </a:r>
          </a:p>
          <a:p>
            <a:pPr algn="ctr"/>
            <a:r>
              <a:rPr lang="ru-RU" sz="1800" dirty="0" err="1" smtClean="0"/>
              <a:t>Шарыгина</a:t>
            </a:r>
            <a:r>
              <a:rPr lang="ru-RU" sz="1800" dirty="0" smtClean="0"/>
              <a:t> Ксения и </a:t>
            </a:r>
            <a:r>
              <a:rPr lang="ru-RU" sz="1800" dirty="0" err="1" smtClean="0"/>
              <a:t>Свободчикова</a:t>
            </a:r>
            <a:r>
              <a:rPr lang="ru-RU" sz="1800" dirty="0" smtClean="0"/>
              <a:t> Дарья</a:t>
            </a:r>
          </a:p>
        </p:txBody>
      </p:sp>
    </p:spTree>
    <p:extLst>
      <p:ext uri="{BB962C8B-B14F-4D97-AF65-F5344CB8AC3E}">
        <p14:creationId xmlns:p14="http://schemas.microsoft.com/office/powerpoint/2010/main" val="283094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399032"/>
          </a:xfrm>
        </p:spPr>
        <p:txBody>
          <a:bodyPr/>
          <a:lstStyle/>
          <a:p>
            <a:pPr algn="ctr"/>
            <a:r>
              <a:rPr lang="ru-RU" dirty="0" smtClean="0"/>
              <a:t>ЭКОНОМИКА СТРАНЫ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82775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81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5354"/>
            <a:ext cx="8229600" cy="1399032"/>
          </a:xfrm>
        </p:spPr>
        <p:txBody>
          <a:bodyPr/>
          <a:lstStyle/>
          <a:p>
            <a:r>
              <a:rPr lang="ru-RU" dirty="0" smtClean="0"/>
              <a:t>ДОСТОПРИМЕЧАЛЬНОСТИ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9" y="1674386"/>
            <a:ext cx="561662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52120" y="2204864"/>
            <a:ext cx="34918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Замок Шильон, известный в русскоязычной литературе как </a:t>
            </a:r>
            <a:r>
              <a:rPr lang="ru-RU" dirty="0" err="1"/>
              <a:t>Шильо́нский</a:t>
            </a:r>
            <a:r>
              <a:rPr lang="ru-RU" dirty="0"/>
              <a:t> </a:t>
            </a:r>
            <a:r>
              <a:rPr lang="ru-RU" dirty="0" err="1"/>
              <a:t>за́мок</a:t>
            </a:r>
            <a:r>
              <a:rPr lang="ru-RU" dirty="0"/>
              <a:t>, расположен на Швейцарской Ривьере, у кромки Женевского озера, в 3 км от города </a:t>
            </a:r>
            <a:r>
              <a:rPr lang="ru-RU" dirty="0" err="1"/>
              <a:t>Монтрё</a:t>
            </a:r>
            <a:r>
              <a:rPr lang="ru-RU" dirty="0"/>
              <a:t>, между населёнными пунктами </a:t>
            </a:r>
            <a:r>
              <a:rPr lang="ru-RU" dirty="0" err="1"/>
              <a:t>Вейто</a:t>
            </a:r>
            <a:r>
              <a:rPr lang="ru-RU" dirty="0"/>
              <a:t> и </a:t>
            </a:r>
            <a:r>
              <a:rPr lang="ru-RU" dirty="0" err="1"/>
              <a:t>Вильнёв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93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РЕЙНСКИЙ ВОДОПАД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3"/>
            <a:ext cx="5076564" cy="36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64088" y="1988840"/>
            <a:ext cx="37799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Ре́йнский</a:t>
            </a:r>
            <a:r>
              <a:rPr lang="ru-RU" dirty="0"/>
              <a:t> </a:t>
            </a:r>
            <a:r>
              <a:rPr lang="ru-RU" dirty="0" err="1"/>
              <a:t>водопа́д</a:t>
            </a:r>
            <a:r>
              <a:rPr lang="ru-RU" dirty="0"/>
              <a:t> — водопад на реке Рейн в Швейцарии, на границе кантонов </a:t>
            </a:r>
            <a:r>
              <a:rPr lang="ru-RU" dirty="0" err="1"/>
              <a:t>Шаффхаузен</a:t>
            </a:r>
            <a:r>
              <a:rPr lang="ru-RU" dirty="0"/>
              <a:t> и Цюрих. Рейнский водопад считается самым большим равнинным водопадом в Европе. Высота водопада — 23 м, ширина — 150 м. Средний расход воды зимой — 250 м³/с, летом — 700 м³/с.</a:t>
            </a:r>
          </a:p>
        </p:txBody>
      </p:sp>
    </p:spTree>
    <p:extLst>
      <p:ext uri="{BB962C8B-B14F-4D97-AF65-F5344CB8AC3E}">
        <p14:creationId xmlns:p14="http://schemas.microsoft.com/office/powerpoint/2010/main" val="142238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ПИЛАТУС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9"/>
            <a:ext cx="550641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68144" y="1988840"/>
            <a:ext cx="3131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Пилатус</a:t>
            </a:r>
            <a:r>
              <a:rPr lang="ru-RU" dirty="0"/>
              <a:t> — горный массив в швейцарских Альпах, на границе кантонов </a:t>
            </a:r>
            <a:r>
              <a:rPr lang="ru-RU" dirty="0" err="1"/>
              <a:t>Обвальден</a:t>
            </a:r>
            <a:r>
              <a:rPr lang="ru-RU" dirty="0"/>
              <a:t>, </a:t>
            </a:r>
            <a:r>
              <a:rPr lang="ru-RU" dirty="0" err="1"/>
              <a:t>Нидвальден</a:t>
            </a:r>
            <a:r>
              <a:rPr lang="ru-RU" dirty="0"/>
              <a:t> и Люцерн, и его главная вершина</a:t>
            </a:r>
          </a:p>
        </p:txBody>
      </p:sp>
    </p:spTree>
    <p:extLst>
      <p:ext uri="{BB962C8B-B14F-4D97-AF65-F5344CB8AC3E}">
        <p14:creationId xmlns:p14="http://schemas.microsoft.com/office/powerpoint/2010/main" val="365305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ТИТЛИС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5479070" cy="3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87008" y="1988840"/>
            <a:ext cx="31592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Титлис</a:t>
            </a:r>
            <a:r>
              <a:rPr lang="ru-RU" dirty="0"/>
              <a:t> — гора-</a:t>
            </a:r>
            <a:r>
              <a:rPr lang="ru-RU" dirty="0" err="1"/>
              <a:t>трёхтысячник</a:t>
            </a:r>
            <a:r>
              <a:rPr lang="ru-RU" dirty="0"/>
              <a:t> в Центральной Швейцарии, горный курорт и популярное место отдыха любителей зимних видов спорта.</a:t>
            </a:r>
          </a:p>
        </p:txBody>
      </p:sp>
    </p:spTree>
    <p:extLst>
      <p:ext uri="{BB962C8B-B14F-4D97-AF65-F5344CB8AC3E}">
        <p14:creationId xmlns:p14="http://schemas.microsoft.com/office/powerpoint/2010/main" val="14174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ЗНАМЕНИТЫЕ ЛЮДИ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1882808"/>
            <a:ext cx="4978896" cy="4572000"/>
          </a:xfrm>
        </p:spPr>
        <p:txBody>
          <a:bodyPr>
            <a:normAutofit fontScale="92500"/>
          </a:bodyPr>
          <a:lstStyle/>
          <a:p>
            <a:r>
              <a:rPr lang="ru-RU" sz="2000" dirty="0"/>
              <a:t>Анри-Фредерик </a:t>
            </a:r>
            <a:r>
              <a:rPr lang="ru-RU" sz="2000" dirty="0" err="1"/>
              <a:t>Амьель</a:t>
            </a:r>
            <a:r>
              <a:rPr lang="ru-RU" sz="2000" dirty="0"/>
              <a:t> (</a:t>
            </a:r>
            <a:r>
              <a:rPr lang="ru-RU" sz="2000" dirty="0" err="1"/>
              <a:t>Henri-Frédéric</a:t>
            </a:r>
            <a:r>
              <a:rPr lang="ru-RU" sz="2000" dirty="0"/>
              <a:t> </a:t>
            </a:r>
            <a:r>
              <a:rPr lang="ru-RU" sz="2000" dirty="0" err="1"/>
              <a:t>Amiel</a:t>
            </a:r>
            <a:r>
              <a:rPr lang="ru-RU" sz="2000" dirty="0"/>
              <a:t>, 27 сентября 1821, Женева — 11 мая 1881, там же) — швейцарский писатель, поэт, мыслитель-эссеист, писал на французском языке.</a:t>
            </a:r>
          </a:p>
          <a:p>
            <a:endParaRPr lang="ru-RU" sz="2000" dirty="0"/>
          </a:p>
          <a:p>
            <a:r>
              <a:rPr lang="ru-RU" sz="2000" dirty="0"/>
              <a:t>Потомок гугенотов, бежавших в Швейцарию после отмены Нантского эдикта. Мать скончалась от туберкулеза, через два года после ее смерти отец </a:t>
            </a:r>
            <a:r>
              <a:rPr lang="ru-RU" sz="2000" dirty="0" err="1"/>
              <a:t>Амьеля</a:t>
            </a:r>
            <a:r>
              <a:rPr lang="ru-RU" sz="2000" dirty="0"/>
              <a:t>, женевский негоциант, от тоски по умершей покончил с собой, бросившись в Рону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288032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545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ЗНАМЕНИТЫЕ ЛЮДИ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7864" y="1882808"/>
            <a:ext cx="5338936" cy="4572000"/>
          </a:xfrm>
        </p:spPr>
        <p:txBody>
          <a:bodyPr>
            <a:normAutofit/>
          </a:bodyPr>
          <a:lstStyle/>
          <a:p>
            <a:r>
              <a:rPr lang="ru-RU" sz="2000" dirty="0"/>
              <a:t>Марко </a:t>
            </a:r>
            <a:r>
              <a:rPr lang="ru-RU" sz="2000" dirty="0" err="1"/>
              <a:t>Бюхель</a:t>
            </a:r>
            <a:r>
              <a:rPr lang="ru-RU" sz="2000" dirty="0"/>
              <a:t> (нем. </a:t>
            </a:r>
            <a:r>
              <a:rPr lang="ru-RU" sz="2000" dirty="0" err="1"/>
              <a:t>Marco</a:t>
            </a:r>
            <a:r>
              <a:rPr lang="ru-RU" sz="2000" dirty="0"/>
              <a:t> </a:t>
            </a:r>
            <a:r>
              <a:rPr lang="ru-RU" sz="2000" dirty="0" err="1"/>
              <a:t>Buchel</a:t>
            </a:r>
            <a:r>
              <a:rPr lang="ru-RU" sz="2000" dirty="0"/>
              <a:t>, род. 4 ноября 1971 года в </a:t>
            </a:r>
            <a:r>
              <a:rPr lang="ru-RU" sz="2000" dirty="0" err="1"/>
              <a:t>Валенштадте</a:t>
            </a:r>
            <a:r>
              <a:rPr lang="ru-RU" sz="2000" dirty="0"/>
              <a:t>, Швейцария) — </a:t>
            </a:r>
            <a:r>
              <a:rPr lang="ru-RU" sz="2000" dirty="0" err="1"/>
              <a:t>лихтенштейнский</a:t>
            </a:r>
            <a:r>
              <a:rPr lang="ru-RU" sz="2000" dirty="0"/>
              <a:t> горнолыжник, участник 6 подряд зимних Олимпиад (1992, 1994, 1998, 2002, 2006, 2010).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024336" cy="423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3267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ЗНАМЕНИТЫЕ ЛЮДИ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1882808"/>
            <a:ext cx="4762872" cy="4572000"/>
          </a:xfrm>
        </p:spPr>
        <p:txBody>
          <a:bodyPr>
            <a:normAutofit/>
          </a:bodyPr>
          <a:lstStyle/>
          <a:p>
            <a:r>
              <a:rPr lang="ru-RU" sz="2000" dirty="0"/>
              <a:t>Альбрехт Галлер (полное имя и фамилия Альбрехт фон Галлер; </a:t>
            </a:r>
            <a:r>
              <a:rPr lang="ru-RU" sz="2000" dirty="0" err="1"/>
              <a:t>Халлер</a:t>
            </a:r>
            <a:r>
              <a:rPr lang="ru-RU" sz="2000" dirty="0"/>
              <a:t>, </a:t>
            </a:r>
            <a:r>
              <a:rPr lang="ru-RU" sz="2000" dirty="0" err="1"/>
              <a:t>Albrecht</a:t>
            </a:r>
            <a:r>
              <a:rPr lang="ru-RU" sz="2000" dirty="0"/>
              <a:t> </a:t>
            </a:r>
            <a:r>
              <a:rPr lang="ru-RU" sz="2000" dirty="0" err="1"/>
              <a:t>von</a:t>
            </a:r>
            <a:r>
              <a:rPr lang="ru-RU" sz="2000" dirty="0"/>
              <a:t> </a:t>
            </a:r>
            <a:r>
              <a:rPr lang="ru-RU" sz="2000" dirty="0" err="1"/>
              <a:t>Haller</a:t>
            </a:r>
            <a:r>
              <a:rPr lang="ru-RU" sz="2000" dirty="0"/>
              <a:t>) — швейцарский ученый-медик; анатом, физиолог, естествоиспытатель, писатель; иностранный почетный член Петербургской академии наук (1776); основоположник экспериментальной физиологии, автор трудов по анатомии, эмбриологии, ботанике и хирургии.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303462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197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ОСОБЕННОСТИ ОБРАЗОВАНИЯ</a:t>
            </a:r>
            <a:endParaRPr lang="ru-RU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56084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88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42562"/>
            <a:ext cx="540060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4032448" cy="268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63675" y="487004"/>
            <a:ext cx="5088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ОБРАЗОВАНИЯ В ШВЕЙЦАРИИ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52736"/>
            <a:ext cx="4440310" cy="268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461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38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35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НАЦИОНАЛЬНЫЕ ТРАДИЦИИ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3435" y="1700808"/>
            <a:ext cx="4330824" cy="4572000"/>
          </a:xfrm>
        </p:spPr>
        <p:txBody>
          <a:bodyPr>
            <a:normAutofit/>
          </a:bodyPr>
          <a:lstStyle/>
          <a:p>
            <a:r>
              <a:rPr lang="ru-RU" sz="1600" dirty="0" err="1"/>
              <a:t>Gansabhauet</a:t>
            </a:r>
            <a:r>
              <a:rPr lang="ru-RU" sz="1600" dirty="0"/>
              <a:t>, или Когда гусю рубят голову</a:t>
            </a:r>
          </a:p>
          <a:p>
            <a:r>
              <a:rPr lang="ru-RU" sz="1600" dirty="0"/>
              <a:t>Неподготовленный турист может пережить настоящий шок, оказавшись на главной площади швейцарского городка </a:t>
            </a:r>
            <a:r>
              <a:rPr lang="ru-RU" sz="1600" dirty="0" err="1"/>
              <a:t>Зурзее</a:t>
            </a:r>
            <a:r>
              <a:rPr lang="ru-RU" sz="1600" dirty="0"/>
              <a:t> 11 ноября, в день Святого Мартина. Еще бы: ведь перед ратушей на проволоке прямо за шею подвешен мертвый гусь. И тут же собрались все, кто хочет его выиграть — срубив голову птице при помощи старинной кавалерийской сабли.</a:t>
            </a:r>
          </a:p>
          <a:p>
            <a:endParaRPr lang="ru-RU" sz="1600" dirty="0"/>
          </a:p>
          <a:p>
            <a:endParaRPr lang="ru-RU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5162555" cy="344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309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69647"/>
            <a:ext cx="7416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Национальный праздник Швейцарии — федеральный праздник в честь основания Швейцарской Конфедерации, отмечается 1 августа. Является единственным праздником, который отмечается на федеральном уровне. В некоторых городах официальная церемония происходит накануне праздника — 31 июля.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32856"/>
            <a:ext cx="5715000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63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980728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Любимые народные швейцарские развлечения – метание флага, напоминающее олимпийское метание копья, игра </a:t>
            </a:r>
            <a:r>
              <a:rPr lang="ru-RU" dirty="0" err="1"/>
              <a:t>хорнуссен</a:t>
            </a:r>
            <a:r>
              <a:rPr lang="ru-RU" dirty="0"/>
              <a:t>, похожая на гольф, только со специальными битами, и борьба </a:t>
            </a:r>
            <a:r>
              <a:rPr lang="ru-RU" dirty="0" err="1"/>
              <a:t>швинген</a:t>
            </a:r>
            <a:r>
              <a:rPr lang="ru-RU" dirty="0"/>
              <a:t>, распространенная среди немецкоязычной части швейцарского населения.</a:t>
            </a:r>
          </a:p>
          <a:p>
            <a:r>
              <a:rPr lang="ru-RU" dirty="0"/>
              <a:t>Последний вид спорта даже проводится в виде официальных соревнований на специальных аренах.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59" y="836712"/>
            <a:ext cx="4477680" cy="298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8721" y="3846716"/>
            <a:ext cx="4075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йодль - необычная манера пения</a:t>
            </a:r>
          </a:p>
        </p:txBody>
      </p:sp>
    </p:spTree>
    <p:extLst>
      <p:ext uri="{BB962C8B-B14F-4D97-AF65-F5344CB8AC3E}">
        <p14:creationId xmlns:p14="http://schemas.microsoft.com/office/powerpoint/2010/main" val="3920263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399032"/>
          </a:xfrm>
        </p:spPr>
        <p:txBody>
          <a:bodyPr/>
          <a:lstStyle/>
          <a:p>
            <a:r>
              <a:rPr lang="ru-RU" dirty="0" smtClean="0"/>
              <a:t>НАЦИОНАЛЬНАЯ КУХНЯ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1988840"/>
            <a:ext cx="4355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Швейцарии используют следующие обозначения для пива:</a:t>
            </a:r>
          </a:p>
          <a:p>
            <a:r>
              <a:rPr lang="ru-RU" dirty="0" err="1"/>
              <a:t>Lagerbier</a:t>
            </a:r>
            <a:r>
              <a:rPr lang="ru-RU" dirty="0"/>
              <a:t> — от 10,0 до 12,0% первоначального сусла</a:t>
            </a:r>
          </a:p>
          <a:p>
            <a:r>
              <a:rPr lang="ru-RU" dirty="0" err="1"/>
              <a:t>Spezialbier</a:t>
            </a:r>
            <a:r>
              <a:rPr lang="ru-RU" dirty="0"/>
              <a:t> — специальное пиво — от 11,5 до 14,0% сусла</a:t>
            </a:r>
          </a:p>
          <a:p>
            <a:r>
              <a:rPr lang="ru-RU" dirty="0" err="1"/>
              <a:t>Starkbier</a:t>
            </a:r>
            <a:r>
              <a:rPr lang="ru-RU" dirty="0"/>
              <a:t> — сильные пиво — по крайней мере, 14% первоначальный сусла</a:t>
            </a:r>
          </a:p>
          <a:p>
            <a:r>
              <a:rPr lang="ru-RU" dirty="0" err="1"/>
              <a:t>Leichtbier</a:t>
            </a:r>
            <a:r>
              <a:rPr lang="ru-RU" dirty="0"/>
              <a:t> — светлое пиво — на содержание алкоголя до 3,0 процента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16832"/>
            <a:ext cx="4788024" cy="341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775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9" y="404664"/>
            <a:ext cx="4735603" cy="3162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20412" y="751338"/>
            <a:ext cx="44235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Раклет</a:t>
            </a:r>
            <a:r>
              <a:rPr lang="ru-RU" dirty="0"/>
              <a:t> (фр. </a:t>
            </a:r>
            <a:r>
              <a:rPr lang="ru-RU" dirty="0" err="1"/>
              <a:t>Raclette</a:t>
            </a:r>
            <a:r>
              <a:rPr lang="ru-RU" dirty="0"/>
              <a:t>; от фр. </a:t>
            </a:r>
            <a:r>
              <a:rPr lang="ru-RU" dirty="0" err="1"/>
              <a:t>racler</a:t>
            </a:r>
            <a:r>
              <a:rPr lang="ru-RU" dirty="0"/>
              <a:t> — скоблить, скрести) — швейцарское национальное блюдо, которое, как и фондю, готовится из расплавленного жирного сыра. Для </a:t>
            </a:r>
            <a:r>
              <a:rPr lang="ru-RU" dirty="0" err="1"/>
              <a:t>раклета</a:t>
            </a:r>
            <a:r>
              <a:rPr lang="ru-RU" dirty="0"/>
              <a:t>, как правило, используется особый жирный сорт сыра, имеющий то же название (блюдо получило название в честь сыра, первое упоминание которого в средневековой литературе относится к 1292 году[1]) и выпускаемый в виде некрупных круглых головок или брусков. Время его созревания составляет до одного года. Существует множество сортов этого сыра: с перцем, чесноком, козьим молоком и орехами[2]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1159"/>
            <a:ext cx="3240360" cy="322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54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00153" y="1981605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Фондю́ — национальное блюдо швейцарской кухни, также распространённое в граничащих с Швейцарией районах Франции и Италии. Приготавливается из смеси различных швейцарских сыров с добавлением белого вина, крахмала и </a:t>
            </a:r>
            <a:r>
              <a:rPr lang="ru-RU" dirty="0" err="1"/>
              <a:t>кирша</a:t>
            </a:r>
            <a:r>
              <a:rPr lang="ru-RU" dirty="0"/>
              <a:t>; как вариант возможно добавление чеснока, мускатного ореха и др.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4644008" cy="3477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9" y="3713947"/>
            <a:ext cx="4613919" cy="307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697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ИНТЕРЕСНЫЕ ФАКТЫ О СТРАНЕ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400" dirty="0"/>
              <a:t>1. Швейцарцы – довольно воинственная нация. До 2003 года эта страна обладала самой большой армией в Европе, и сейчас процент военнослужащих здесь довольно велик. Срок службы в швейцарской армии 260 дней, но растягивается это процесс на 10 лет: швейцарцы служат не «от» и «до», а ежегодно отправляются на недельные военные сборы.</a:t>
            </a:r>
          </a:p>
          <a:p>
            <a:endParaRPr lang="ru-RU" sz="1400" dirty="0"/>
          </a:p>
          <a:p>
            <a:r>
              <a:rPr lang="ru-RU" sz="1400" dirty="0"/>
              <a:t>2. В этой стране есть легальный способ откосить от армии: отдать государству 3% всех денег, заработанных до тридцати лет. Но желающих избежать службы не так уж и много. Многие офисные работники с нетерпением дожидаются недельных сборов, которые можно активно провести на свежем воздухе в мужской компании. Тем более зарплата в это время выплачивается в обычном режиме.</a:t>
            </a:r>
          </a:p>
          <a:p>
            <a:endParaRPr lang="ru-RU" sz="1400" dirty="0"/>
          </a:p>
          <a:p>
            <a:r>
              <a:rPr lang="ru-RU" sz="1400" dirty="0"/>
              <a:t>3. В этой небольшой стране 4 официальных языка. Самый редкий из них — романшский: на нём говорят около 39 тысяч человек.</a:t>
            </a:r>
          </a:p>
          <a:p>
            <a:endParaRPr lang="ru-RU" sz="1400" dirty="0"/>
          </a:p>
          <a:p>
            <a:r>
              <a:rPr lang="ru-RU" sz="1400" dirty="0"/>
              <a:t>4. В Швейцарии находится самый высокий пункт банджо-</a:t>
            </a:r>
            <a:r>
              <a:rPr lang="ru-RU" sz="1400" dirty="0" err="1"/>
              <a:t>джампинга</a:t>
            </a:r>
            <a:r>
              <a:rPr lang="ru-RU" sz="1400" dirty="0"/>
              <a:t>: плотина </a:t>
            </a:r>
            <a:r>
              <a:rPr lang="ru-RU" sz="1400" dirty="0" err="1"/>
              <a:t>Верзаска</a:t>
            </a:r>
            <a:r>
              <a:rPr lang="ru-RU" sz="1400" dirty="0"/>
              <a:t>. Джеймс Бонд прыгает с неё в фильме «Золотой Глаз».</a:t>
            </a:r>
          </a:p>
          <a:p>
            <a:endParaRPr lang="ru-RU" sz="1400" dirty="0"/>
          </a:p>
          <a:p>
            <a:r>
              <a:rPr lang="ru-RU" sz="1400" dirty="0"/>
              <a:t>5. Метро есть только в одном городе – Лозанне. Оно наземное и управляется автопилотом</a:t>
            </a:r>
            <a:r>
              <a:rPr lang="ru-RU" sz="105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1707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ИНТЕРЕСНЫЕ ФАКТЫ О СТРАНЕ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400" dirty="0"/>
              <a:t>6. Швейцарский наркоман может бесплатно получить еду, ночлег и дозу – под наблюдением медперсонала. Государство посчитало, что контролировать эффективнее, чем спасать зависимых людей от передозировки или противодействовать нарушениям закона с их стороны. В учреждение контролируемого приёма наркотиков может попасть не каждый желающий, а только наркоман со стажем.</a:t>
            </a:r>
          </a:p>
          <a:p>
            <a:endParaRPr lang="ru-RU" sz="1400" dirty="0"/>
          </a:p>
          <a:p>
            <a:r>
              <a:rPr lang="ru-RU" sz="1400" dirty="0"/>
              <a:t>7. Ёлки можно выбрасывать только один день в году: в этой стране очень трепетно относятся к переработке мусора.</a:t>
            </a:r>
          </a:p>
          <a:p>
            <a:endParaRPr lang="ru-RU" sz="1400" dirty="0"/>
          </a:p>
          <a:p>
            <a:r>
              <a:rPr lang="ru-RU" sz="1400" dirty="0"/>
              <a:t>8. В Швейцарии узаконены мелкие «взятки» чиновникам, зато любую справку сделают быстро.</a:t>
            </a:r>
          </a:p>
          <a:p>
            <a:endParaRPr lang="ru-RU" sz="1400" dirty="0"/>
          </a:p>
          <a:p>
            <a:r>
              <a:rPr lang="ru-RU" sz="1400" dirty="0"/>
              <a:t>9. Чтобы срубить дерево, швейцарец должен получить государственное разрешение. Даже если вырастил дерево сам на своей земле.</a:t>
            </a:r>
          </a:p>
          <a:p>
            <a:endParaRPr lang="ru-RU" sz="1400" dirty="0"/>
          </a:p>
          <a:p>
            <a:r>
              <a:rPr lang="ru-RU" sz="1400" dirty="0"/>
              <a:t>10. В Швейцарии находится самый </a:t>
            </a:r>
            <a:r>
              <a:rPr lang="ru-RU" sz="1400" dirty="0" err="1"/>
              <a:t>минималистичный</a:t>
            </a:r>
            <a:r>
              <a:rPr lang="ru-RU" sz="1400" dirty="0"/>
              <a:t> отель: «Ноль звёзд». В нём нет ни стен, ни крыши. Зато есть дворецкий: местный фермер в резиновых сапогах.</a:t>
            </a:r>
          </a:p>
        </p:txBody>
      </p:sp>
    </p:spTree>
    <p:extLst>
      <p:ext uri="{BB962C8B-B14F-4D97-AF65-F5344CB8AC3E}">
        <p14:creationId xmlns:p14="http://schemas.microsoft.com/office/powerpoint/2010/main" val="1576761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399032"/>
          </a:xfrm>
        </p:spPr>
        <p:txBody>
          <a:bodyPr/>
          <a:lstStyle/>
          <a:p>
            <a:pPr algn="ctr"/>
            <a:r>
              <a:rPr lang="ru-RU" dirty="0" smtClean="0"/>
              <a:t>ВОПРОСЫ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1. Какую страну мы изучали на уроке</a:t>
            </a:r>
            <a:r>
              <a:rPr lang="en-US" sz="1800" dirty="0" smtClean="0"/>
              <a:t>?</a:t>
            </a:r>
          </a:p>
          <a:p>
            <a:r>
              <a:rPr lang="en-US" sz="1800" dirty="0" smtClean="0"/>
              <a:t>2</a:t>
            </a:r>
            <a:r>
              <a:rPr lang="ru-RU" sz="1800" dirty="0" smtClean="0"/>
              <a:t>. Как зовут главу государства</a:t>
            </a:r>
            <a:r>
              <a:rPr lang="en-US" sz="1800" dirty="0" smtClean="0"/>
              <a:t>?</a:t>
            </a:r>
          </a:p>
          <a:p>
            <a:r>
              <a:rPr lang="en-US" sz="1800" dirty="0" smtClean="0"/>
              <a:t>3</a:t>
            </a:r>
            <a:r>
              <a:rPr lang="ru-RU" sz="1800" dirty="0" smtClean="0"/>
              <a:t>. Какое из национальных блюд вы запомнили</a:t>
            </a:r>
            <a:r>
              <a:rPr lang="en-US" sz="1800" dirty="0" smtClean="0"/>
              <a:t>?</a:t>
            </a:r>
          </a:p>
          <a:p>
            <a:r>
              <a:rPr lang="en-US" sz="1800" dirty="0" smtClean="0"/>
              <a:t>4</a:t>
            </a:r>
            <a:r>
              <a:rPr lang="ru-RU" sz="1800" dirty="0" smtClean="0"/>
              <a:t>. Какие достопримечательности есть в стране</a:t>
            </a:r>
            <a:r>
              <a:rPr lang="en-US" sz="1800" dirty="0" smtClean="0"/>
              <a:t>?</a:t>
            </a:r>
          </a:p>
          <a:p>
            <a:r>
              <a:rPr lang="en-US" sz="1800" dirty="0" smtClean="0"/>
              <a:t>5</a:t>
            </a:r>
            <a:r>
              <a:rPr lang="ru-RU" sz="1800" dirty="0" smtClean="0"/>
              <a:t>. Кого из знаменитых людей</a:t>
            </a:r>
            <a:r>
              <a:rPr lang="en-US" sz="1800" dirty="0" smtClean="0"/>
              <a:t> </a:t>
            </a:r>
            <a:r>
              <a:rPr lang="ru-RU" sz="1800" dirty="0" smtClean="0"/>
              <a:t>вы запомнили</a:t>
            </a:r>
            <a:r>
              <a:rPr lang="en-US" sz="1800" dirty="0" smtClean="0"/>
              <a:t>?</a:t>
            </a:r>
          </a:p>
          <a:p>
            <a:r>
              <a:rPr lang="en-US" sz="1800" dirty="0" smtClean="0"/>
              <a:t>6</a:t>
            </a:r>
            <a:r>
              <a:rPr lang="ru-RU" sz="1800" dirty="0" smtClean="0"/>
              <a:t>. Сколько людей проживает в стране (в 2020 году) </a:t>
            </a:r>
            <a:r>
              <a:rPr lang="en-US" sz="1800" dirty="0" smtClean="0"/>
              <a:t>?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57122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30219"/>
            <a:ext cx="5760640" cy="463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6632" y="640759"/>
            <a:ext cx="90364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ЗА ВНИМАНИЕ!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20946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/>
              <a:t>ЦЕЛЬ И ЗАДАЧИ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ЦЕЛЬ </a:t>
            </a:r>
            <a:r>
              <a:rPr lang="en-US" sz="1800" dirty="0" smtClean="0"/>
              <a:t>: </a:t>
            </a:r>
            <a:r>
              <a:rPr lang="ru-RU" sz="1800" dirty="0" smtClean="0"/>
              <a:t>УЗНАТЬ ЧТО ЗА СТРАНА ШВЕЙЦАРИЯ. УЗНАТЬ ВСЕ ПРО ЭТУ СТРАНУ. УЗНАТЬ ЧТО ТО ИНТЕРЕСНОЕ ОБ ЭТОЙ СТРАНЕ</a:t>
            </a:r>
          </a:p>
          <a:p>
            <a:endParaRPr lang="ru-RU" sz="1800" dirty="0"/>
          </a:p>
          <a:p>
            <a:endParaRPr lang="ru-RU" sz="1800" dirty="0" smtClean="0"/>
          </a:p>
          <a:p>
            <a:r>
              <a:rPr lang="ru-RU" sz="1800" dirty="0" smtClean="0"/>
              <a:t>ЗАДАЧА</a:t>
            </a:r>
            <a:r>
              <a:rPr lang="en-US" sz="1800" dirty="0" smtClean="0"/>
              <a:t>:</a:t>
            </a:r>
            <a:r>
              <a:rPr lang="ru-RU" sz="1800" dirty="0" smtClean="0"/>
              <a:t> ВЫПОЛНИТЬ КОМПЛЕКСНУЮ ХАРАКТЕРИСТИКУ СТРАНЫ</a:t>
            </a:r>
          </a:p>
          <a:p>
            <a:pPr marL="64008" indent="0">
              <a:buNone/>
            </a:pPr>
            <a:r>
              <a:rPr lang="ru-RU" sz="1800" dirty="0"/>
              <a:t> </a:t>
            </a:r>
            <a:endParaRPr lang="ru-RU" sz="1800" dirty="0" smtClean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024160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ГЕОГРАФИЧЕСКОЕ ПОЛОЖЕНИЕ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02072"/>
          </a:xfrm>
        </p:spPr>
        <p:txBody>
          <a:bodyPr>
            <a:normAutofit/>
          </a:bodyPr>
          <a:lstStyle/>
          <a:p>
            <a:r>
              <a:rPr lang="ru-RU" sz="1400" dirty="0"/>
              <a:t>Площадь территории страны составляет 41,3 тыс. км². Швейцария на севере граничит с Германией, на западе — с Францией, на востоке — с Лихтенштейном и Австрией, на юге — с Италией. Большая часть северной границы с Германией идет по реке Рейн, хотя Рейн входит на территорию Швейцарии около </a:t>
            </a:r>
            <a:r>
              <a:rPr lang="ru-RU" sz="1400" dirty="0" err="1"/>
              <a:t>Шаффхаузена</a:t>
            </a:r>
            <a:r>
              <a:rPr lang="ru-RU" sz="1400" dirty="0"/>
              <a:t>. Восточная граница с Германией и частью Австрии проходит через Боденское озеро (нем. </a:t>
            </a:r>
            <a:r>
              <a:rPr lang="ru-RU" sz="1400" dirty="0" err="1"/>
              <a:t>Bodensee</a:t>
            </a:r>
            <a:r>
              <a:rPr lang="ru-RU" sz="1400" dirty="0"/>
              <a:t>). Часть юго-западной границы с Францией проходит через Женевское озеро. Самая протяженная граница — с Италией — 741,3 км, с Францией — 571,8 км, с Германией — 362, 5 км, с Австрией — 165,1 км, с Лихтенштейном — 41 км. Швейцария не имеет выхода к морю.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068960"/>
            <a:ext cx="5112568" cy="3377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827817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ПРИРОДНЫЕ ОСОБЕННОСТИ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ТЕРРИТОРИИ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2032"/>
          </a:xfrm>
        </p:spPr>
        <p:txBody>
          <a:bodyPr>
            <a:normAutofit/>
          </a:bodyPr>
          <a:lstStyle/>
          <a:p>
            <a:r>
              <a:rPr lang="ru-RU" sz="1800" dirty="0"/>
              <a:t>На территории Швейцарии различимы три природных района: горный массив Юра на северо-западе, Швейцарское плато (плоскогорье) в центре и Альпы на юго-востоке. Горы Юра разделяют Швейцарию и Францию, простираются от Женевы до Базеля и </a:t>
            </a:r>
            <a:r>
              <a:rPr lang="ru-RU" sz="1800" dirty="0" err="1"/>
              <a:t>Шаффхаузена</a:t>
            </a:r>
            <a:r>
              <a:rPr lang="ru-RU" sz="1800" dirty="0"/>
              <a:t>. Швейцарское плато образовалось на месте прогиба между Юрой и Альпами.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68079"/>
            <a:ext cx="4248472" cy="340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7" y="3140968"/>
            <a:ext cx="465297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838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СТОЛИЦА  И АДМИНИСТРАТИВНО-ТЕРРИТОРИАЛЬНОЕ УСТРОЙСТВО ГОСУДАРСТВА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579296" cy="2736304"/>
          </a:xfrm>
        </p:spPr>
        <p:txBody>
          <a:bodyPr>
            <a:normAutofit/>
          </a:bodyPr>
          <a:lstStyle/>
          <a:p>
            <a:r>
              <a:rPr lang="ru-RU" sz="1200" dirty="0"/>
              <a:t>Территориальное устройство Швейцарии как федеративной республики включает в себя 26 кантонов (20 кантонов и 6 полукантонов). Кантоны (нем. </a:t>
            </a:r>
            <a:r>
              <a:rPr lang="ru-RU" sz="1200" dirty="0" err="1"/>
              <a:t>Kantone</a:t>
            </a:r>
            <a:r>
              <a:rPr lang="ru-RU" sz="1200" dirty="0"/>
              <a:t>, фр. </a:t>
            </a:r>
            <a:r>
              <a:rPr lang="ru-RU" sz="1200" dirty="0" err="1"/>
              <a:t>cantons</a:t>
            </a:r>
            <a:r>
              <a:rPr lang="ru-RU" sz="1200" dirty="0"/>
              <a:t>, итал. </a:t>
            </a:r>
            <a:r>
              <a:rPr lang="ru-RU" sz="1200" dirty="0" err="1"/>
              <a:t>cantoni</a:t>
            </a:r>
            <a:r>
              <a:rPr lang="ru-RU" sz="1200" dirty="0"/>
              <a:t>, </a:t>
            </a:r>
            <a:r>
              <a:rPr lang="ru-RU" sz="1200" dirty="0" err="1"/>
              <a:t>романш</a:t>
            </a:r>
            <a:r>
              <a:rPr lang="ru-RU" sz="1200" dirty="0"/>
              <a:t>. </a:t>
            </a:r>
            <a:r>
              <a:rPr lang="ru-RU" sz="1200" dirty="0" err="1"/>
              <a:t>chantuns</a:t>
            </a:r>
            <a:r>
              <a:rPr lang="ru-RU" sz="1200" dirty="0"/>
              <a:t>) — это крупнейшие государственно-территориальные единицы Швейцарской Конфедерации. Низший уровень территориально-административного деления — общины (нем. </a:t>
            </a:r>
            <a:r>
              <a:rPr lang="ru-RU" sz="1200" dirty="0" err="1"/>
              <a:t>Gemeinde</a:t>
            </a:r>
            <a:r>
              <a:rPr lang="ru-RU" sz="1200" dirty="0"/>
              <a:t>), которых по состоянию на январь 2012 года насчитывалось 2495 (в 2011 году — 2495 общин)[1]. Ниже — список кантонов (немало городов Швейцарии имеют разные названия, употребляемые на разных языках страны).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Столица </a:t>
            </a:r>
            <a:r>
              <a:rPr lang="ru-RU" sz="1200" dirty="0"/>
              <a:t>Швейцарии де-юре отсутствует, де-факто — город Берн, как месторасположение Федерального собрания</a:t>
            </a:r>
            <a:r>
              <a:rPr lang="ru-RU" sz="1800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429000"/>
            <a:ext cx="5328592" cy="31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279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45282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ГЛАВА ГОСУДАРСТВА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4258816" cy="4970024"/>
          </a:xfrm>
        </p:spPr>
        <p:txBody>
          <a:bodyPr>
            <a:normAutofit/>
          </a:bodyPr>
          <a:lstStyle/>
          <a:p>
            <a:r>
              <a:rPr lang="ru-RU" sz="1800" dirty="0" err="1"/>
              <a:t>Иньяцио</a:t>
            </a:r>
            <a:r>
              <a:rPr lang="ru-RU" sz="1800" dirty="0"/>
              <a:t> </a:t>
            </a:r>
            <a:r>
              <a:rPr lang="ru-RU" sz="1800" dirty="0" err="1"/>
              <a:t>Кассис</a:t>
            </a:r>
            <a:r>
              <a:rPr lang="ru-RU" sz="1800" dirty="0"/>
              <a:t> — швейцарский политик. Член партии СВДП либералов, был избран в Федеральный совет Швейцарии 20 сентября 2017 года. С 1 ноября 2017 года глава департамента иностранных дел. C 1 января 2021 года вице-президент Швейцарии. Избран президентом Швейцарии на 2022 год.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032" y="1556792"/>
            <a:ext cx="4016981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547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ГЕРБ И ФЛАГ</a:t>
            </a:r>
            <a:br>
              <a:rPr lang="ru-RU" dirty="0" smtClean="0"/>
            </a:br>
            <a:r>
              <a:rPr lang="ru-RU" dirty="0" smtClean="0"/>
              <a:t>ШВЕЙЦАРИИ</a:t>
            </a:r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04864"/>
            <a:ext cx="4050779" cy="327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413338"/>
            <a:ext cx="46805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красном щите герба изображён укороченный серебряный крест. Красный и белый цвета символизируют независимость страны, а крест напоминает о том, что суверенитет Швейцарии неприкосновенен.</a:t>
            </a:r>
          </a:p>
        </p:txBody>
      </p:sp>
    </p:spTree>
    <p:extLst>
      <p:ext uri="{BB962C8B-B14F-4D97-AF65-F5344CB8AC3E}">
        <p14:creationId xmlns:p14="http://schemas.microsoft.com/office/powerpoint/2010/main" val="3022002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Население страны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7200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НАСЕЛЕНИЕ СТРАНЫ НА 2020 г. СОСТАВЛЯЕТ 8,637 МИЛЛИОНА ЧЕЛОВЕК</a:t>
            </a:r>
            <a:endParaRPr lang="ru-RU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" y="2204864"/>
            <a:ext cx="7138764" cy="459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717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171</TotalTime>
  <Words>1505</Words>
  <Application>Microsoft Office PowerPoint</Application>
  <PresentationFormat>Экран (4:3)</PresentationFormat>
  <Paragraphs>86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Яркая</vt:lpstr>
      <vt:lpstr>ШВЕЙЦАРИЯ</vt:lpstr>
      <vt:lpstr>Презентация PowerPoint</vt:lpstr>
      <vt:lpstr>ЦЕЛЬ И ЗАДАЧИ</vt:lpstr>
      <vt:lpstr>ГЕОГРАФИЧЕСКОЕ ПОЛОЖЕНИЕ</vt:lpstr>
      <vt:lpstr>ПРИРОДНЫЕ ОСОБЕННОСТИ ТЕРРИТОРИИ</vt:lpstr>
      <vt:lpstr>СТОЛИЦА  И АДМИНИСТРАТИВНО-ТЕРРИТОРИАЛЬНОЕ УСТРОЙСТВО ГОСУДАРСТВА</vt:lpstr>
      <vt:lpstr>ГЛАВА ГОСУДАРСТВА</vt:lpstr>
      <vt:lpstr>ГЕРБ И ФЛАГ ШВЕЙЦАРИИ</vt:lpstr>
      <vt:lpstr>Население страны</vt:lpstr>
      <vt:lpstr>ЭКОНОМИКА СТРАНЫ</vt:lpstr>
      <vt:lpstr>ДОСТОПРИМЕЧАЛЬНОСТИ</vt:lpstr>
      <vt:lpstr>РЕЙНСКИЙ ВОДОПАД</vt:lpstr>
      <vt:lpstr>ПИЛАТУС</vt:lpstr>
      <vt:lpstr>ТИТЛИС</vt:lpstr>
      <vt:lpstr>ЗНАМЕНИТЫЕ ЛЮДИ</vt:lpstr>
      <vt:lpstr>ЗНАМЕНИТЫЕ ЛЮДИ</vt:lpstr>
      <vt:lpstr>ЗНАМЕНИТЫЕ ЛЮДИ</vt:lpstr>
      <vt:lpstr>ОСОБЕННОСТИ ОБРАЗОВАНИЯ</vt:lpstr>
      <vt:lpstr>Презентация PowerPoint</vt:lpstr>
      <vt:lpstr>НАЦИОНАЛЬНЫЕ ТРАДИЦИИ</vt:lpstr>
      <vt:lpstr>Презентация PowerPoint</vt:lpstr>
      <vt:lpstr>Презентация PowerPoint</vt:lpstr>
      <vt:lpstr>НАЦИОНАЛЬНАЯ КУХНЯ</vt:lpstr>
      <vt:lpstr>Презентация PowerPoint</vt:lpstr>
      <vt:lpstr>Презентация PowerPoint</vt:lpstr>
      <vt:lpstr>ИНТЕРЕСНЫЕ ФАКТЫ О СТРАНЕ</vt:lpstr>
      <vt:lpstr>ИНТЕРЕСНЫЕ ФАКТЫ О СТРАНЕ</vt:lpstr>
      <vt:lpstr>ВОПРОСЫ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ШВЕЙЦАРИЯ</dc:title>
  <dc:creator>User</dc:creator>
  <cp:lastModifiedBy>User</cp:lastModifiedBy>
  <cp:revision>20</cp:revision>
  <dcterms:created xsi:type="dcterms:W3CDTF">2022-01-12T04:51:56Z</dcterms:created>
  <dcterms:modified xsi:type="dcterms:W3CDTF">2022-01-26T06:31:29Z</dcterms:modified>
</cp:coreProperties>
</file>