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85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652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147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136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05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2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47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82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26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68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93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42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Посещение музея. Описание картины».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0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https://resh.edu.ru/subject/lesson/2376/main/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68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Faites correspondre les mots et les expressions en français et en russe.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dirty="0"/>
              <a:t>сette peinture représente...</a:t>
            </a:r>
          </a:p>
          <a:p>
            <a:endParaRPr lang="fr-FR" dirty="0"/>
          </a:p>
          <a:p>
            <a:r>
              <a:rPr lang="fr-FR" dirty="0"/>
              <a:t>à l’arrière-plan il y a…</a:t>
            </a:r>
          </a:p>
          <a:p>
            <a:endParaRPr lang="fr-FR" dirty="0"/>
          </a:p>
          <a:p>
            <a:r>
              <a:rPr lang="fr-FR" dirty="0"/>
              <a:t>à l’arrière-plan se trouve</a:t>
            </a:r>
          </a:p>
          <a:p>
            <a:endParaRPr lang="fr-FR" dirty="0"/>
          </a:p>
          <a:p>
            <a:r>
              <a:rPr lang="fr-FR" dirty="0"/>
              <a:t>au second plan il y a…</a:t>
            </a:r>
          </a:p>
          <a:p>
            <a:endParaRPr lang="fr-FR" dirty="0"/>
          </a:p>
          <a:p>
            <a:r>
              <a:rPr lang="fr-FR" dirty="0"/>
              <a:t>au premier plan, il y a…</a:t>
            </a:r>
          </a:p>
          <a:p>
            <a:endParaRPr lang="fr-FR" dirty="0"/>
          </a:p>
          <a:p>
            <a:r>
              <a:rPr lang="fr-FR" dirty="0"/>
              <a:t>au second plan, on aperçoit</a:t>
            </a:r>
          </a:p>
          <a:p>
            <a:endParaRPr lang="fr-FR" dirty="0"/>
          </a:p>
          <a:p>
            <a:r>
              <a:rPr lang="fr-FR" dirty="0"/>
              <a:t>au premier plan nous voyons…</a:t>
            </a:r>
          </a:p>
          <a:p>
            <a:endParaRPr lang="fr-FR" dirty="0"/>
          </a:p>
          <a:p>
            <a:r>
              <a:rPr lang="fr-FR" dirty="0"/>
              <a:t>au premier plan on peut apercevoir…</a:t>
            </a:r>
          </a:p>
          <a:p>
            <a:endParaRPr lang="fr-FR" dirty="0"/>
          </a:p>
          <a:p>
            <a:r>
              <a:rPr lang="fr-FR" dirty="0"/>
              <a:t>l’œil est attiré par…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на первом плане мы видим…</a:t>
            </a:r>
          </a:p>
          <a:p>
            <a:endParaRPr lang="ru-RU" dirty="0"/>
          </a:p>
          <a:p>
            <a:r>
              <a:rPr lang="ru-RU" dirty="0"/>
              <a:t>взгляд притягивает…</a:t>
            </a:r>
          </a:p>
          <a:p>
            <a:endParaRPr lang="ru-RU" dirty="0"/>
          </a:p>
          <a:p>
            <a:r>
              <a:rPr lang="ru-RU" dirty="0"/>
              <a:t>на заднем плане находится…</a:t>
            </a:r>
          </a:p>
          <a:p>
            <a:endParaRPr lang="ru-RU" dirty="0"/>
          </a:p>
          <a:p>
            <a:r>
              <a:rPr lang="ru-RU" dirty="0"/>
              <a:t>на заднем плане есть…</a:t>
            </a:r>
          </a:p>
          <a:p>
            <a:endParaRPr lang="ru-RU" dirty="0"/>
          </a:p>
          <a:p>
            <a:r>
              <a:rPr lang="ru-RU" dirty="0"/>
              <a:t>эта картина представляет…</a:t>
            </a:r>
          </a:p>
          <a:p>
            <a:endParaRPr lang="ru-RU" dirty="0"/>
          </a:p>
          <a:p>
            <a:r>
              <a:rPr lang="ru-RU" dirty="0"/>
              <a:t>на втором плане замечаем…</a:t>
            </a:r>
          </a:p>
          <a:p>
            <a:endParaRPr lang="ru-RU" dirty="0"/>
          </a:p>
          <a:p>
            <a:r>
              <a:rPr lang="ru-RU" dirty="0"/>
              <a:t>на первом плане имеется…</a:t>
            </a:r>
          </a:p>
          <a:p>
            <a:endParaRPr lang="ru-RU" dirty="0"/>
          </a:p>
          <a:p>
            <a:r>
              <a:rPr lang="ru-RU" dirty="0"/>
              <a:t>на первом плане можно заметить…</a:t>
            </a:r>
          </a:p>
          <a:p>
            <a:endParaRPr lang="ru-RU" dirty="0"/>
          </a:p>
          <a:p>
            <a:r>
              <a:rPr lang="ru-RU" dirty="0"/>
              <a:t>на втором плане есть...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059832" y="1772816"/>
            <a:ext cx="1728192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555776" y="2204864"/>
            <a:ext cx="208823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843808" y="2636912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843808" y="3501008"/>
            <a:ext cx="180020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059832" y="3969060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3203848" y="1844824"/>
            <a:ext cx="1440160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851920" y="494116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2483768" y="2420888"/>
            <a:ext cx="2304256" cy="3024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483768" y="3068960"/>
            <a:ext cx="2160240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</a:t>
            </a:r>
            <a:r>
              <a:rPr lang="fr-FR" dirty="0" smtClean="0">
                <a:solidFill>
                  <a:srgbClr val="FF0000"/>
                </a:solidFill>
              </a:rPr>
              <a:t>Apercevoir </a:t>
            </a:r>
            <a:r>
              <a:rPr lang="fr-FR" dirty="0">
                <a:solidFill>
                  <a:srgbClr val="FF0000"/>
                </a:solidFill>
              </a:rPr>
              <a:t>un paysan</a:t>
            </a:r>
          </a:p>
          <a:p>
            <a:r>
              <a:rPr lang="fr-FR" u="sng" dirty="0"/>
              <a:t>J’ aperçois </a:t>
            </a:r>
            <a:r>
              <a:rPr lang="fr-FR" dirty="0"/>
              <a:t>un paysan</a:t>
            </a:r>
          </a:p>
          <a:p>
            <a:r>
              <a:rPr lang="fr-FR" u="sng" dirty="0"/>
              <a:t>Tu aperço</a:t>
            </a:r>
            <a:r>
              <a:rPr lang="fr-FR" dirty="0"/>
              <a:t>is un paysan</a:t>
            </a:r>
          </a:p>
          <a:p>
            <a:r>
              <a:rPr lang="fr-FR" u="sng" dirty="0"/>
              <a:t>Il / elle aperçoit </a:t>
            </a:r>
            <a:r>
              <a:rPr lang="fr-FR" dirty="0"/>
              <a:t>un paysan</a:t>
            </a:r>
          </a:p>
          <a:p>
            <a:r>
              <a:rPr lang="fr-FR" u="sng" dirty="0"/>
              <a:t>Nous apercevons </a:t>
            </a:r>
            <a:r>
              <a:rPr lang="fr-FR" dirty="0"/>
              <a:t>un paysan</a:t>
            </a:r>
          </a:p>
          <a:p>
            <a:r>
              <a:rPr lang="fr-FR" u="sng" dirty="0"/>
              <a:t>Vous apercevez </a:t>
            </a:r>
            <a:r>
              <a:rPr lang="fr-FR" dirty="0"/>
              <a:t>un paysan</a:t>
            </a:r>
          </a:p>
          <a:p>
            <a:r>
              <a:rPr lang="fr-FR" u="sng" dirty="0"/>
              <a:t>Ils / elles aperçoivent </a:t>
            </a:r>
            <a:r>
              <a:rPr lang="fr-FR" dirty="0"/>
              <a:t>un paysan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92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Découvrir </a:t>
            </a:r>
            <a:r>
              <a:rPr lang="fr-FR" dirty="0">
                <a:solidFill>
                  <a:srgbClr val="FF0000"/>
                </a:solidFill>
              </a:rPr>
              <a:t>le </a:t>
            </a:r>
            <a:r>
              <a:rPr lang="fr-FR" dirty="0" smtClean="0">
                <a:solidFill>
                  <a:srgbClr val="FF0000"/>
                </a:solidFill>
              </a:rPr>
              <a:t>courant</a:t>
            </a:r>
            <a:r>
              <a:rPr lang="ru-RU" dirty="0" smtClean="0">
                <a:solidFill>
                  <a:srgbClr val="FF0000"/>
                </a:solidFill>
              </a:rPr>
              <a:t> (открывать для себя)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u="sng" dirty="0"/>
              <a:t>Je découvre </a:t>
            </a:r>
            <a:r>
              <a:rPr lang="fr-FR" dirty="0"/>
              <a:t>le courant</a:t>
            </a:r>
          </a:p>
          <a:p>
            <a:r>
              <a:rPr lang="fr-FR" u="sng" dirty="0"/>
              <a:t>Tu découvres </a:t>
            </a:r>
            <a:r>
              <a:rPr lang="fr-FR" dirty="0"/>
              <a:t>le courant</a:t>
            </a:r>
          </a:p>
          <a:p>
            <a:r>
              <a:rPr lang="fr-FR" u="sng" dirty="0"/>
              <a:t>Il découvre </a:t>
            </a:r>
            <a:r>
              <a:rPr lang="fr-FR" dirty="0"/>
              <a:t>le courant</a:t>
            </a:r>
          </a:p>
          <a:p>
            <a:r>
              <a:rPr lang="fr-FR" u="sng" dirty="0"/>
              <a:t>Nous découvrons </a:t>
            </a:r>
            <a:r>
              <a:rPr lang="fr-FR" dirty="0"/>
              <a:t>le courant</a:t>
            </a:r>
          </a:p>
          <a:p>
            <a:r>
              <a:rPr lang="fr-FR" u="sng" dirty="0"/>
              <a:t>Vous découvrez </a:t>
            </a:r>
            <a:r>
              <a:rPr lang="fr-FR" dirty="0"/>
              <a:t>le courant</a:t>
            </a:r>
          </a:p>
          <a:p>
            <a:r>
              <a:rPr lang="fr-FR" u="sng" dirty="0"/>
              <a:t>Ils/elles découvrent </a:t>
            </a:r>
            <a:r>
              <a:rPr lang="fr-FR" dirty="0"/>
              <a:t>le courant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47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Répartissez les mots et les expressions selon leur genre.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712278"/>
              </p:ext>
            </p:extLst>
          </p:nvPr>
        </p:nvGraphicFramePr>
        <p:xfrm>
          <a:off x="2267744" y="2276872"/>
          <a:ext cx="6501408" cy="1896507"/>
        </p:xfrm>
        <a:graphic>
          <a:graphicData uri="http://schemas.openxmlformats.org/drawingml/2006/table">
            <a:tbl>
              <a:tblPr/>
              <a:tblGrid>
                <a:gridCol w="3312368"/>
                <a:gridCol w="3189040"/>
              </a:tblGrid>
              <a:tr h="3015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dirty="0">
                          <a:solidFill>
                            <a:srgbClr val="32D7C0"/>
                          </a:solidFill>
                          <a:effectLst/>
                          <a:latin typeface="robotolight"/>
                        </a:rPr>
                        <a:t>Genre </a:t>
                      </a:r>
                      <a:r>
                        <a:rPr lang="en-US" sz="1700" b="1" dirty="0" err="1">
                          <a:solidFill>
                            <a:srgbClr val="32D7C0"/>
                          </a:solidFill>
                          <a:effectLst/>
                          <a:latin typeface="robotolight"/>
                        </a:rPr>
                        <a:t>masculin</a:t>
                      </a:r>
                      <a:endParaRPr lang="en-US" sz="1700" b="1" dirty="0">
                        <a:solidFill>
                          <a:srgbClr val="32D7C0"/>
                        </a:solidFill>
                        <a:effectLst/>
                        <a:latin typeface="robotolight"/>
                      </a:endParaRPr>
                    </a:p>
                  </a:txBody>
                  <a:tcPr marL="44726" marR="44726" marT="44726" marB="44726" anchor="b">
                    <a:lnL w="9525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>
                          <a:solidFill>
                            <a:srgbClr val="32D7C0"/>
                          </a:solidFill>
                          <a:effectLst/>
                          <a:latin typeface="robotolight"/>
                        </a:rPr>
                        <a:t>Genre féminin</a:t>
                      </a:r>
                    </a:p>
                  </a:txBody>
                  <a:tcPr marL="44726" marR="44726" marT="44726" marB="44726" anchor="b">
                    <a:lnL w="9525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47975">
                <a:tc>
                  <a:txBody>
                    <a:bodyPr/>
                    <a:lstStyle/>
                    <a:p>
                      <a:pPr fontAlgn="t"/>
                      <a:endParaRPr lang="ru-RU" sz="1700" dirty="0">
                        <a:effectLst/>
                      </a:endParaRPr>
                    </a:p>
                  </a:txBody>
                  <a:tcPr marL="44726" marR="44726" marT="44726" marB="44726">
                    <a:lnL w="9525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1700" dirty="0">
                        <a:effectLst/>
                      </a:endParaRPr>
                    </a:p>
                  </a:txBody>
                  <a:tcPr marL="44726" marR="44726" marT="44726" marB="44726">
                    <a:lnL w="9525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1153385"/>
            <a:ext cx="1728192" cy="56168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109" tIns="38088" rIns="11109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rgbClr val="1D1D1B"/>
              </a:solidFill>
              <a:effectLst/>
              <a:latin typeface="robotoregular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500" dirty="0">
              <a:solidFill>
                <a:srgbClr val="1D1D1B"/>
              </a:solidFill>
              <a:latin typeface="robotoregular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rgbClr val="1D1D1B"/>
              </a:solidFill>
              <a:effectLst/>
              <a:latin typeface="robotoregular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500" dirty="0">
              <a:solidFill>
                <a:srgbClr val="1D1D1B"/>
              </a:solidFill>
              <a:latin typeface="robotoregular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rgbClr val="1D1D1B"/>
              </a:solidFill>
              <a:effectLst/>
              <a:latin typeface="robotoregular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500" b="0" i="0" u="none" strike="noStrike" cap="none" normalizeH="0" baseline="0" dirty="0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  <a:cs typeface="Arial" pitchFamily="34" charset="0"/>
              </a:rPr>
              <a:t>Œ</a:t>
            </a:r>
            <a:r>
              <a:rPr kumimoji="0" lang="ru-RU" altLang="ru-RU" sz="1500" b="0" i="0" u="none" strike="noStrike" cap="none" normalizeH="0" baseline="0" dirty="0" err="1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  <a:cs typeface="Arial" pitchFamily="34" charset="0"/>
              </a:rPr>
              <a:t>uvre</a:t>
            </a: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  <a:cs typeface="Arial" pitchFamily="34" charset="0"/>
              </a:rPr>
              <a:t>  работа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 err="1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  <a:cs typeface="Arial" pitchFamily="34" charset="0"/>
              </a:rPr>
              <a:t>tableau</a:t>
            </a: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rgbClr val="1D1D1B"/>
              </a:solidFill>
              <a:effectLst/>
              <a:latin typeface="robotoregular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500" b="0" i="0" u="none" strike="noStrike" cap="none" normalizeH="0" baseline="0" dirty="0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  <a:cs typeface="Arial" pitchFamily="34" charset="0"/>
              </a:rPr>
              <a:t>C</a:t>
            </a:r>
            <a:r>
              <a:rPr kumimoji="0" lang="ru-RU" altLang="ru-RU" sz="1500" b="0" i="0" u="none" strike="noStrike" cap="none" normalizeH="0" baseline="0" dirty="0" err="1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  <a:cs typeface="Arial" pitchFamily="34" charset="0"/>
              </a:rPr>
              <a:t>ourant</a:t>
            </a: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  <a:cs typeface="Arial" pitchFamily="34" charset="0"/>
              </a:rPr>
              <a:t> набросок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 err="1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  <a:cs typeface="Arial" pitchFamily="34" charset="0"/>
              </a:rPr>
              <a:t>toile</a:t>
            </a: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rgbClr val="1D1D1B"/>
              </a:solidFill>
              <a:effectLst/>
              <a:latin typeface="robotoregular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 err="1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  <a:cs typeface="Arial" pitchFamily="34" charset="0"/>
              </a:rPr>
              <a:t>scène</a:t>
            </a: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  <a:cs typeface="Arial" pitchFamily="34" charset="0"/>
              </a:rPr>
              <a:t> </a:t>
            </a:r>
            <a:r>
              <a:rPr kumimoji="0" lang="ru-RU" altLang="ru-RU" sz="1500" b="0" i="0" u="none" strike="noStrike" cap="none" normalizeH="0" baseline="0" dirty="0" err="1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  <a:cs typeface="Arial" pitchFamily="34" charset="0"/>
              </a:rPr>
              <a:t>de</a:t>
            </a: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  <a:cs typeface="Arial" pitchFamily="34" charset="0"/>
              </a:rPr>
              <a:t> </a:t>
            </a:r>
            <a:r>
              <a:rPr kumimoji="0" lang="ru-RU" altLang="ru-RU" sz="1500" b="0" i="0" u="none" strike="noStrike" cap="none" normalizeH="0" baseline="0" dirty="0" err="1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  <a:cs typeface="Arial" pitchFamily="34" charset="0"/>
              </a:rPr>
              <a:t>vie</a:t>
            </a: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rgbClr val="1D1D1B"/>
              </a:solidFill>
              <a:effectLst/>
              <a:latin typeface="robotoregular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 err="1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  <a:cs typeface="Arial" pitchFamily="34" charset="0"/>
              </a:rPr>
              <a:t>paysage</a:t>
            </a: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rgbClr val="1D1D1B"/>
              </a:solidFill>
              <a:effectLst/>
              <a:latin typeface="robotoregular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 err="1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  <a:cs typeface="Arial" pitchFamily="34" charset="0"/>
              </a:rPr>
              <a:t>nature</a:t>
            </a: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  <a:cs typeface="Arial" pitchFamily="34" charset="0"/>
              </a:rPr>
              <a:t> </a:t>
            </a:r>
            <a:r>
              <a:rPr kumimoji="0" lang="ru-RU" altLang="ru-RU" sz="1500" b="0" i="0" u="none" strike="noStrike" cap="none" normalizeH="0" baseline="0" dirty="0" err="1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  <a:cs typeface="Arial" pitchFamily="34" charset="0"/>
              </a:rPr>
              <a:t>morte</a:t>
            </a: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rgbClr val="1D1D1B"/>
              </a:solidFill>
              <a:effectLst/>
              <a:latin typeface="robotoregular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 err="1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  <a:cs typeface="Arial" pitchFamily="34" charset="0"/>
              </a:rPr>
              <a:t>peinture</a:t>
            </a: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rgbClr val="1D1D1B"/>
              </a:solidFill>
              <a:effectLst/>
              <a:latin typeface="robotoregular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 err="1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  <a:cs typeface="Arial" pitchFamily="34" charset="0"/>
              </a:rPr>
              <a:t>peintre</a:t>
            </a: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rgbClr val="1D1D1B"/>
              </a:solidFill>
              <a:effectLst/>
              <a:latin typeface="robotoregular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 err="1" smtClean="0">
                <a:ln>
                  <a:noFill/>
                </a:ln>
                <a:solidFill>
                  <a:srgbClr val="1D1D1B"/>
                </a:solidFill>
                <a:effectLst/>
                <a:latin typeface="robotoregular"/>
                <a:cs typeface="Arial" pitchFamily="34" charset="0"/>
              </a:rPr>
              <a:t>portrait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1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601025"/>
            <a:ext cx="8229600" cy="25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37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 110-111</a:t>
            </a:r>
            <a:endParaRPr lang="ru-RU" dirty="0"/>
          </a:p>
        </p:txBody>
      </p:sp>
      <p:pic>
        <p:nvPicPr>
          <p:cNvPr id="4" name="04  - UNITÉ 4 - Français pratique, pp. 110-11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84663" y="2276475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15968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5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203</Words>
  <Application>Microsoft Office PowerPoint</Application>
  <PresentationFormat>Экран (4:3)</PresentationFormat>
  <Paragraphs>79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Посещение музея. Описание картины».</vt:lpstr>
      <vt:lpstr>Презентация PowerPoint</vt:lpstr>
      <vt:lpstr>Faites correspondre les mots et les expressions en français et en russe. </vt:lpstr>
      <vt:lpstr>Презентация PowerPoint</vt:lpstr>
      <vt:lpstr>Презентация PowerPoint</vt:lpstr>
      <vt:lpstr>Répartissez les mots et les expressions selon leur genre.</vt:lpstr>
      <vt:lpstr>Презентация PowerPoint</vt:lpstr>
      <vt:lpstr>P 110-111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Посещение музея. Описание картины».</dc:title>
  <dc:creator>юлия</dc:creator>
  <cp:lastModifiedBy>юлия</cp:lastModifiedBy>
  <cp:revision>5</cp:revision>
  <dcterms:created xsi:type="dcterms:W3CDTF">2022-02-09T09:10:20Z</dcterms:created>
  <dcterms:modified xsi:type="dcterms:W3CDTF">2022-02-10T05:26:50Z</dcterms:modified>
</cp:coreProperties>
</file>