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71" r:id="rId2"/>
    <p:sldId id="272" r:id="rId3"/>
    <p:sldId id="256" r:id="rId4"/>
    <p:sldId id="257" r:id="rId5"/>
    <p:sldId id="270" r:id="rId6"/>
    <p:sldId id="266" r:id="rId7"/>
    <p:sldId id="267" r:id="rId8"/>
    <p:sldId id="268" r:id="rId9"/>
    <p:sldId id="269" r:id="rId10"/>
    <p:sldId id="290" r:id="rId11"/>
    <p:sldId id="258" r:id="rId12"/>
    <p:sldId id="260" r:id="rId13"/>
    <p:sldId id="261" r:id="rId14"/>
    <p:sldId id="262" r:id="rId15"/>
    <p:sldId id="263" r:id="rId16"/>
    <p:sldId id="275" r:id="rId17"/>
    <p:sldId id="276" r:id="rId18"/>
    <p:sldId id="277" r:id="rId19"/>
    <p:sldId id="259" r:id="rId20"/>
    <p:sldId id="264" r:id="rId21"/>
    <p:sldId id="265" r:id="rId22"/>
    <p:sldId id="278" r:id="rId23"/>
    <p:sldId id="279" r:id="rId24"/>
    <p:sldId id="281" r:id="rId25"/>
    <p:sldId id="282" r:id="rId26"/>
    <p:sldId id="284" r:id="rId27"/>
    <p:sldId id="283" r:id="rId28"/>
    <p:sldId id="285" r:id="rId29"/>
    <p:sldId id="286" r:id="rId30"/>
    <p:sldId id="289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CC00"/>
    <a:srgbClr val="00FFFF"/>
    <a:srgbClr val="FF33CC"/>
    <a:srgbClr val="00FF00"/>
    <a:srgbClr val="CC00CC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7" autoAdjust="0"/>
    <p:restoredTop sz="94356" autoAdjust="0"/>
  </p:normalViewPr>
  <p:slideViewPr>
    <p:cSldViewPr>
      <p:cViewPr>
        <p:scale>
          <a:sx n="117" d="100"/>
          <a:sy n="117" d="100"/>
        </p:scale>
        <p:origin x="-146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Источники радиации</a:t>
            </a:r>
          </a:p>
        </c:rich>
      </c:tx>
      <c:layout>
        <c:manualLayout>
          <c:xMode val="edge"/>
          <c:yMode val="edge"/>
          <c:x val="0.33140613868721464"/>
          <c:y val="1.269832382125559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 радиации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Радон</c:v>
                </c:pt>
                <c:pt idx="1">
                  <c:v>Пища</c:v>
                </c:pt>
                <c:pt idx="2">
                  <c:v>Гамма излучения от строений и земли</c:v>
                </c:pt>
                <c:pt idx="3">
                  <c:v>Космическое излучение</c:v>
                </c:pt>
                <c:pt idx="4">
                  <c:v>Медицина</c:v>
                </c:pt>
                <c:pt idx="5">
                  <c:v>Промышленность и атомная энергетика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51</c:v>
                </c:pt>
                <c:pt idx="1">
                  <c:v>12</c:v>
                </c:pt>
                <c:pt idx="2">
                  <c:v>14</c:v>
                </c:pt>
                <c:pt idx="3">
                  <c:v>10</c:v>
                </c:pt>
                <c:pt idx="4">
                  <c:v>12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C784E-BB7F-4DFC-8A40-F5445814D529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79497-4833-4608-8A77-5A6C21932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88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9497-4833-4608-8A77-5A6C21932F5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79497-4833-4608-8A77-5A6C21932F5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&#1055;&#1088;&#1080;&#1083;&#1086;&#1078;&#1077;&#1085;&#1080;&#1077;%202.ppt" TargetMode="Externa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ecomir.com.ua/images/super/radex_rd_1503.jpg" TargetMode="Externa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sverdlovesk.net/view/0/0/9231_1217094757.jpg" TargetMode="External"/><Relationship Id="rId5" Type="http://schemas.openxmlformats.org/officeDocument/2006/relationships/image" Target="../media/image26.jpeg"/><Relationship Id="rId4" Type="http://schemas.openxmlformats.org/officeDocument/2006/relationships/hyperlink" Target="http://i.foto.radikal.ru/0611/6f4a86a9b95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55;&#1088;&#1080;&#1083;&#1086;&#1078;&#1077;&#1085;&#1080;&#1077;%201.avi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8572560" cy="3929090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5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53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Биологическое  действие радиоактивных  излучений </a:t>
            </a:r>
            <a:endParaRPr lang="ru-RU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4500570"/>
            <a:ext cx="7215238" cy="18573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Учитель физики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Ю.Н.Келарев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с.Ровное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258204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285720" y="642918"/>
          <a:ext cx="8643998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Управляющая кнопка: далее 3">
            <a:hlinkClick r:id="rId3" action="ppaction://hlinksldjump" highlightClick="1">
              <a:snd r:embed="rId4" name="laser.wav"/>
            </a:hlinkClick>
          </p:cNvPr>
          <p:cNvSpPr/>
          <p:nvPr/>
        </p:nvSpPr>
        <p:spPr>
          <a:xfrm>
            <a:off x="857224" y="6072206"/>
            <a:ext cx="1928826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21 сл.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5500726" cy="39417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Радиоактивные излучения оказывают сильное биологическое действие на ткани живого организма, заключающееся в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ионизации атомов и молекул среды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5500694" y="1285860"/>
            <a:ext cx="3352091" cy="435771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8858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28638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1600" dirty="0" smtClean="0"/>
              <a:t>      </a:t>
            </a: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Живая клетка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- сложный механизм, не способный продолжать нормальную деятельность даже при малых повреждениях отдельных его участков. Даже слабые излучения могут нанести клеткам существенные повреждения и вызвать опасные заболевания (</a:t>
            </a:r>
            <a:r>
              <a:rPr lang="ru-RU" sz="35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лучевая болезнь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). При большой интенсивности излучения живые организмы погибают. Опасность излучения заключается в том, что они не вызывают  никаких болевых ощущений даже при смертельных дозах. </a:t>
            </a:r>
            <a:endParaRPr lang="ru-RU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42852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643998" cy="54292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b="1" dirty="0" smtClean="0"/>
              <a:t>Механизм действия излучения:</a:t>
            </a:r>
          </a:p>
          <a:p>
            <a:pPr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происходит ионизация атомов и молекул, что приводит к изменению химической активности клеток.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572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сандзюк АЛЁНЫ\бух исследование\ФИЗИКА\костный мозг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86446" y="1928802"/>
            <a:ext cx="2928958" cy="26992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Наиболее чувствительные к излучению ядра клеток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43444"/>
          </a:xfrm>
        </p:spPr>
        <p:txBody>
          <a:bodyPr>
            <a:normAutofit fontScale="70000" lnSpcReduction="20000"/>
          </a:bodyPr>
          <a:lstStyle/>
          <a:p>
            <a:pPr marL="550926" indent="-514350">
              <a:buNone/>
            </a:pPr>
            <a:endParaRPr lang="ru-RU" sz="3900" dirty="0" smtClean="0">
              <a:latin typeface="Times New Roman" pitchFamily="18" charset="0"/>
              <a:cs typeface="Times New Roman" pitchFamily="18" charset="0"/>
            </a:endParaRPr>
          </a:p>
          <a:p>
            <a:pPr marL="550926" indent="-51435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1.Клетки </a:t>
            </a: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костного мозга</a:t>
            </a:r>
          </a:p>
          <a:p>
            <a:pPr marL="550926" indent="-51435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(нарушается процесс </a:t>
            </a:r>
          </a:p>
          <a:p>
            <a:pPr marL="550926" indent="-514350">
              <a:buNone/>
            </a:pP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образования крови)</a:t>
            </a:r>
          </a:p>
          <a:p>
            <a:pPr marL="550926" indent="-51435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pPr algn="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2) Поражение клеток </a:t>
            </a:r>
          </a:p>
          <a:p>
            <a:pPr algn="r">
              <a:buNone/>
            </a:pP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пищеварительного </a:t>
            </a:r>
          </a:p>
          <a:p>
            <a:pPr algn="r">
              <a:buNone/>
            </a:pPr>
            <a:r>
              <a:rPr lang="ru-RU" sz="3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тракта </a:t>
            </a:r>
            <a:r>
              <a:rPr lang="ru-RU" sz="3900" dirty="0" smtClean="0">
                <a:latin typeface="Times New Roman" pitchFamily="18" charset="0"/>
                <a:cs typeface="Times New Roman" pitchFamily="18" charset="0"/>
              </a:rPr>
              <a:t>и др. органы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8" name="Picture 4" descr="D:\сандзюк АЛЁНЫ\бух исследование\ФИЗИКА\eb3c93aa8ce486411fd43103e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3837094" cy="28575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142852"/>
            <a:ext cx="80724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857232"/>
            <a:ext cx="8358246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Сильное влияние облучение оказывает на наследственность, поражая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гены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в хромосомах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59635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000372"/>
            <a:ext cx="397265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85720" y="214291"/>
            <a:ext cx="87154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500066"/>
          </a:xfrm>
        </p:spPr>
        <p:txBody>
          <a:bodyPr>
            <a:noAutofit/>
          </a:bodyPr>
          <a:lstStyle/>
          <a:p>
            <a:pPr lvl="0" algn="ctr"/>
            <a:r>
              <a:rPr lang="ru-RU" sz="2800" dirty="0" smtClean="0"/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15551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000108"/>
            <a:ext cx="428628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/>
              <a:t>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Изменение клетки: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-Разрушение хромосом 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-Нарушение способности к делению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-Изменение проницаемости      клеточных мембран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-Разбухание ядер      клето</a:t>
            </a:r>
            <a:r>
              <a:rPr lang="ru-RU" sz="2400" dirty="0" smtClean="0"/>
              <a:t>к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501122" cy="928694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Генетические нарушения в организме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72518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7" name="Picture 16" descr="2_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58" y="2428868"/>
            <a:ext cx="8580638" cy="400052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714356"/>
            <a:ext cx="8001056" cy="78581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Рак и наследственные болезни  расцениваются как  хронические последствия  действия излучений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186766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7" name="Picture 15" descr="000366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500438"/>
            <a:ext cx="3308891" cy="2214578"/>
          </a:xfrm>
          <a:prstGeom prst="rect">
            <a:avLst/>
          </a:prstGeom>
          <a:noFill/>
        </p:spPr>
      </p:pic>
      <p:pic>
        <p:nvPicPr>
          <p:cNvPr id="8" name="Picture 8" descr="0003655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9058" y="2786058"/>
            <a:ext cx="494453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85794"/>
            <a:ext cx="8215370" cy="292895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Наиболее  сильно радиация влияет на  быстро растущие клетки – </a:t>
            </a:r>
            <a:r>
              <a:rPr lang="ru-RU" sz="6600" dirty="0" smtClean="0">
                <a:solidFill>
                  <a:schemeClr val="tx1"/>
                </a:solidFill>
              </a:rPr>
              <a:t>раковые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500034" y="214290"/>
            <a:ext cx="8472518" cy="499932"/>
          </a:xfrm>
        </p:spPr>
        <p:txBody>
          <a:bodyPr>
            <a:norm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1026" name="Picture 2" descr="D:\Мои документы\учащееся\учащееся\11  класс. сандзюк Алёна\phibrom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3071810"/>
            <a:ext cx="4448175" cy="3371850"/>
          </a:xfrm>
          <a:prstGeom prst="rect">
            <a:avLst/>
          </a:prstGeom>
          <a:noFill/>
        </p:spPr>
      </p:pic>
      <p:pic>
        <p:nvPicPr>
          <p:cNvPr id="1027" name="Picture 3" descr="D:\Мои документы\учащееся\учащееся\11  класс. сандзюк Алёна\201569_200807141843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429000"/>
            <a:ext cx="3615603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02" y="785794"/>
            <a:ext cx="8643998" cy="500066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2800" b="1" spc="150" dirty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 </a:t>
            </a:r>
          </a:p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живые организмы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57158" y="2928934"/>
            <a:ext cx="8501122" cy="3714776"/>
          </a:xfrm>
          <a:prstGeom prst="rect">
            <a:avLst/>
          </a:prstGeom>
        </p:spPr>
        <p:txBody>
          <a:bodyPr vert="horz" lIns="45720" tIns="0" rIns="4572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ru-RU" sz="2200" dirty="0" smtClean="0">
              <a:solidFill>
                <a:srgbClr val="FFFF00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1571612"/>
            <a:ext cx="8429683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формирование представления о биологическом действии радиации.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Сформировать у учащихся знания о радиоактивности. Оценить положительные и отрицательные проявления этого открытия в современном обществе, расширить кругозор учащихся.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Сформировать мировоззренческие идеи, связанные с использованием радиоактивности, воспитывать умение выслушивать товарища, уважать чужую точку зрения, критически оценивать явления общественной жизни страны. 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Развивать компьютерную грамотность и коммуникативную компетентность (публичное выступление); </a:t>
            </a: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928670"/>
            <a:ext cx="7715304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Облучение может оказывать и определённую пользу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00306"/>
            <a:ext cx="8286808" cy="3929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Быстроразмножающиеся клетки в раковых опухолях более чувствительны к облучению. На этом основано подавление раковой опухали  у-лучами радиоактивных препаратов,  которые для этой цели более эффективны, чем рентгеновские лучи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52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sp>
        <p:nvSpPr>
          <p:cNvPr id="6" name="Управляющая кнопка: назад 5">
            <a:hlinkClick r:id="rId2" action="ppaction://hlinksldjump" highlightClick="1">
              <a:snd r:embed="rId3" name="laser.wav"/>
            </a:hlinkClick>
          </p:cNvPr>
          <p:cNvSpPr/>
          <p:nvPr/>
        </p:nvSpPr>
        <p:spPr>
          <a:xfrm>
            <a:off x="7429520" y="6000768"/>
            <a:ext cx="1285884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 10 сл.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43998" cy="2643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solidFill>
                  <a:srgbClr val="FF0000"/>
                </a:solidFill>
              </a:rPr>
              <a:t>Доза излучения 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поглощение Е ионизирующего излучения к массе вещества 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329642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28596" y="2500306"/>
            <a:ext cx="8286808" cy="400052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dirty="0" smtClean="0"/>
              <a:t>    В СИ поглощённую дозу излучения выражают в </a:t>
            </a:r>
            <a:r>
              <a:rPr lang="ru-RU" sz="2400" i="1" dirty="0" smtClean="0">
                <a:solidFill>
                  <a:srgbClr val="FF0000"/>
                </a:solidFill>
              </a:rPr>
              <a:t>грэях </a:t>
            </a:r>
          </a:p>
          <a:p>
            <a:pPr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     Естественный фон радиации (космические лучи, радиоактивность окружающей среды и человеческого тела) составляет за год дозу излучения </a:t>
            </a:r>
          </a:p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i="1" dirty="0" smtClean="0">
                <a:solidFill>
                  <a:srgbClr val="FF0000"/>
                </a:solidFill>
              </a:rPr>
              <a:t>около </a:t>
            </a:r>
            <a:r>
              <a:rPr lang="en-US" sz="2400" i="1" dirty="0" smtClean="0">
                <a:solidFill>
                  <a:srgbClr val="FF0000"/>
                </a:solidFill>
              </a:rPr>
              <a:t>2*10</a:t>
            </a:r>
            <a:r>
              <a:rPr lang="ru-RU" sz="2400" i="1" baseline="30000" dirty="0" smtClean="0">
                <a:solidFill>
                  <a:srgbClr val="FF0000"/>
                </a:solidFill>
              </a:rPr>
              <a:t> -3</a:t>
            </a:r>
            <a:r>
              <a:rPr lang="ru-RU" sz="2400" i="1" dirty="0" smtClean="0">
                <a:solidFill>
                  <a:srgbClr val="FF0000"/>
                </a:solidFill>
              </a:rPr>
              <a:t> Гр</a:t>
            </a: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Доза излучения </a:t>
            </a:r>
            <a:r>
              <a:rPr lang="ru-RU" sz="3200" dirty="0" smtClean="0">
                <a:solidFill>
                  <a:srgbClr val="FF0000"/>
                </a:solidFill>
              </a:rPr>
              <a:t>3-10 Гр</a:t>
            </a:r>
            <a:r>
              <a:rPr lang="ru-RU" sz="2400" dirty="0" smtClean="0"/>
              <a:t>, полученная за короткое время, </a:t>
            </a:r>
            <a:r>
              <a:rPr lang="ru-RU" sz="3600" dirty="0" smtClean="0">
                <a:solidFill>
                  <a:srgbClr val="FF0000"/>
                </a:solidFill>
              </a:rPr>
              <a:t>смертельна 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6929454" y="5357826"/>
            <a:ext cx="142876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2" action="ppaction://hlinkpres?slideindex=1&amp;slidetitle="/>
              </a:rPr>
              <a:t>посмотри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592935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 (наиболее уязвимая) </a:t>
            </a:r>
            <a:r>
              <a:rPr lang="ru-RU" sz="2400" dirty="0" smtClean="0">
                <a:solidFill>
                  <a:schemeClr val="tx1"/>
                </a:solidFill>
              </a:rPr>
              <a:t>— все тело, гонады и красный костный мозг (кроветворная система);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II </a:t>
            </a:r>
            <a:r>
              <a:rPr lang="ru-RU" sz="2800" dirty="0" smtClean="0">
                <a:solidFill>
                  <a:schemeClr val="tx1"/>
                </a:solidFill>
              </a:rPr>
              <a:t>— </a:t>
            </a:r>
            <a:r>
              <a:rPr lang="ru-RU" sz="2400" dirty="0" smtClean="0">
                <a:solidFill>
                  <a:schemeClr val="tx1"/>
                </a:solidFill>
              </a:rPr>
              <a:t>хрусталик глаза, щитовидная железа (эндокринная система), печень, почки, легкие, мышцы, жировая ткань, селезенка, желудочно-кишечный тракт, а также другие органы, которые не вошли в I и III группы;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i="1" dirty="0" smtClean="0">
                <a:solidFill>
                  <a:srgbClr val="FF0000"/>
                </a:solidFill>
              </a:rPr>
              <a:t>III</a:t>
            </a:r>
            <a:r>
              <a:rPr lang="ru-RU" sz="2800" dirty="0" smtClean="0">
                <a:solidFill>
                  <a:schemeClr val="tx1"/>
                </a:solidFill>
              </a:rPr>
              <a:t>— </a:t>
            </a:r>
            <a:r>
              <a:rPr lang="ru-RU" sz="2400" dirty="0" smtClean="0">
                <a:solidFill>
                  <a:schemeClr val="tx1"/>
                </a:solidFill>
              </a:rPr>
              <a:t>кожный покров, костная ткань, кисти, предплечья, стопы и голени.</a:t>
            </a:r>
            <a:br>
              <a:rPr lang="ru-RU" sz="2400" dirty="0" smtClean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357166"/>
            <a:ext cx="8186766" cy="714380"/>
          </a:xfrm>
        </p:spPr>
        <p:txBody>
          <a:bodyPr>
            <a:noAutofit/>
          </a:bodyPr>
          <a:lstStyle/>
          <a:p>
            <a:pPr lvl="0"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  <a:p>
            <a:pPr algn="ctr"/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358246" cy="48866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 организмов от излучения.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работе с любым источником радиации необходимо принимать меры по радиационной защиты всех людей, могущих попасть в зону действия излучения.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 с помощью органов чувств не способен обнаружить  любые дозы радиоактивного излучения.</a:t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обнаружения ионизирующих излучений,  измерения их энергии и других свойств, применяются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дозиметры</a:t>
            </a:r>
            <a:r>
              <a:rPr lang="ru-RU" sz="2000" u="sng" dirty="0" smtClean="0">
                <a:solidFill>
                  <a:schemeClr val="tx1"/>
                </a:solidFill>
              </a:rPr>
              <a:t/>
            </a:r>
            <a:br>
              <a:rPr lang="ru-RU" sz="2000" u="sng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72518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5" name="Picture 7" descr="Картинка 15 из 970">
            <a:hlinkClick r:id="rId2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42852"/>
            <a:ext cx="4857784" cy="6544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858180" cy="5315306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Самый простой метод защиты – это удаление персонала от источника излучения на достаточно большое расстояние. Поэтому все объёмы с радиоактивными препаратами не следует брать руками. Нужно пользоваться специальными щипцами с длинной ручкой. Если удаление от источника излучения на достаточно большое расстояние не возможно. Используют для защиты от излучения преграды из поглощающих материалов.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71472" y="357166"/>
            <a:ext cx="8401080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5" name="Содержимое 4" descr="6138781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42852"/>
            <a:ext cx="7755411" cy="650085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4614866" cy="5572164"/>
          </a:xfrm>
        </p:spPr>
        <p:txBody>
          <a:bodyPr>
            <a:noAutofit/>
          </a:bodyPr>
          <a:lstStyle/>
          <a:p>
            <a:pPr algn="ctr"/>
            <a:r>
              <a:rPr lang="ru-RU" sz="3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Радиоактивные отходы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РАО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Отходы, содержащие радиоактивные изотопы химических элементов и не имеющие практической ценности. </a:t>
            </a:r>
            <a:b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 ядерные материалы и радиоактивные вещества, дальнейшее использование которых не предусматривается.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01080" cy="357056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5" name="Содержимое 4" descr="67298.jpe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5000628" y="3857628"/>
            <a:ext cx="3853172" cy="2571768"/>
          </a:xfrm>
        </p:spPr>
      </p:pic>
      <p:pic>
        <p:nvPicPr>
          <p:cNvPr id="1026" name="Picture 2" descr="D:\сандзюк АЛЁНЫ\бух исследование\ФИЗИКА\0000hbyy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785794"/>
            <a:ext cx="4143404" cy="2733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258204" cy="285618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643174" y="714356"/>
            <a:ext cx="3571900" cy="928694"/>
          </a:xfrm>
          <a:prstGeom prst="roundRect">
            <a:avLst>
              <a:gd name="adj" fmla="val 19606"/>
            </a:avLst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Классификация радиоактивных отходов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28662" y="2357430"/>
            <a:ext cx="2786082" cy="1571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агрегатному состоянию: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Жидкие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Твёрдые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Газообразные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429256" y="2357430"/>
            <a:ext cx="2643206" cy="15716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составу излучения: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α – излучение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β</a:t>
            </a:r>
            <a:r>
              <a:rPr lang="ru-RU" sz="1600" dirty="0" smtClean="0">
                <a:solidFill>
                  <a:srgbClr val="FF0000"/>
                </a:solidFill>
              </a:rPr>
              <a:t>  - излучение</a:t>
            </a:r>
          </a:p>
          <a:p>
            <a:r>
              <a:rPr lang="el-GR" sz="1600" dirty="0" smtClean="0">
                <a:solidFill>
                  <a:srgbClr val="FF0000"/>
                </a:solidFill>
              </a:rPr>
              <a:t>γ</a:t>
            </a:r>
            <a:r>
              <a:rPr lang="ru-RU" sz="1600" dirty="0" smtClean="0">
                <a:solidFill>
                  <a:srgbClr val="FF0000"/>
                </a:solidFill>
              </a:rPr>
              <a:t>  - излучение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нейтронное излучение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28662" y="4714884"/>
            <a:ext cx="2857520" cy="200026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времени жизни: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короткоживущие</a:t>
            </a:r>
            <a:r>
              <a:rPr lang="ru-RU" sz="1600" dirty="0" smtClean="0"/>
              <a:t> (менее 1 года)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среднеживущие </a:t>
            </a:r>
            <a:r>
              <a:rPr lang="ru-RU" sz="1600" dirty="0" smtClean="0"/>
              <a:t>(от года до 100 лет)</a:t>
            </a:r>
          </a:p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долгоживущие </a:t>
            </a:r>
            <a:r>
              <a:rPr lang="ru-RU" sz="1600" dirty="0" smtClean="0"/>
              <a:t>(более 100 лет)</a:t>
            </a:r>
            <a:endParaRPr lang="ru-RU" sz="16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429256" y="4714884"/>
            <a:ext cx="2786082" cy="19288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 активности: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Низкоактивные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Среднеактивные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Высокоактивные</a:t>
            </a: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endParaRPr lang="ru-RU" sz="1600" dirty="0" smtClean="0">
              <a:solidFill>
                <a:srgbClr val="FF0000"/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714612" y="1928802"/>
            <a:ext cx="3357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stCxn id="26" idx="2"/>
          </p:cNvCxnSpPr>
          <p:nvPr/>
        </p:nvCxnSpPr>
        <p:spPr>
          <a:xfrm rot="5400000">
            <a:off x="3250397" y="2821777"/>
            <a:ext cx="235745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2428860" y="4071942"/>
            <a:ext cx="392909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rot="5400000">
            <a:off x="5857884" y="2143116"/>
            <a:ext cx="4286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2143108" y="4357694"/>
            <a:ext cx="571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6072198" y="4357694"/>
            <a:ext cx="57150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536017" y="2107397"/>
            <a:ext cx="35719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4471990" cy="5315306"/>
          </a:xfrm>
        </p:spPr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</a:rPr>
              <a:t>МАГАТЭ</a:t>
            </a:r>
            <a:r>
              <a:rPr lang="ru-RU" sz="7200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( Международное агентство по атомной энергии)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после  аварии на Чернобыльской АЭС  установило более строгие регламенты работ персонала АЭС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186766" cy="571370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5" name="Содержимое 4" descr="91586_3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57752" y="1428736"/>
            <a:ext cx="4051848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643050"/>
            <a:ext cx="7972452" cy="42148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Авария на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Чернобыльской АЭС </a:t>
            </a: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показала огромную опасность радиоактивных излучений.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Все люди  должны иметь представление об этой опасности и мерах защиты от неё.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329642" cy="428494"/>
          </a:xfrm>
        </p:spPr>
        <p:txBody>
          <a:bodyPr>
            <a:noAutofit/>
          </a:bodyPr>
          <a:lstStyle/>
          <a:p>
            <a:pPr marL="420624" lvl="0" indent="-384048" algn="ctr"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5" name="Picture 6" descr="image52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84" y="357166"/>
            <a:ext cx="9149984" cy="6215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358246" cy="6429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Последствия аварии на Чернобыльской АЭС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5" name="Picture 4" descr="640x48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428736"/>
            <a:ext cx="7429552" cy="4956904"/>
          </a:xfrm>
          <a:prstGeom prst="rect">
            <a:avLst/>
          </a:prstGeom>
          <a:noFill/>
        </p:spPr>
      </p:pic>
      <p:pic>
        <p:nvPicPr>
          <p:cNvPr id="6" name="Picture 4" descr="2091_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285860"/>
            <a:ext cx="7143800" cy="5357850"/>
          </a:xfrm>
          <a:prstGeom prst="rect">
            <a:avLst/>
          </a:prstGeom>
          <a:noFill/>
        </p:spPr>
      </p:pic>
      <p:sp>
        <p:nvSpPr>
          <p:cNvPr id="10" name="Текст 2"/>
          <p:cNvSpPr txBox="1">
            <a:spLocks/>
          </p:cNvSpPr>
          <p:nvPr/>
        </p:nvSpPr>
        <p:spPr>
          <a:xfrm>
            <a:off x="457200" y="214424"/>
            <a:ext cx="8186766" cy="571370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12" name="Picture 5" descr="Картинка 66 из 5336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1357298"/>
            <a:ext cx="7072362" cy="5304271"/>
          </a:xfrm>
          <a:prstGeom prst="rect">
            <a:avLst/>
          </a:prstGeom>
          <a:noFill/>
        </p:spPr>
      </p:pic>
      <p:pic>
        <p:nvPicPr>
          <p:cNvPr id="13" name="Picture 5" descr="Картинка 185 из 5336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5984" y="1467636"/>
            <a:ext cx="4857784" cy="5390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2000" dirty="0" smtClean="0">
                <a:solidFill>
                  <a:srgbClr val="FF33CC"/>
                </a:solidFill>
              </a:rPr>
              <a:t/>
            </a:r>
            <a:br>
              <a:rPr lang="ru-RU" sz="2000" dirty="0" smtClean="0">
                <a:solidFill>
                  <a:srgbClr val="FF33CC"/>
                </a:solidFill>
              </a:rPr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8215370" cy="51863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Радиоактивность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испускание ядрами некоторых элементов различных частиц, сопровождающееся переходом ядра в другое состояние и изменением его параметров.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Явление радиоактивности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было открыто опытным путем французским ученым Анри Беккерелем в 1896 году для солей урана.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85728"/>
            <a:ext cx="4643470" cy="621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285728"/>
            <a:ext cx="885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186766" cy="114300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Катастрофа в Чернобыле показала человечеству, какую опасность хранит в себе атом.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e9bce4621f0fa6fce51d67eb89bbf0f4_ful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2571744"/>
            <a:ext cx="2527300" cy="3560763"/>
          </a:xfrm>
          <a:prstGeom prst="rect">
            <a:avLst/>
          </a:prstGeom>
          <a:noFill/>
        </p:spPr>
      </p:pic>
      <p:pic>
        <p:nvPicPr>
          <p:cNvPr id="6" name="Picture 15" descr="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14348" y="2643182"/>
            <a:ext cx="3810000" cy="2743200"/>
          </a:xfrm>
          <a:noFill/>
          <a:ln/>
        </p:spPr>
      </p:pic>
      <p:sp>
        <p:nvSpPr>
          <p:cNvPr id="7" name="Прямоугольник 6"/>
          <p:cNvSpPr/>
          <p:nvPr/>
        </p:nvSpPr>
        <p:spPr>
          <a:xfrm>
            <a:off x="500034" y="550070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/>
              <a:t>Какой будет жизнь будущих поколений зависит от наших решений сейчас!</a:t>
            </a:r>
            <a:endParaRPr lang="ru-RU" sz="2400" b="1" dirty="0"/>
          </a:p>
        </p:txBody>
      </p:sp>
      <p:sp>
        <p:nvSpPr>
          <p:cNvPr id="9" name="Текст 2"/>
          <p:cNvSpPr txBox="1">
            <a:spLocks/>
          </p:cNvSpPr>
          <p:nvPr/>
        </p:nvSpPr>
        <p:spPr>
          <a:xfrm>
            <a:off x="500034" y="142852"/>
            <a:ext cx="8186766" cy="928694"/>
          </a:xfrm>
          <a:prstGeom prst="rect">
            <a:avLst/>
          </a:prstGeom>
        </p:spPr>
        <p:txBody>
          <a:bodyPr vert="horz" lIns="45720" tIns="0" rIns="45720" bIns="0" anchor="b">
            <a:noAutofit/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Биологическое действие радиоактивных излучений</a:t>
            </a:r>
          </a:p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на живые организмы 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2844" y="428604"/>
            <a:ext cx="8643998" cy="785818"/>
          </a:xfrm>
        </p:spPr>
        <p:txBody>
          <a:bodyPr>
            <a:normAutofit fontScale="55000" lnSpcReduction="20000"/>
          </a:bodyPr>
          <a:lstStyle/>
          <a:p>
            <a:pPr marL="420624" lvl="0" indent="-384048" algn="ctr">
              <a:defRPr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  <a:p>
            <a:pPr marL="420624" lvl="0" indent="-384048" algn="ctr">
              <a:defRPr/>
            </a:pPr>
            <a:r>
              <a:rPr lang="ru-RU" sz="5000" i="1" dirty="0" smtClean="0">
                <a:latin typeface="Times New Roman" pitchFamily="18" charset="0"/>
                <a:cs typeface="Times New Roman" pitchFamily="18" charset="0"/>
              </a:rPr>
              <a:t>на живые организмы </a:t>
            </a: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714348" y="1142984"/>
          <a:ext cx="7715308" cy="5343216"/>
        </p:xfrm>
        <a:graphic>
          <a:graphicData uri="http://schemas.openxmlformats.org/drawingml/2006/table">
            <a:tbl>
              <a:tblPr/>
              <a:tblGrid>
                <a:gridCol w="1928827"/>
                <a:gridCol w="1928827"/>
                <a:gridCol w="1928827"/>
                <a:gridCol w="1928827"/>
              </a:tblGrid>
              <a:tr h="248929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Разрушения производимые ядерным взрывом в 1МТ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Расстояние от эпицентра взрыва, км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Разрушения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Скорость ветра, км/ч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Избыточное давление кПа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1,6-3,2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Сильные разрушения или уничтожение всех наземных сооружений.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483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3,2-4,8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Сильные разрушения зданий из железобетона. Умеренные разрушения автодорожных и железнодорожных сооружений.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4,8-6,4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272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6,4-8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Сильные повреждения кирпичных строений. Ожоги 3-й степени.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8-9,6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Сильные повреждения строений с деревянным каркасом. Ожоги 2-й степени.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176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3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9,6-11,2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Возгорание бумаги и тканей. Повал 30% деревьев. Ожоги 1-й степени.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9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11,2-12,8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112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17,6-19,2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Возгорание сухой листвы.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>
                          <a:latin typeface="Arial"/>
                          <a:ea typeface="Times New Roman"/>
                          <a:cs typeface="Times New Roman"/>
                        </a:rPr>
                        <a:t>64</a:t>
                      </a:r>
                      <a:endParaRPr lang="ru-RU" sz="105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latin typeface="Arial"/>
                          <a:ea typeface="Times New Roman"/>
                          <a:cs typeface="Times New Roman"/>
                        </a:rPr>
                        <a:t>8,4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233" marR="42233" marT="42233" marB="4223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Вопрос-ответ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357298"/>
            <a:ext cx="807249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такое доза излучения?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 равен естественный фон радиации?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Чему  равна предельно допустимая за год доза излучения для лиц, работающих с радиоактивными препаратами?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поражается радиоактивными излучениями в первую очередь?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мы получаем радиоактивные излучения?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785794"/>
            <a:ext cx="8001056" cy="3000396"/>
          </a:xfrm>
        </p:spPr>
        <p:txBody>
          <a:bodyPr>
            <a:normAutofit/>
          </a:bodyPr>
          <a:lstStyle/>
          <a:p>
            <a:r>
              <a:rPr lang="ru-RU" sz="71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Д/З: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параграф 113, стр.327. 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Г.Я.Мякишев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Б.Б.Буховцев,В.М.Чаругин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«Физика -11)</a:t>
            </a: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00034" y="571480"/>
            <a:ext cx="8001056" cy="4929222"/>
          </a:xfrm>
          <a:prstGeom prst="rect">
            <a:avLst/>
          </a:prstGeom>
        </p:spPr>
        <p:txBody>
          <a:bodyPr vert="horz" lIns="45720" tIns="0" rIns="45720" bIns="0" anchor="b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9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1857364"/>
            <a:ext cx="6858048" cy="464347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ru-RU" sz="2800" b="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0" i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1899 году </a:t>
            </a:r>
            <a:r>
              <a:rPr lang="ru-RU" sz="2800" b="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руководством английского ученого Э.Резерфорда, был проведен опыт, позволивший обнаружить сложный состав радиоактивного излучения. </a:t>
            </a:r>
            <a:r>
              <a:rPr lang="ru-RU" sz="3200" b="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9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8401080" cy="49993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rutherford_reserford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00232" y="214290"/>
            <a:ext cx="4929222" cy="63094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467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ТРИ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/>
              <a:t>составляющие этого излучения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501122" cy="46434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</a:t>
            </a:r>
          </a:p>
          <a:p>
            <a:pPr>
              <a:buNone/>
            </a:pPr>
            <a:endParaRPr lang="ru-RU" sz="2200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Бета – частицы </a:t>
            </a:r>
            <a:r>
              <a:rPr lang="ru-RU" sz="2200" dirty="0" smtClean="0"/>
              <a:t>представляют собой поток быстрых электронов, летящих со скоростями близкими к скорости света. Они проникают в воздух до 20 м.</a:t>
            </a:r>
          </a:p>
          <a:p>
            <a:pPr algn="just">
              <a:buNone/>
            </a:pPr>
            <a:r>
              <a:rPr lang="ru-RU" sz="2200" dirty="0" smtClean="0">
                <a:solidFill>
                  <a:srgbClr val="FFFF00"/>
                </a:solidFill>
              </a:rPr>
              <a:t>     </a:t>
            </a:r>
            <a:r>
              <a:rPr lang="ru-RU" sz="2200" dirty="0" smtClean="0">
                <a:solidFill>
                  <a:srgbClr val="FF0000"/>
                </a:solidFill>
              </a:rPr>
              <a:t>Альфа частицы</a:t>
            </a:r>
            <a:r>
              <a:rPr lang="ru-RU" sz="2200" dirty="0" smtClean="0">
                <a:solidFill>
                  <a:srgbClr val="FFFF00"/>
                </a:solidFill>
              </a:rPr>
              <a:t> </a:t>
            </a:r>
            <a:r>
              <a:rPr lang="ru-RU" sz="2200" dirty="0" smtClean="0"/>
              <a:t>– это потоки ядер атомов гелия. Скорость этих частиц 20000 км/с, что превышает скорость современного самолета (1000 км/ч) в 72000 раз. Альфа – лучи проникают в воздух до 10 см.</a:t>
            </a:r>
          </a:p>
          <a:p>
            <a:pPr>
              <a:buNone/>
            </a:pPr>
            <a:r>
              <a:rPr lang="ru-RU" sz="2200" i="1" dirty="0" smtClean="0">
                <a:solidFill>
                  <a:srgbClr val="FFFF00"/>
                </a:solidFill>
              </a:rPr>
              <a:t>     </a:t>
            </a:r>
            <a:r>
              <a:rPr lang="ru-RU" sz="2200" i="1" dirty="0" smtClean="0">
                <a:solidFill>
                  <a:srgbClr val="FF0000"/>
                </a:solidFill>
              </a:rPr>
              <a:t>Гамма-излучение</a:t>
            </a:r>
            <a:r>
              <a:rPr lang="ru-RU" sz="2200" dirty="0" smtClean="0"/>
              <a:t> представляет собой электромагнитное излучение, испускаемое при ядерных превращениях или взаимодействии частиц</a:t>
            </a:r>
            <a:endParaRPr lang="ru-RU" sz="2200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14282" y="214290"/>
            <a:ext cx="8643998" cy="285752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6628"/>
            <a:ext cx="9144000" cy="690462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714488"/>
            <a:ext cx="7467600" cy="92868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тип излучения обладает своей проницаемостью, то есть свободностью пройти сквозь вещество. Чем большей плотностью обладает вещество, тем хуже оно пропускает излучение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14282" y="214290"/>
            <a:ext cx="8643998" cy="500066"/>
          </a:xfrm>
          <a:prstGeom prst="rect">
            <a:avLst/>
          </a:prstGeom>
        </p:spPr>
        <p:txBody>
          <a:bodyPr vert="horz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420624" marR="0" lvl="0" indent="-38404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500034" y="1214422"/>
            <a:ext cx="6629400" cy="421484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Альфа излучение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обладает низкой проникающей способностью;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задерживается листом бумаги, одеждой, кожей человека;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попавшие альфа частицы внутрь организма, представляют большую опасность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96" y="928670"/>
            <a:ext cx="136654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14282" y="214290"/>
            <a:ext cx="8643998" cy="500066"/>
          </a:xfrm>
          <a:prstGeom prst="rect">
            <a:avLst/>
          </a:prstGeom>
        </p:spPr>
        <p:txBody>
          <a:bodyPr vert="horz" lIns="45720" tIns="0" rIns="45720" bIns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1" i="0" u="none" strike="noStrike" kern="1200" cap="none" spc="150" normalizeH="0" baseline="0" noProof="0" smtClean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Биологическое действие радиоактивных излучений</a:t>
            </a: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idx="1"/>
          </p:nvPr>
        </p:nvSpPr>
        <p:spPr>
          <a:xfrm>
            <a:off x="285720" y="857232"/>
            <a:ext cx="642942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Бета излучение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имеет гораздо большую проникающую способность;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может проходить в воздухе расстояние до 5 метров, способно проникать в ткани организма;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слой алюминия толщиной в несколько миллиметров способно задержать бета-частицы.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642918"/>
            <a:ext cx="2071702" cy="5766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282" y="1000108"/>
            <a:ext cx="6286512" cy="50006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Гамма излучение</a:t>
            </a:r>
          </a:p>
          <a:p>
            <a:pPr algn="ctr">
              <a:buNone/>
            </a:pPr>
            <a:endPara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обладает ещё большей проникающей способностью;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задерживается толстым слоем свинца или бетона.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Видео</a:t>
            </a:r>
          </a:p>
          <a:p>
            <a:pPr algn="ctr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785794"/>
            <a:ext cx="192882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214282" y="285728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lvl="0" indent="-384048" algn="ctr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Биологическое действие радиоактивных излучений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4143372" y="5214950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hlinkClick r:id="rId3" action="ppaction://hlinkfile"/>
              </a:rPr>
              <a:t>посмотри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816</TotalTime>
  <Words>945</Words>
  <Application>Microsoft Office PowerPoint</Application>
  <PresentationFormat>Экран (4:3)</PresentationFormat>
  <Paragraphs>218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Техническая</vt:lpstr>
      <vt:lpstr> Биологическое  действие радиоактивных  излучений </vt:lpstr>
      <vt:lpstr>Презентация PowerPoint</vt:lpstr>
      <vt:lpstr>      </vt:lpstr>
      <vt:lpstr>  В 1899 году под руководством английского ученого Э.Резерфорда, был проведен опыт, позволивший обнаружить сложный состав радиоактивного излучения.    </vt:lpstr>
      <vt:lpstr>  ТРИ составляющие этого излучения</vt:lpstr>
      <vt:lpstr>Каждый тип излучения обладает своей проницаемостью, то есть свободностью пройти сквозь вещество. Чем большей плотностью обладает вещество, тем хуже оно пропускает излучение.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Наиболее чувствительные к излучению ядра клеток</vt:lpstr>
      <vt:lpstr> Сильное влияние облучение оказывает на наследственность, поражая гены в хромосомах</vt:lpstr>
      <vt:lpstr> Биологическое действие радиоактивных излучений </vt:lpstr>
      <vt:lpstr>Генетические нарушения в организме</vt:lpstr>
      <vt:lpstr>Рак и наследственные болезни  расцениваются как  хронические последствия  действия излучений </vt:lpstr>
      <vt:lpstr>Наиболее  сильно радиация влияет на  быстро растущие клетки – раковые</vt:lpstr>
      <vt:lpstr>Облучение может оказывать и определённую пользу </vt:lpstr>
      <vt:lpstr>Доза излучения    поглощение Е ионизирующего излучения к массе вещества      </vt:lpstr>
      <vt:lpstr>В силу того, что при радиоактивном облучении биологическая поражаемость органов тела человека или отдельных систем организма неодинакова, их делят на группы: I (наиболее уязвимая) — все тело, гонады и красный костный мозг (кроветворная система); II — хрусталик глаза, щитовидная железа (эндокринная система), печень, почки, легкие, мышцы, жировая ткань, селезенка, желудочно-кишечный тракт, а также другие органы, которые не вошли в I и III группы; III— кожный покров, костная ткань, кисти, предплечья, стопы и голени. </vt:lpstr>
      <vt:lpstr>Защита организмов от излучения. При работе с любым источником радиации необходимо принимать меры по радиационной защиты всех людей, могущих попасть в зону действия излучения. Человек с помощью органов чувств не способен обнаружить  любые дозы радиоактивного излучения.  Для обнаружения ионизирующих излучений,  измерения их энергии и других свойств, применяются  дозиметры  </vt:lpstr>
      <vt:lpstr> Самый простой метод защиты – это удаление персонала от источника излучения на достаточно большое расстояние. Поэтому все объёмы с радиоактивными препаратами не следует брать руками. Нужно пользоваться специальными щипцами с длинной ручкой. Если удаление от источника излучения на достаточно большое расстояние не возможно. Используют для защиты от излучения преграды из поглощающих материалов.</vt:lpstr>
      <vt:lpstr>Радиоактивные отходы  РАО  Отходы, содержащие радиоактивные изотопы химических элементов и не имеющие практической ценности.  Это ядерные материалы и радиоактивные вещества, дальнейшее использование которых не предусматривается.</vt:lpstr>
      <vt:lpstr>Презентация PowerPoint</vt:lpstr>
      <vt:lpstr>МАГАТЭ  ( Международное агентство по атомной энергии)  после  аварии на Чернобыльской АЭС  установило более строгие регламенты работ персонала АЭС</vt:lpstr>
      <vt:lpstr>Авария на  Чернобыльской АЭС  показала огромную опасность радиоактивных излучений.   Все люди  должны иметь представление об этой опасности и мерах защиты от неё.</vt:lpstr>
      <vt:lpstr>Последствия аварии на Чернобыльской АЭС</vt:lpstr>
      <vt:lpstr>Катастрофа в Чернобыле показала человечеству, какую опасность хранит в себе атом. </vt:lpstr>
      <vt:lpstr>Презентация PowerPoint</vt:lpstr>
      <vt:lpstr>Вопрос-ответ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Радиоактивность — это испускание ядрами некоторых элементов различных частиц, сопровождающееся переходом ядра в другое состояние и изменением его параметров.    </dc:title>
  <cp:lastModifiedBy>Svetlana</cp:lastModifiedBy>
  <cp:revision>101</cp:revision>
  <dcterms:modified xsi:type="dcterms:W3CDTF">2022-12-04T10:58:46Z</dcterms:modified>
</cp:coreProperties>
</file>