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61" r:id="rId5"/>
    <p:sldId id="264" r:id="rId6"/>
    <p:sldId id="262" r:id="rId7"/>
    <p:sldId id="263" r:id="rId8"/>
    <p:sldId id="267" r:id="rId9"/>
    <p:sldId id="268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0C1051-C4A8-4335-9BD8-4B12595843E9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1121D6-AD2D-4429-B9FA-E1645CCAD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797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1C6162-EFC9-4ACE-BD87-A1E17ED838A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1C6162-EFC9-4ACE-BD87-A1E17ED838A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4F3A8-1BBD-4B67-AA92-2A86421E419E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6D21-B318-443D-AC13-7E2AA5599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2626D-2F51-48F9-B509-B0628E151BC4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77244-48DE-4800-9576-CEEF80D50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DE4B4-376C-4CBC-941C-73AD9B30F719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C886-1B50-4C50-AF79-D7B3B2AF2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BD3E7-5C8F-4E67-87B9-3E56B2835D30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95D7-F592-412D-8275-528B51014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597D-97F6-4077-B5CA-319FCBADC279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04F9C-05A7-48CB-9CC7-5320259DB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CEA4B-75ED-4436-969D-F9EA3FC2FC88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B63C-74D9-4504-99A3-32DCE108A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471B-4405-4D62-9B44-AA61FB08F5D3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665A-99D9-4EEE-9385-897A14BCF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46F86-5BF7-4D28-BC84-6EB806ACFD29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4D9D-F28E-45AF-9A80-5B6645D10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1465-6A34-4DE2-BD2E-8C2FE593045A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1CC12-D792-4A20-8836-55F66F2CC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99D9-FB5D-4FF6-937F-65E7BB4FA4AD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640A-D404-499B-AA9B-78B05D78F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E53C-12EC-427D-91AF-C05FCEF3A8D4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1600-9F65-4FD5-AF24-503D8346D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B356AF-DB7A-45B4-9AD3-34A1155C12E3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8F347F-8A4F-4C35-A39F-DAD4EFB3D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71500" y="1214438"/>
            <a:ext cx="8001000" cy="5000625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5000636"/>
            <a:ext cx="55529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Daily routine</a:t>
            </a:r>
            <a:endParaRPr lang="ru-RU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6748" y="1509698"/>
            <a:ext cx="57839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6000" b="1" dirty="0" smtClean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Day after day</a:t>
            </a:r>
            <a:endParaRPr lang="ru-RU" sz="6000" b="1" cap="none" spc="0" dirty="0">
              <a:ln w="11430"/>
              <a:solidFill>
                <a:srgbClr val="CC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3214686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3300"/>
                </a:solidFill>
                <a:latin typeface="Arial Black" pitchFamily="34" charset="0"/>
              </a:rPr>
              <a:t>6</a:t>
            </a:r>
            <a:r>
              <a:rPr lang="en-GB" sz="3200" baseline="30000" dirty="0" smtClean="0">
                <a:solidFill>
                  <a:srgbClr val="003300"/>
                </a:solidFill>
                <a:latin typeface="Arial Black" pitchFamily="34" charset="0"/>
              </a:rPr>
              <a:t>th</a:t>
            </a:r>
            <a:r>
              <a:rPr lang="en-GB" sz="3200" dirty="0" smtClean="0">
                <a:solidFill>
                  <a:srgbClr val="003300"/>
                </a:solidFill>
                <a:latin typeface="Arial Black" pitchFamily="34" charset="0"/>
              </a:rPr>
              <a:t> Spotlight</a:t>
            </a:r>
          </a:p>
          <a:p>
            <a:r>
              <a:rPr lang="en-GB" sz="3200" dirty="0" smtClean="0">
                <a:solidFill>
                  <a:srgbClr val="003300"/>
                </a:solidFill>
                <a:latin typeface="Arial Black" pitchFamily="34" charset="0"/>
              </a:rPr>
              <a:t>Module 4</a:t>
            </a:r>
            <a:endParaRPr lang="ru-RU" sz="3200" dirty="0">
              <a:solidFill>
                <a:srgbClr val="00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BD3E7-5C8F-4E67-87B9-3E56B2835D30}" type="datetime1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95D7-F592-412D-8275-528B5101466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40126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Spotlight on Russia p. 6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642918"/>
            <a:ext cx="9001156" cy="4528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5000"/>
              </a:lnSpc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 … is typical of … students my age</a:t>
            </a:r>
            <a:endParaRPr lang="ru-RU" sz="32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42900" indent="-342900">
              <a:lnSpc>
                <a:spcPts val="5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2.</a:t>
            </a:r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…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after 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a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big / quick / family 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breakfast</a:t>
            </a:r>
            <a:endParaRPr lang="ru-RU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342900" indent="-342900">
              <a:lnSpc>
                <a:spcPts val="5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3. … during the longer break </a:t>
            </a:r>
            <a:endParaRPr lang="ru-RU" sz="32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42900" indent="-342900">
              <a:lnSpc>
                <a:spcPts val="5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4.</a:t>
            </a:r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It </a:t>
            </a:r>
            <a:r>
              <a:rPr lang="en-US" sz="3200" b="1" dirty="0" smtClean="0">
                <a:solidFill>
                  <a:srgbClr val="0070C0"/>
                </a:solidFill>
                <a:latin typeface="Arial Black" pitchFamily="34" charset="0"/>
              </a:rPr>
              <a:t>usually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 takes me … hours to V</a:t>
            </a:r>
            <a:endParaRPr lang="ru-RU" sz="32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42900" indent="-342900">
              <a:lnSpc>
                <a:spcPts val="5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5. Its’ the only chance to relax</a:t>
            </a:r>
            <a:endParaRPr lang="ru-RU" sz="32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42900" indent="-342900">
              <a:lnSpc>
                <a:spcPts val="5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6. read for a while before</a:t>
            </a:r>
            <a:endParaRPr lang="ru-RU" sz="32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42900" indent="-342900">
              <a:lnSpc>
                <a:spcPts val="5000"/>
              </a:lnSpc>
              <a:buFont typeface="+mj-lt"/>
              <a:buAutoNum type="arabicPeriod"/>
            </a:pPr>
            <a:endParaRPr lang="ru-RU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BD3E7-5C8F-4E67-87B9-3E56B2835D30}" type="datetime1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95D7-F592-412D-8275-528B5101466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Загнутый угол 7"/>
          <p:cNvSpPr/>
          <p:nvPr/>
        </p:nvSpPr>
        <p:spPr>
          <a:xfrm>
            <a:off x="500034" y="357166"/>
            <a:ext cx="8429684" cy="4500594"/>
          </a:xfrm>
          <a:prstGeom prst="foldedCorner">
            <a:avLst>
              <a:gd name="adj" fmla="val 2051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8">
              <a:tabLst>
                <a:tab pos="5830888" algn="l"/>
              </a:tabLst>
            </a:pP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… what about your daily routine</a:t>
            </a:r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 Do you have lessons before or after noon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?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 How do you </a:t>
            </a:r>
            <a:r>
              <a:rPr lang="en-US" sz="3200" b="1" dirty="0" smtClean="0">
                <a:solidFill>
                  <a:srgbClr val="0070C0"/>
                </a:solidFill>
                <a:latin typeface="Arial Black" pitchFamily="34" charset="0"/>
              </a:rPr>
              <a:t>spend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 your mornings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?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 What do you usually do after classes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?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 What is your </a:t>
            </a:r>
            <a:r>
              <a:rPr lang="en-US" sz="3200" b="1" dirty="0" err="1" smtClean="0">
                <a:solidFill>
                  <a:srgbClr val="002060"/>
                </a:solidFill>
                <a:latin typeface="Arial Black" pitchFamily="34" charset="0"/>
              </a:rPr>
              <a:t>favourite</a:t>
            </a: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 part of the day</a:t>
            </a:r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BD3E7-5C8F-4E67-87B9-3E56B2835D30}" type="datetime1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95D7-F592-412D-8275-528B5101466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8" name="Загнутый угол 7"/>
          <p:cNvSpPr/>
          <p:nvPr/>
        </p:nvSpPr>
        <p:spPr>
          <a:xfrm>
            <a:off x="0" y="0"/>
            <a:ext cx="9144000" cy="6858000"/>
          </a:xfrm>
          <a:prstGeom prst="foldedCorner">
            <a:avLst>
              <a:gd name="adj" fmla="val 1107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10063" lvl="8" indent="439738">
              <a:tabLst>
                <a:tab pos="5830888" algn="l"/>
              </a:tabLst>
            </a:pPr>
            <a:r>
              <a:rPr lang="en-US" sz="2000" b="1" dirty="0" smtClean="0">
                <a:solidFill>
                  <a:srgbClr val="002060"/>
                </a:solidFill>
                <a:latin typeface="Arial Black" pitchFamily="34" charset="0"/>
              </a:rPr>
              <a:t>10  </a:t>
            </a:r>
            <a:r>
              <a:rPr lang="en-US" sz="2000" b="1" dirty="0" err="1" smtClean="0">
                <a:solidFill>
                  <a:srgbClr val="002060"/>
                </a:solidFill>
                <a:latin typeface="Arial Black" pitchFamily="34" charset="0"/>
              </a:rPr>
              <a:t>Shkolnya</a:t>
            </a:r>
            <a:r>
              <a:rPr lang="en-US" sz="2000" b="1" dirty="0" smtClean="0">
                <a:solidFill>
                  <a:srgbClr val="002060"/>
                </a:solidFill>
                <a:latin typeface="Arial Black" pitchFamily="34" charset="0"/>
              </a:rPr>
              <a:t> Street</a:t>
            </a:r>
          </a:p>
          <a:p>
            <a:pPr marL="4394200" lvl="8">
              <a:tabLst>
                <a:tab pos="5830888" algn="l"/>
              </a:tabLst>
            </a:pPr>
            <a:r>
              <a:rPr lang="en-US" sz="2000" b="1" dirty="0" smtClean="0">
                <a:solidFill>
                  <a:srgbClr val="002060"/>
                </a:solidFill>
                <a:latin typeface="Arial Black" pitchFamily="34" charset="0"/>
              </a:rPr>
              <a:t>     </a:t>
            </a:r>
            <a:r>
              <a:rPr lang="en-US" sz="2000" b="1" dirty="0" err="1" smtClean="0">
                <a:solidFill>
                  <a:srgbClr val="002060"/>
                </a:solidFill>
                <a:latin typeface="Arial Black" pitchFamily="34" charset="0"/>
              </a:rPr>
              <a:t>Radu</a:t>
            </a:r>
            <a:r>
              <a:rPr lang="en-US" sz="2000" b="1" dirty="0" err="1" smtClean="0">
                <a:solidFill>
                  <a:srgbClr val="C00000"/>
                </a:solidFill>
                <a:latin typeface="Arial Black" pitchFamily="34" charset="0"/>
              </a:rPr>
              <a:t>zh</a:t>
            </a:r>
            <a:r>
              <a:rPr lang="en-US" sz="2000" b="1" dirty="0" err="1" smtClean="0">
                <a:solidFill>
                  <a:srgbClr val="002060"/>
                </a:solidFill>
                <a:latin typeface="Arial Black" pitchFamily="34" charset="0"/>
              </a:rPr>
              <a:t>ny</a:t>
            </a:r>
            <a:r>
              <a:rPr lang="en-US" sz="2000" b="1" dirty="0" smtClean="0">
                <a:solidFill>
                  <a:srgbClr val="002060"/>
                </a:solidFill>
                <a:latin typeface="Arial Black" pitchFamily="34" charset="0"/>
              </a:rPr>
              <a:t> 628463</a:t>
            </a:r>
          </a:p>
          <a:p>
            <a:pPr marL="4394200" lvl="8">
              <a:tabLst>
                <a:tab pos="5830888" algn="l"/>
              </a:tabLst>
            </a:pPr>
            <a:r>
              <a:rPr lang="en-US" sz="2000" b="1" dirty="0" smtClean="0">
                <a:solidFill>
                  <a:srgbClr val="002060"/>
                </a:solidFill>
                <a:latin typeface="Arial Black" pitchFamily="34" charset="0"/>
              </a:rPr>
              <a:t>     Russia</a:t>
            </a:r>
          </a:p>
          <a:p>
            <a:pPr marL="4394200" lvl="8">
              <a:tabLst>
                <a:tab pos="5830888" algn="l"/>
              </a:tabLst>
            </a:pPr>
            <a:r>
              <a:rPr lang="en-US" sz="2000" b="1" dirty="0" smtClean="0">
                <a:solidFill>
                  <a:srgbClr val="002060"/>
                </a:solidFill>
                <a:latin typeface="Arial Black" pitchFamily="34" charset="0"/>
              </a:rPr>
              <a:t>     26</a:t>
            </a:r>
            <a:r>
              <a:rPr lang="en-US" sz="2000" b="1" baseline="30000" dirty="0" smtClean="0">
                <a:solidFill>
                  <a:srgbClr val="002060"/>
                </a:solidFill>
                <a:latin typeface="Arial Black" pitchFamily="34" charset="0"/>
              </a:rPr>
              <a:t>th</a:t>
            </a:r>
            <a:r>
              <a:rPr lang="en-US" sz="2000" b="1" dirty="0" smtClean="0">
                <a:solidFill>
                  <a:srgbClr val="002060"/>
                </a:solidFill>
                <a:latin typeface="Arial Black" pitchFamily="34" charset="0"/>
              </a:rPr>
              <a:t> November, 2016</a:t>
            </a:r>
          </a:p>
          <a:p>
            <a:pPr marL="177800" lvl="8">
              <a:tabLst>
                <a:tab pos="5830888" algn="l"/>
              </a:tabLst>
            </a:pPr>
            <a:r>
              <a:rPr lang="en-US" sz="2800" b="1" i="1" dirty="0" smtClean="0">
                <a:solidFill>
                  <a:srgbClr val="002060"/>
                </a:solidFill>
                <a:latin typeface="Arial Black" pitchFamily="34" charset="0"/>
              </a:rPr>
              <a:t>Dear __</a:t>
            </a:r>
            <a:r>
              <a:rPr lang="en-US" sz="2800" b="1" i="1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</a:t>
            </a:r>
            <a:r>
              <a:rPr lang="en-US" sz="2800" b="1" i="1" dirty="0" smtClean="0">
                <a:solidFill>
                  <a:srgbClr val="002060"/>
                </a:solidFill>
                <a:latin typeface="Arial Black" pitchFamily="34" charset="0"/>
              </a:rPr>
              <a:t>_,</a:t>
            </a:r>
          </a:p>
          <a:p>
            <a:pPr marL="177800" lvl="8">
              <a:tabLst>
                <a:tab pos="5830888" algn="l"/>
              </a:tabLst>
            </a:pP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Thanks you for your letter. It’s great that you’re well.</a:t>
            </a:r>
          </a:p>
          <a:p>
            <a:pPr marL="177800" lvl="8">
              <a:tabLst>
                <a:tab pos="5830888" algn="l"/>
              </a:tabLst>
            </a:pPr>
            <a:endParaRPr lang="en-US" sz="28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177800" lvl="8">
              <a:tabLst>
                <a:tab pos="5830888" algn="l"/>
              </a:tabLst>
            </a:pP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You ask me about my ______. Well, … … . As for my morning, … … …. </a:t>
            </a:r>
          </a:p>
          <a:p>
            <a:pPr marL="177800" lvl="8">
              <a:tabLst>
                <a:tab pos="5830888" algn="l"/>
              </a:tabLst>
            </a:pPr>
            <a:endParaRPr lang="en-US" sz="28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177800" lvl="8">
              <a:tabLst>
                <a:tab pos="5830888" algn="l"/>
              </a:tabLst>
            </a:pP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Tell me more about your typical day.</a:t>
            </a:r>
          </a:p>
          <a:p>
            <a:pPr marL="177800" lvl="8">
              <a:tabLst>
                <a:tab pos="5830888" algn="l"/>
              </a:tabLst>
            </a:pPr>
            <a:endParaRPr lang="en-US" sz="2800" b="1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177800" lvl="8">
              <a:tabLst>
                <a:tab pos="5830888" algn="l"/>
              </a:tabLst>
            </a:pPr>
            <a:r>
              <a:rPr lang="en-US" sz="2800" b="1" i="1" dirty="0" smtClean="0">
                <a:solidFill>
                  <a:srgbClr val="002060"/>
                </a:solidFill>
                <a:latin typeface="Arial Black" pitchFamily="34" charset="0"/>
              </a:rPr>
              <a:t>Best wishes,</a:t>
            </a:r>
          </a:p>
          <a:p>
            <a:pPr marL="177800" lvl="8">
              <a:tabLst>
                <a:tab pos="5830888" algn="l"/>
              </a:tabLst>
            </a:pPr>
            <a:r>
              <a:rPr lang="en-US" sz="2800" b="1" i="1" dirty="0" smtClean="0">
                <a:solidFill>
                  <a:srgbClr val="002060"/>
                </a:solidFill>
                <a:latin typeface="Arial Black" pitchFamily="34" charset="0"/>
              </a:rPr>
              <a:t>____</a:t>
            </a:r>
            <a:r>
              <a:rPr lang="en-US" sz="2800" b="1" i="1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</a:t>
            </a:r>
            <a:r>
              <a:rPr lang="en-US" sz="2800" b="1" i="1" dirty="0" smtClean="0">
                <a:solidFill>
                  <a:srgbClr val="002060"/>
                </a:solidFill>
                <a:latin typeface="Arial Black" pitchFamily="34" charset="0"/>
              </a:rPr>
              <a:t>__</a:t>
            </a:r>
            <a:endParaRPr lang="ru-RU" sz="28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71500" y="1214438"/>
            <a:ext cx="8001000" cy="5000625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357298"/>
            <a:ext cx="46682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800" b="1" dirty="0" smtClean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Day after day</a:t>
            </a:r>
            <a:endParaRPr lang="ru-RU" sz="4800" b="1" cap="none" spc="0" dirty="0">
              <a:ln w="11430"/>
              <a:solidFill>
                <a:srgbClr val="CC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214282" y="2214554"/>
            <a:ext cx="4143404" cy="3500462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u="sng" dirty="0" smtClean="0">
                <a:solidFill>
                  <a:srgbClr val="CC0066"/>
                </a:solidFill>
                <a:latin typeface="Arial Black" pitchFamily="34" charset="0"/>
              </a:rPr>
              <a:t>Vocabulary</a:t>
            </a:r>
          </a:p>
          <a:p>
            <a:pPr>
              <a:buFont typeface="Wingdings" pitchFamily="2" charset="2"/>
              <a:buChar char="ü"/>
            </a:pPr>
            <a:r>
              <a:rPr lang="en-GB" sz="28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GB" sz="2800" b="1" dirty="0" smtClean="0">
                <a:solidFill>
                  <a:srgbClr val="002060"/>
                </a:solidFill>
                <a:latin typeface="Arial Black" pitchFamily="34" charset="0"/>
              </a:rPr>
              <a:t>daily </a:t>
            </a:r>
          </a:p>
          <a:p>
            <a:r>
              <a:rPr lang="en-GB" sz="28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GB" sz="2800" b="1" dirty="0" smtClean="0">
                <a:solidFill>
                  <a:srgbClr val="002060"/>
                </a:solidFill>
                <a:latin typeface="Arial Black" pitchFamily="34" charset="0"/>
              </a:rPr>
              <a:t>     pursuits</a:t>
            </a:r>
          </a:p>
          <a:p>
            <a:pPr>
              <a:buFont typeface="Wingdings" pitchFamily="2" charset="2"/>
              <a:buChar char="ü"/>
            </a:pPr>
            <a:r>
              <a:rPr lang="en-GB" sz="2800" b="1" dirty="0" smtClean="0">
                <a:solidFill>
                  <a:srgbClr val="002060"/>
                </a:solidFill>
                <a:latin typeface="Arial Black" pitchFamily="34" charset="0"/>
              </a:rPr>
              <a:t>favourite</a:t>
            </a:r>
          </a:p>
          <a:p>
            <a:r>
              <a:rPr lang="en-GB" sz="28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GB" sz="2800" b="1" dirty="0" smtClean="0">
                <a:solidFill>
                  <a:srgbClr val="002060"/>
                </a:solidFill>
                <a:latin typeface="Arial Black" pitchFamily="34" charset="0"/>
              </a:rPr>
              <a:t>    activities</a:t>
            </a:r>
          </a:p>
          <a:p>
            <a:pPr>
              <a:buFont typeface="Wingdings" pitchFamily="2" charset="2"/>
              <a:buChar char="ü"/>
            </a:pPr>
            <a:r>
              <a:rPr lang="en-GB" sz="2800" b="1" dirty="0" smtClean="0">
                <a:solidFill>
                  <a:srgbClr val="002060"/>
                </a:solidFill>
                <a:latin typeface="Arial Black" pitchFamily="34" charset="0"/>
              </a:rPr>
              <a:t>entertainment</a:t>
            </a:r>
            <a:endParaRPr lang="ru-RU" sz="2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4286248" y="4143380"/>
            <a:ext cx="4143404" cy="164307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u="sng" dirty="0" smtClean="0">
                <a:solidFill>
                  <a:srgbClr val="CC0066"/>
                </a:solidFill>
                <a:latin typeface="Arial Black" pitchFamily="34" charset="0"/>
              </a:rPr>
              <a:t>Grammar</a:t>
            </a:r>
          </a:p>
          <a:p>
            <a:pPr>
              <a:buFont typeface="Wingdings" pitchFamily="2" charset="2"/>
              <a:buChar char="ü"/>
            </a:pPr>
            <a:r>
              <a:rPr lang="en-GB" sz="28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GB" sz="2800" b="1" dirty="0" smtClean="0">
                <a:solidFill>
                  <a:srgbClr val="002060"/>
                </a:solidFill>
                <a:latin typeface="Arial Black" pitchFamily="34" charset="0"/>
              </a:rPr>
              <a:t>Present  Simple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5429256" y="1285860"/>
            <a:ext cx="3714744" cy="2643206"/>
          </a:xfrm>
          <a:prstGeom prst="foldedCorner">
            <a:avLst>
              <a:gd name="adj" fmla="val 23638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  <a:latin typeface="Cooper Black" pitchFamily="18" charset="0"/>
              </a:rPr>
              <a:t>Describe </a:t>
            </a:r>
          </a:p>
          <a:p>
            <a:pPr algn="ctr"/>
            <a:r>
              <a:rPr lang="en-GB" sz="3200" b="1" dirty="0" smtClean="0">
                <a:solidFill>
                  <a:srgbClr val="002060"/>
                </a:solidFill>
                <a:latin typeface="Cooper Black" pitchFamily="18" charset="0"/>
              </a:rPr>
              <a:t>your </a:t>
            </a:r>
            <a:r>
              <a:rPr lang="en-GB" sz="32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usual day </a:t>
            </a:r>
          </a:p>
          <a:p>
            <a:pPr algn="ctr"/>
            <a:r>
              <a:rPr lang="en-GB" sz="3200" b="1" dirty="0" smtClean="0">
                <a:solidFill>
                  <a:srgbClr val="002060"/>
                </a:solidFill>
                <a:latin typeface="Cooper Black" pitchFamily="18" charset="0"/>
              </a:rPr>
              <a:t>and </a:t>
            </a:r>
          </a:p>
          <a:p>
            <a:pPr algn="ctr"/>
            <a:r>
              <a:rPr lang="en-GB" sz="32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</a:t>
            </a:r>
            <a:r>
              <a:rPr lang="en-GB" sz="32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erfect day off</a:t>
            </a:r>
            <a:endParaRPr lang="ru-RU" sz="32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cxnSp>
        <p:nvCxnSpPr>
          <p:cNvPr id="14" name="Прямая со стрелкой 13"/>
          <p:cNvCxnSpPr>
            <a:stCxn id="11" idx="1"/>
          </p:cNvCxnSpPr>
          <p:nvPr/>
        </p:nvCxnSpPr>
        <p:spPr>
          <a:xfrm rot="10800000" flipV="1">
            <a:off x="4143372" y="2607462"/>
            <a:ext cx="1285884" cy="464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1"/>
          </p:cNvCxnSpPr>
          <p:nvPr/>
        </p:nvCxnSpPr>
        <p:spPr>
          <a:xfrm rot="10800000" flipV="1">
            <a:off x="4929190" y="2607462"/>
            <a:ext cx="500066" cy="15359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860EA7C-8514-4022-B72B-EAA66A6F08AC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5CECA-FE7D-4684-A1BA-7B93A6A7BDA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42852"/>
            <a:ext cx="55529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Daily routine</a:t>
            </a:r>
            <a:endParaRPr lang="ru-RU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8687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Arial Black" pitchFamily="34" charset="0"/>
                        </a:rPr>
                        <a:t>English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Arial Black" pitchFamily="34" charset="0"/>
                        </a:rPr>
                        <a:t>Russian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wake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up / get up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просыпаться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 / вставать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do morning exercises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делать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зарядку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go jogging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бегать трусцой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чистить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зубы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принимать душ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 / ванну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29388" y="142852"/>
            <a:ext cx="2571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Ex. 1 p. 37</a:t>
            </a:r>
          </a:p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Ex.8 p. 37</a:t>
            </a:r>
          </a:p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WB 4a ex.1 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860EA7C-8514-4022-B72B-EAA66A6F08AC}" type="datetime1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5CECA-FE7D-4684-A1BA-7B93A6A7BDAB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42852"/>
            <a:ext cx="55529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Daily routine</a:t>
            </a:r>
            <a:endParaRPr lang="ru-RU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14422"/>
            <a:ext cx="912897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8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Fill>
                  <a:solidFill>
                    <a:srgbClr val="CC0066"/>
                  </a:solidFill>
                </a:uFill>
                <a:latin typeface="Cooper Black" pitchFamily="18" charset="0"/>
                <a:sym typeface="Wingdings" pitchFamily="2" charset="2"/>
              </a:rPr>
              <a:t> </a:t>
            </a:r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Cooper Black" pitchFamily="18" charset="0"/>
                <a:sym typeface="Wingdings" pitchFamily="2" charset="2"/>
              </a:rPr>
              <a:t>always</a:t>
            </a:r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oper Black" pitchFamily="18" charset="0"/>
                <a:sym typeface="Wingdings" pitchFamily="2" charset="2"/>
              </a:rPr>
              <a:t>  </a:t>
            </a:r>
            <a:r>
              <a:rPr lang="en-GB" sz="4800" b="1" u="dbl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Fill>
                  <a:solidFill>
                    <a:srgbClr val="CC0066"/>
                  </a:solidFill>
                </a:uFill>
                <a:latin typeface="Cooper Black" pitchFamily="18" charset="0"/>
                <a:sym typeface="Wingdings" pitchFamily="2" charset="2"/>
              </a:rPr>
              <a:t>V/Vs</a:t>
            </a:r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oper Black" pitchFamily="18" charset="0"/>
                <a:sym typeface="Wingdings" pitchFamily="2" charset="2"/>
              </a:rPr>
              <a:t> </a:t>
            </a:r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Cooper Black" pitchFamily="18" charset="0"/>
                <a:sym typeface="Wingdings" pitchFamily="2" charset="2"/>
              </a:rPr>
              <a:t> </a:t>
            </a:r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Cooper Black" pitchFamily="18" charset="0"/>
                <a:sym typeface="Wingdings" pitchFamily="2" charset="2"/>
              </a:rPr>
              <a:t>что  где </a:t>
            </a:r>
            <a:r>
              <a:rPr lang="ru-RU" sz="4800" b="1" u="dashLongHeavy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uFill>
                  <a:solidFill>
                    <a:srgbClr val="CC0066"/>
                  </a:solidFill>
                </a:uFill>
                <a:latin typeface="Cooper Black" pitchFamily="18" charset="0"/>
                <a:sym typeface="Wingdings" pitchFamily="2" charset="2"/>
              </a:rPr>
              <a:t>когда</a:t>
            </a:r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oper Black" pitchFamily="18" charset="0"/>
                <a:sym typeface="Wingdings" pitchFamily="2" charset="2"/>
              </a:rPr>
              <a:t> 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0434" y="2260123"/>
            <a:ext cx="342902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oper Black" pitchFamily="18" charset="0"/>
                <a:sym typeface="Wingdings" pitchFamily="2" charset="2"/>
              </a:rPr>
              <a:t>usually</a:t>
            </a:r>
          </a:p>
          <a:p>
            <a:pPr algn="ctr">
              <a:lnSpc>
                <a:spcPts val="3500"/>
              </a:lnSpc>
            </a:pPr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oper Black" pitchFamily="18" charset="0"/>
                <a:sym typeface="Wingdings" pitchFamily="2" charset="2"/>
              </a:rPr>
              <a:t>often</a:t>
            </a:r>
          </a:p>
          <a:p>
            <a:pPr algn="ctr">
              <a:lnSpc>
                <a:spcPts val="3500"/>
              </a:lnSpc>
            </a:pPr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oper Black" pitchFamily="18" charset="0"/>
                <a:sym typeface="Wingdings" pitchFamily="2" charset="2"/>
              </a:rPr>
              <a:t> sometimes</a:t>
            </a:r>
          </a:p>
          <a:p>
            <a:pPr algn="ctr">
              <a:lnSpc>
                <a:spcPts val="3500"/>
              </a:lnSpc>
            </a:pPr>
            <a:r>
              <a:rPr lang="en-GB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Cooper Black" pitchFamily="18" charset="0"/>
                <a:sym typeface="Wingdings" pitchFamily="2" charset="2"/>
              </a:rPr>
              <a:t>rarely seldom never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27" y="4572008"/>
            <a:ext cx="9128973" cy="16158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800" b="1" u="dbl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Fill>
                  <a:solidFill>
                    <a:srgbClr val="CC0066"/>
                  </a:solidFill>
                </a:uFill>
                <a:latin typeface="Cooper Black" pitchFamily="18" charset="0"/>
                <a:sym typeface="Wingdings" pitchFamily="2" charset="2"/>
              </a:rPr>
              <a:t>Do/Does  </a:t>
            </a:r>
            <a:r>
              <a:rPr lang="en-GB" sz="48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Fill>
                  <a:solidFill>
                    <a:srgbClr val="CC0066"/>
                  </a:solidFill>
                </a:uFill>
                <a:latin typeface="Cooper Black" pitchFamily="18" charset="0"/>
                <a:sym typeface="Wingdings" pitchFamily="2" charset="2"/>
              </a:rPr>
              <a:t>  </a:t>
            </a:r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Cooper Black" pitchFamily="18" charset="0"/>
                <a:sym typeface="Wingdings" pitchFamily="2" charset="2"/>
              </a:rPr>
              <a:t>...</a:t>
            </a:r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oper Black" pitchFamily="18" charset="0"/>
                <a:sym typeface="Wingdings" pitchFamily="2" charset="2"/>
              </a:rPr>
              <a:t> </a:t>
            </a:r>
            <a:r>
              <a:rPr lang="en-GB" sz="4800" b="1" u="dbl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Fill>
                  <a:solidFill>
                    <a:srgbClr val="CC0066"/>
                  </a:solidFill>
                </a:uFill>
                <a:latin typeface="Cooper Black" pitchFamily="18" charset="0"/>
                <a:sym typeface="Wingdings" pitchFamily="2" charset="2"/>
              </a:rPr>
              <a:t>V/Vs</a:t>
            </a:r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oper Black" pitchFamily="18" charset="0"/>
                <a:sym typeface="Wingdings" pitchFamily="2" charset="2"/>
              </a:rPr>
              <a:t> </a:t>
            </a:r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Cooper Black" pitchFamily="18" charset="0"/>
                <a:sym typeface="Wingdings" pitchFamily="2" charset="2"/>
              </a:rPr>
              <a:t> 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Cooper Black" pitchFamily="18" charset="0"/>
                <a:sym typeface="Wingdings" pitchFamily="2" charset="2"/>
              </a:rPr>
              <a:t>что  где 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uFill>
                  <a:solidFill>
                    <a:srgbClr val="CC0066"/>
                  </a:solidFill>
                </a:uFill>
                <a:latin typeface="Cooper Black" pitchFamily="18" charset="0"/>
                <a:sym typeface="Wingdings" pitchFamily="2" charset="2"/>
              </a:rPr>
              <a:t>когда</a:t>
            </a:r>
            <a:r>
              <a:rPr lang="en-GB" sz="6600" b="1" u="dashLongHeavy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Cooper Black" pitchFamily="18" charset="0"/>
                <a:sym typeface="Wingdings" pitchFamily="2" charset="2"/>
              </a:rPr>
              <a:t>?</a:t>
            </a:r>
            <a:r>
              <a:rPr lang="en-GB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oper Black" pitchFamily="18" charset="0"/>
                <a:sym typeface="Wingdings" pitchFamily="2" charset="2"/>
              </a:rPr>
              <a:t> 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BD3E7-5C8F-4E67-87B9-3E56B2835D30}" type="datetime1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95D7-F592-412D-8275-528B5101466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676819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Analyze the pie chart.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928670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This pie chart gives information about 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’s 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preferences  for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TV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programmes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According to this pie chart,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_____________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 is </a:t>
            </a:r>
            <a:r>
              <a:rPr lang="en-US" sz="2800" i="1" u="wavyHeavy" dirty="0" smtClean="0">
                <a:solidFill>
                  <a:srgbClr val="00B050"/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</a:rPr>
              <a:t>the most popular 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with 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 but </a:t>
            </a:r>
            <a:r>
              <a:rPr lang="en-US" sz="2800" i="1" u="wavyHeavy" dirty="0" smtClean="0">
                <a:solidFill>
                  <a:srgbClr val="00B050"/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  <a:sym typeface="Wingdings" pitchFamily="2" charset="2"/>
              </a:rPr>
              <a:t>the least popular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sym typeface="Wingdings" pitchFamily="2" charset="2"/>
              </a:rPr>
              <a:t>TV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sym typeface="Wingdings" pitchFamily="2" charset="2"/>
              </a:rPr>
              <a:t>programme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 is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___________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.  Also it shows that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_________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 is </a:t>
            </a:r>
            <a:r>
              <a:rPr lang="en-US" sz="2800" i="1" u="wavyHeavy" dirty="0" smtClean="0">
                <a:solidFill>
                  <a:srgbClr val="00B050"/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  <a:sym typeface="Wingdings" pitchFamily="2" charset="2"/>
              </a:rPr>
              <a:t>more / less popular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  than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_________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. 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BD3E7-5C8F-4E67-87B9-3E56B2835D30}" type="datetime1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95D7-F592-412D-8275-528B510146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825219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Word</a:t>
            </a:r>
            <a:r>
              <a:rPr lang="en-US" sz="5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formation</a:t>
            </a:r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US" sz="5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adjectives</a:t>
            </a:r>
            <a:endParaRPr lang="ru-RU" sz="5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785794"/>
            <a:ext cx="6357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wonder  	- wonder</a:t>
            </a:r>
            <a:r>
              <a:rPr lang="en-US" sz="3200" dirty="0" smtClean="0">
                <a:solidFill>
                  <a:srgbClr val="C00000"/>
                </a:solidFill>
                <a:latin typeface="Arial Black" pitchFamily="34" charset="0"/>
              </a:rPr>
              <a:t>ful</a:t>
            </a:r>
          </a:p>
          <a:p>
            <a:r>
              <a:rPr lang="en-US" sz="3200" u="dbl" dirty="0" smtClean="0">
                <a:solidFill>
                  <a:srgbClr val="002060"/>
                </a:solidFill>
                <a:uFill>
                  <a:solidFill>
                    <a:srgbClr val="00B050"/>
                  </a:solidFill>
                </a:uFill>
                <a:latin typeface="Arial Black" pitchFamily="34" charset="0"/>
              </a:rPr>
              <a:t>enjoy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		- enjoy</a:t>
            </a:r>
            <a:r>
              <a:rPr lang="en-US" sz="3200" dirty="0" smtClean="0">
                <a:solidFill>
                  <a:srgbClr val="C00000"/>
                </a:solidFill>
                <a:latin typeface="Arial Black" pitchFamily="34" charset="0"/>
              </a:rPr>
              <a:t>able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interest 	- interest</a:t>
            </a:r>
            <a:r>
              <a:rPr lang="en-US" sz="3200" dirty="0" smtClean="0">
                <a:solidFill>
                  <a:srgbClr val="C00000"/>
                </a:solidFill>
                <a:latin typeface="Arial Black" pitchFamily="34" charset="0"/>
              </a:rPr>
              <a:t>ing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fantasy		- fantast</a:t>
            </a:r>
            <a:r>
              <a:rPr lang="en-US" sz="3200" dirty="0" smtClean="0">
                <a:solidFill>
                  <a:srgbClr val="C00000"/>
                </a:solidFill>
                <a:latin typeface="Arial Black" pitchFamily="34" charset="0"/>
              </a:rPr>
              <a:t>ic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fam</a:t>
            </a:r>
            <a:r>
              <a:rPr lang="en-US" sz="3200" u="sng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</a:rPr>
              <a:t>e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		- fam</a:t>
            </a:r>
            <a:r>
              <a:rPr lang="en-US" sz="3200" dirty="0" smtClean="0">
                <a:solidFill>
                  <a:srgbClr val="C00000"/>
                </a:solidFill>
                <a:latin typeface="Arial Black" pitchFamily="34" charset="0"/>
              </a:rPr>
              <a:t>ous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BD3E7-5C8F-4E67-87B9-3E56B2835D30}" type="datetime1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95D7-F592-412D-8275-528B5101466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825219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Word</a:t>
            </a:r>
            <a:r>
              <a:rPr lang="en-US" sz="5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formation</a:t>
            </a:r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US" sz="5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adjectives</a:t>
            </a:r>
            <a:endParaRPr lang="ru-RU" sz="5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785794"/>
            <a:ext cx="4143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wonder  	- wonder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ful</a:t>
            </a:r>
          </a:p>
          <a:p>
            <a:r>
              <a:rPr lang="en-US" sz="2400" u="dbl" dirty="0" smtClean="0">
                <a:solidFill>
                  <a:srgbClr val="002060"/>
                </a:solidFill>
                <a:uFill>
                  <a:solidFill>
                    <a:srgbClr val="00B050"/>
                  </a:solidFill>
                </a:uFill>
                <a:latin typeface="Arial Black" pitchFamily="34" charset="0"/>
              </a:rPr>
              <a:t>enjoy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		- enjoy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able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interest 	- interest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ing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fantasy	- fantast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ic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fam</a:t>
            </a:r>
            <a:r>
              <a:rPr lang="en-US" sz="2400" u="sng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</a:rPr>
              <a:t>e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		- fam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ous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1142984"/>
            <a:ext cx="47148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bor</a:t>
            </a:r>
            <a:r>
              <a:rPr lang="en-US" sz="3200" u="sng" dirty="0" smtClean="0">
                <a:solidFill>
                  <a:srgbClr val="002060"/>
                </a:solidFill>
                <a:latin typeface="Arial Black" pitchFamily="34" charset="0"/>
              </a:rPr>
              <a:t>e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	- bor</a:t>
            </a:r>
            <a:r>
              <a:rPr lang="en-US" sz="3200" dirty="0" smtClean="0">
                <a:solidFill>
                  <a:srgbClr val="003300"/>
                </a:solidFill>
                <a:latin typeface="Arial Black" pitchFamily="34" charset="0"/>
              </a:rPr>
              <a:t>ing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excit</a:t>
            </a:r>
            <a:r>
              <a:rPr lang="en-US" sz="3200" u="sng" dirty="0" smtClean="0">
                <a:solidFill>
                  <a:srgbClr val="002060"/>
                </a:solidFill>
                <a:latin typeface="Arial Black" pitchFamily="34" charset="0"/>
              </a:rPr>
              <a:t>e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	- excit</a:t>
            </a:r>
            <a:r>
              <a:rPr lang="en-US" sz="3200" dirty="0" smtClean="0">
                <a:solidFill>
                  <a:srgbClr val="003300"/>
                </a:solidFill>
                <a:latin typeface="Arial Black" pitchFamily="34" charset="0"/>
              </a:rPr>
              <a:t>ing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disgust	- disgust</a:t>
            </a:r>
            <a:r>
              <a:rPr lang="en-US" sz="3200" dirty="0" smtClean="0">
                <a:solidFill>
                  <a:srgbClr val="003300"/>
                </a:solidFill>
                <a:latin typeface="Arial Black" pitchFamily="34" charset="0"/>
              </a:rPr>
              <a:t>ing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terr</a:t>
            </a:r>
            <a:r>
              <a:rPr lang="en-US" sz="3200" u="sng" dirty="0" smtClean="0">
                <a:solidFill>
                  <a:srgbClr val="002060"/>
                </a:solidFill>
                <a:latin typeface="Arial Black" pitchFamily="34" charset="0"/>
              </a:rPr>
              <a:t>or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	- terr</a:t>
            </a:r>
            <a:r>
              <a:rPr lang="en-US" sz="3200" dirty="0" smtClean="0">
                <a:solidFill>
                  <a:srgbClr val="003300"/>
                </a:solidFill>
                <a:latin typeface="Arial Black" pitchFamily="34" charset="0"/>
              </a:rPr>
              <a:t>ible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horr</a:t>
            </a:r>
            <a:r>
              <a:rPr lang="en-US" sz="3200" u="sng" dirty="0" smtClean="0">
                <a:solidFill>
                  <a:srgbClr val="002060"/>
                </a:solidFill>
                <a:latin typeface="Arial Black" pitchFamily="34" charset="0"/>
              </a:rPr>
              <a:t>or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	- horr</a:t>
            </a:r>
            <a:r>
              <a:rPr lang="en-US" sz="3200" dirty="0" smtClean="0">
                <a:solidFill>
                  <a:srgbClr val="003300"/>
                </a:solidFill>
                <a:latin typeface="Arial Black" pitchFamily="34" charset="0"/>
              </a:rPr>
              <a:t>ible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BD3E7-5C8F-4E67-87B9-3E56B2835D30}" type="datetime1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95D7-F592-412D-8275-528B5101466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40126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Spotlight on Russia p. 6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571480"/>
            <a:ext cx="8715436" cy="416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4000"/>
              </a:lnSpc>
              <a:buFont typeface="+mj-lt"/>
              <a:buAutoNum type="arabicPeriod"/>
            </a:pPr>
            <a:r>
              <a:rPr lang="en-US" sz="2800" b="1" u="dbl" dirty="0" smtClean="0">
                <a:solidFill>
                  <a:srgbClr val="002060"/>
                </a:solidFill>
                <a:uFill>
                  <a:solidFill>
                    <a:srgbClr val="00B050"/>
                  </a:solidFill>
                </a:uFill>
                <a:latin typeface="Arial Black" pitchFamily="34" charset="0"/>
              </a:rPr>
              <a:t>Is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b="1" u="sng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</a:rPr>
              <a:t>Marina’s daily routine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 Black" pitchFamily="34" charset="0"/>
              </a:rPr>
              <a:t>un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usual or typical? - </a:t>
            </a: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_____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b="1" u="dbl" dirty="0" smtClean="0">
                <a:solidFill>
                  <a:srgbClr val="002060"/>
                </a:solidFill>
                <a:uFill>
                  <a:solidFill>
                    <a:srgbClr val="00B050"/>
                  </a:solidFill>
                </a:uFill>
                <a:latin typeface="Arial Black" pitchFamily="34" charset="0"/>
              </a:rPr>
              <a:t>is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….</a:t>
            </a:r>
          </a:p>
          <a:p>
            <a:pPr marL="342900" indent="-342900">
              <a:lnSpc>
                <a:spcPts val="4000"/>
              </a:lnSpc>
              <a:buFont typeface="+mj-lt"/>
              <a:buAutoNum type="arabicPeriod"/>
            </a:pPr>
            <a:r>
              <a:rPr lang="en-US" sz="2800" b="1" u="dbl" dirty="0" smtClean="0">
                <a:solidFill>
                  <a:srgbClr val="002060"/>
                </a:solidFill>
                <a:uFill>
                  <a:solidFill>
                    <a:srgbClr val="00B050"/>
                  </a:solidFill>
                </a:uFill>
                <a:latin typeface="Arial Black" pitchFamily="34" charset="0"/>
              </a:rPr>
              <a:t>Does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b="1" u="sng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</a:rPr>
              <a:t>she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b="1" u="dbl" dirty="0" smtClean="0">
                <a:solidFill>
                  <a:srgbClr val="002060"/>
                </a:solidFill>
                <a:uFill>
                  <a:solidFill>
                    <a:srgbClr val="00B050"/>
                  </a:solidFill>
                </a:uFill>
                <a:latin typeface="Arial Black" pitchFamily="34" charset="0"/>
              </a:rPr>
              <a:t>have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lessons before or after noon? – </a:t>
            </a:r>
            <a:r>
              <a:rPr lang="en-US" sz="2800" b="1" u="sng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</a:rPr>
              <a:t>She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b="1" u="dbl" dirty="0" smtClean="0">
                <a:solidFill>
                  <a:srgbClr val="002060"/>
                </a:solidFill>
                <a:uFill>
                  <a:solidFill>
                    <a:srgbClr val="00B050"/>
                  </a:solidFill>
                </a:uFill>
                <a:latin typeface="Arial Black" pitchFamily="34" charset="0"/>
              </a:rPr>
              <a:t>Vs </a:t>
            </a:r>
            <a:r>
              <a:rPr lang="en-US" sz="2800" b="1" dirty="0" smtClean="0">
                <a:solidFill>
                  <a:srgbClr val="002060"/>
                </a:solidFill>
                <a:uFill>
                  <a:solidFill>
                    <a:srgbClr val="00B050"/>
                  </a:solidFill>
                </a:uFill>
                <a:latin typeface="Arial Black" pitchFamily="34" charset="0"/>
              </a:rPr>
              <a:t>… …</a:t>
            </a:r>
          </a:p>
          <a:p>
            <a:pPr marL="342900" indent="-342900">
              <a:lnSpc>
                <a:spcPts val="4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How does she spend her morning?</a:t>
            </a:r>
          </a:p>
          <a:p>
            <a:pPr marL="342900" indent="-342900">
              <a:lnSpc>
                <a:spcPts val="4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Does she have after-classes activities?</a:t>
            </a:r>
          </a:p>
          <a:p>
            <a:pPr marL="342900" indent="-342900">
              <a:lnSpc>
                <a:spcPts val="4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When does she do her homework?</a:t>
            </a:r>
          </a:p>
          <a:p>
            <a:pPr marL="342900" indent="-342900">
              <a:lnSpc>
                <a:spcPts val="4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What is her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itchFamily="34" charset="0"/>
              </a:rPr>
              <a:t>favourite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part of time?</a:t>
            </a:r>
            <a:endParaRPr lang="ru-RU" sz="2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BD3E7-5C8F-4E67-87B9-3E56B2835D30}" type="datetime1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95D7-F592-412D-8275-528B5101466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40126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Spotlight on Russia p. 6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642918"/>
            <a:ext cx="9001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типично для … студентов моего возраста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 после большого / быстрого / семейного завтрака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… во время длинной перемены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 обычно это занимает у меня …, чтобы …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это единственный шанс отдохнуть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Arial Narrow" pitchFamily="34" charset="0"/>
              </a:rPr>
              <a:t>читаю немного перед тем, как</a:t>
            </a:r>
          </a:p>
          <a:p>
            <a:pPr marL="342900" indent="-342900">
              <a:buFont typeface="+mj-lt"/>
              <a:buAutoNum type="arabicPeriod"/>
            </a:pPr>
            <a:endParaRPr lang="ru-RU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Ин. яз.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Ин. яз.1</Template>
  <TotalTime>198</TotalTime>
  <Words>444</Words>
  <Application>Microsoft Office PowerPoint</Application>
  <PresentationFormat>Экран (4:3)</PresentationFormat>
  <Paragraphs>115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Ин. яз.1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Lessons</dc:title>
  <dc:creator>Admin</dc:creator>
  <dc:description>http://aida.ucoz.ru</dc:description>
  <cp:lastModifiedBy>User</cp:lastModifiedBy>
  <cp:revision>22</cp:revision>
  <dcterms:created xsi:type="dcterms:W3CDTF">2011-10-26T01:03:46Z</dcterms:created>
  <dcterms:modified xsi:type="dcterms:W3CDTF">2020-12-08T09:19:16Z</dcterms:modified>
  <cp:category>шаблоны к Powerpoint</cp:category>
</cp:coreProperties>
</file>