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5" r:id="rId4"/>
    <p:sldId id="264" r:id="rId5"/>
    <p:sldId id="263" r:id="rId6"/>
    <p:sldId id="262" r:id="rId7"/>
    <p:sldId id="261" r:id="rId8"/>
    <p:sldId id="260" r:id="rId9"/>
    <p:sldId id="259" r:id="rId10"/>
    <p:sldId id="258" r:id="rId11"/>
    <p:sldId id="266" r:id="rId12"/>
    <p:sldId id="267" r:id="rId13"/>
    <p:sldId id="271" r:id="rId14"/>
    <p:sldId id="270" r:id="rId15"/>
    <p:sldId id="269" r:id="rId16"/>
    <p:sldId id="272" r:id="rId17"/>
  </p:sldIdLst>
  <p:sldSz cx="9144000" cy="6858000" type="screen4x3"/>
  <p:notesSz cx="6858000" cy="9144000"/>
  <p:defaultTextStyle>
    <a:defPPr>
      <a:defRPr lang="ru-RU"/>
    </a:defPPr>
    <a:lvl1pPr algn="l" rtl="0" eaLnBrk="0" fontAlgn="base" hangingPunct="0">
      <a:spcBef>
        <a:spcPct val="0"/>
      </a:spcBef>
      <a:spcAft>
        <a:spcPct val="0"/>
      </a:spcAft>
      <a:defRPr kern="1200">
        <a:solidFill>
          <a:schemeClr val="tx1"/>
        </a:solidFill>
        <a:latin typeface="Calibri"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A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43" autoAdjust="0"/>
    <p:restoredTop sz="94660"/>
  </p:normalViewPr>
  <p:slideViewPr>
    <p:cSldViewPr snapToGrid="0">
      <p:cViewPr varScale="1">
        <p:scale>
          <a:sx n="106" d="100"/>
          <a:sy n="106" d="100"/>
        </p:scale>
        <p:origin x="-102" y="-15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ru-RU" smtClean="0"/>
              <a:t>Образец заголовка</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lvl1pPr>
              <a:defRPr/>
            </a:lvl1pPr>
          </a:lstStyle>
          <a:p>
            <a:pPr>
              <a:defRPr/>
            </a:pPr>
            <a:fld id="{581A2A5E-0FFF-4E65-9955-6F95356EC074}" type="datetimeFigureOut">
              <a:rPr lang="ru-RU"/>
              <a:pPr>
                <a:defRPr/>
              </a:pPr>
              <a:t>30.03.2020</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fld id="{E7A9DE2F-41BF-4203-98A3-D193CD442756}" type="slidenum">
              <a:rPr lang="ru-RU"/>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lvl1pPr>
              <a:defRPr/>
            </a:lvl1pPr>
          </a:lstStyle>
          <a:p>
            <a:pPr>
              <a:defRPr/>
            </a:pPr>
            <a:fld id="{E7B2B0D5-BF6B-42DE-8AB6-19E1278250DF}" type="datetimeFigureOut">
              <a:rPr lang="ru-RU"/>
              <a:pPr>
                <a:defRPr/>
              </a:pPr>
              <a:t>30.03.2020</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fld id="{ED3B63D1-244E-45AB-AC3A-EF713D4EC942}" type="slidenum">
              <a:rPr lang="ru-RU"/>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lvl1pPr>
              <a:defRPr/>
            </a:lvl1pPr>
          </a:lstStyle>
          <a:p>
            <a:pPr>
              <a:defRPr/>
            </a:pPr>
            <a:fld id="{01DC6479-CFB4-4B1D-820F-653EB73D9B85}" type="datetimeFigureOut">
              <a:rPr lang="ru-RU"/>
              <a:pPr>
                <a:defRPr/>
              </a:pPr>
              <a:t>30.03.2020</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fld id="{1EE938EB-3EEB-48FA-88C7-5DEACA5C16FF}" type="slidenum">
              <a:rPr lang="ru-RU"/>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Титульный слайд">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2B520C9-E9B8-49F7-8FB1-A15942810596}" type="datetimeFigureOut">
              <a:rPr lang="ru-RU"/>
              <a:pPr>
                <a:defRPr/>
              </a:pPr>
              <a:t>30.03.2020</a:t>
            </a:fld>
            <a:endParaRPr lang="ru-RU"/>
          </a:p>
        </p:txBody>
      </p:sp>
      <p:sp>
        <p:nvSpPr>
          <p:cNvPr id="3" name="Footer Placeholder 4"/>
          <p:cNvSpPr>
            <a:spLocks noGrp="1"/>
          </p:cNvSpPr>
          <p:nvPr>
            <p:ph type="ftr" sz="quarter" idx="11"/>
          </p:nvPr>
        </p:nvSpPr>
        <p:spPr/>
        <p:txBody>
          <a:bodyPr/>
          <a:lstStyle>
            <a:lvl1pPr>
              <a:defRPr/>
            </a:lvl1pPr>
          </a:lstStyle>
          <a:p>
            <a:pPr>
              <a:defRPr/>
            </a:pPr>
            <a:endParaRPr lang="ru-RU"/>
          </a:p>
        </p:txBody>
      </p:sp>
      <p:sp>
        <p:nvSpPr>
          <p:cNvPr id="4" name="Slide Number Placeholder 5"/>
          <p:cNvSpPr>
            <a:spLocks noGrp="1"/>
          </p:cNvSpPr>
          <p:nvPr>
            <p:ph type="sldNum" sz="quarter" idx="12"/>
          </p:nvPr>
        </p:nvSpPr>
        <p:spPr/>
        <p:txBody>
          <a:bodyPr/>
          <a:lstStyle>
            <a:lvl1pPr>
              <a:defRPr/>
            </a:lvl1pPr>
          </a:lstStyle>
          <a:p>
            <a:fld id="{026F00EC-618E-4230-BAF7-71F21CD78B5C}" type="slidenum">
              <a:rPr lang="ru-RU"/>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lvl1pPr>
              <a:defRPr/>
            </a:lvl1pPr>
          </a:lstStyle>
          <a:p>
            <a:pPr>
              <a:defRPr/>
            </a:pPr>
            <a:fld id="{32192292-4C2B-4E0E-A026-847BC3AC46BA}" type="datetimeFigureOut">
              <a:rPr lang="ru-RU"/>
              <a:pPr>
                <a:defRPr/>
              </a:pPr>
              <a:t>30.03.2020</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fld id="{7482933C-54E6-4E02-8906-96CD74D61F43}" type="slidenum">
              <a:rPr lang="ru-RU"/>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ru-RU" smtClean="0"/>
              <a:t>Образец заголовка</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lvl1pPr>
              <a:defRPr/>
            </a:lvl1pPr>
          </a:lstStyle>
          <a:p>
            <a:pPr>
              <a:defRPr/>
            </a:pPr>
            <a:fld id="{2CCB58DF-3969-4A69-9AE5-50A5F733ADFE}" type="datetimeFigureOut">
              <a:rPr lang="ru-RU"/>
              <a:pPr>
                <a:defRPr/>
              </a:pPr>
              <a:t>30.03.2020</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fld id="{99394185-872D-4EB6-AD2B-AC7E5A7AFF55}" type="slidenum">
              <a:rPr lang="ru-RU"/>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3"/>
          <p:cNvSpPr>
            <a:spLocks noGrp="1"/>
          </p:cNvSpPr>
          <p:nvPr>
            <p:ph type="dt" sz="half" idx="10"/>
          </p:nvPr>
        </p:nvSpPr>
        <p:spPr/>
        <p:txBody>
          <a:bodyPr/>
          <a:lstStyle>
            <a:lvl1pPr>
              <a:defRPr/>
            </a:lvl1pPr>
          </a:lstStyle>
          <a:p>
            <a:pPr>
              <a:defRPr/>
            </a:pPr>
            <a:fld id="{47BE3D39-D688-4671-A86D-209A95ECAB06}" type="datetimeFigureOut">
              <a:rPr lang="ru-RU"/>
              <a:pPr>
                <a:defRPr/>
              </a:pPr>
              <a:t>30.03.2020</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fld id="{F3D826F2-0B6B-405A-B471-E705B401EAA6}" type="slidenum">
              <a:rPr lang="ru-RU"/>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29842" y="2505075"/>
            <a:ext cx="3868340"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29150" y="2505075"/>
            <a:ext cx="3887391"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3"/>
          <p:cNvSpPr>
            <a:spLocks noGrp="1"/>
          </p:cNvSpPr>
          <p:nvPr>
            <p:ph type="dt" sz="half" idx="10"/>
          </p:nvPr>
        </p:nvSpPr>
        <p:spPr/>
        <p:txBody>
          <a:bodyPr/>
          <a:lstStyle>
            <a:lvl1pPr>
              <a:defRPr/>
            </a:lvl1pPr>
          </a:lstStyle>
          <a:p>
            <a:pPr>
              <a:defRPr/>
            </a:pPr>
            <a:fld id="{57FCA383-8162-4BD4-9B4F-657713E9E45A}" type="datetimeFigureOut">
              <a:rPr lang="ru-RU"/>
              <a:pPr>
                <a:defRPr/>
              </a:pPr>
              <a:t>30.03.2020</a:t>
            </a:fld>
            <a:endParaRPr lang="ru-RU"/>
          </a:p>
        </p:txBody>
      </p:sp>
      <p:sp>
        <p:nvSpPr>
          <p:cNvPr id="8" name="Footer Placeholder 4"/>
          <p:cNvSpPr>
            <a:spLocks noGrp="1"/>
          </p:cNvSpPr>
          <p:nvPr>
            <p:ph type="ftr" sz="quarter" idx="11"/>
          </p:nvPr>
        </p:nvSpPr>
        <p:spPr/>
        <p:txBody>
          <a:bodyPr/>
          <a:lstStyle>
            <a:lvl1pPr>
              <a:defRPr/>
            </a:lvl1pPr>
          </a:lstStyle>
          <a:p>
            <a:pPr>
              <a:defRPr/>
            </a:pPr>
            <a:endParaRPr lang="ru-RU"/>
          </a:p>
        </p:txBody>
      </p:sp>
      <p:sp>
        <p:nvSpPr>
          <p:cNvPr id="9" name="Slide Number Placeholder 5"/>
          <p:cNvSpPr>
            <a:spLocks noGrp="1"/>
          </p:cNvSpPr>
          <p:nvPr>
            <p:ph type="sldNum" sz="quarter" idx="12"/>
          </p:nvPr>
        </p:nvSpPr>
        <p:spPr/>
        <p:txBody>
          <a:bodyPr/>
          <a:lstStyle>
            <a:lvl1pPr>
              <a:defRPr/>
            </a:lvl1pPr>
          </a:lstStyle>
          <a:p>
            <a:fld id="{A2A3422A-7D53-43C7-AB38-94A406978F3E}" type="slidenum">
              <a:rPr lang="ru-RU"/>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3"/>
          <p:cNvSpPr>
            <a:spLocks noGrp="1"/>
          </p:cNvSpPr>
          <p:nvPr>
            <p:ph type="dt" sz="half" idx="10"/>
          </p:nvPr>
        </p:nvSpPr>
        <p:spPr/>
        <p:txBody>
          <a:bodyPr/>
          <a:lstStyle>
            <a:lvl1pPr>
              <a:defRPr/>
            </a:lvl1pPr>
          </a:lstStyle>
          <a:p>
            <a:pPr>
              <a:defRPr/>
            </a:pPr>
            <a:fld id="{2E941257-CD82-4BDF-9EE8-5E27EFED6BAA}" type="datetimeFigureOut">
              <a:rPr lang="ru-RU"/>
              <a:pPr>
                <a:defRPr/>
              </a:pPr>
              <a:t>30.03.2020</a:t>
            </a:fld>
            <a:endParaRPr lang="ru-RU"/>
          </a:p>
        </p:txBody>
      </p:sp>
      <p:sp>
        <p:nvSpPr>
          <p:cNvPr id="4" name="Footer Placeholder 4"/>
          <p:cNvSpPr>
            <a:spLocks noGrp="1"/>
          </p:cNvSpPr>
          <p:nvPr>
            <p:ph type="ftr" sz="quarter" idx="11"/>
          </p:nvPr>
        </p:nvSpPr>
        <p:spPr/>
        <p:txBody>
          <a:bodyPr/>
          <a:lstStyle>
            <a:lvl1pPr>
              <a:defRPr/>
            </a:lvl1pPr>
          </a:lstStyle>
          <a:p>
            <a:pPr>
              <a:defRPr/>
            </a:pPr>
            <a:endParaRPr lang="ru-RU"/>
          </a:p>
        </p:txBody>
      </p:sp>
      <p:sp>
        <p:nvSpPr>
          <p:cNvPr id="5" name="Slide Number Placeholder 5"/>
          <p:cNvSpPr>
            <a:spLocks noGrp="1"/>
          </p:cNvSpPr>
          <p:nvPr>
            <p:ph type="sldNum" sz="quarter" idx="12"/>
          </p:nvPr>
        </p:nvSpPr>
        <p:spPr/>
        <p:txBody>
          <a:bodyPr/>
          <a:lstStyle>
            <a:lvl1pPr>
              <a:defRPr/>
            </a:lvl1pPr>
          </a:lstStyle>
          <a:p>
            <a:fld id="{F25D6CDF-F743-4CBD-8684-3D9428089F63}" type="slidenum">
              <a:rPr lang="ru-RU"/>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B0573F5-BEFB-43F8-B78C-04F677E1A92A}" type="datetimeFigureOut">
              <a:rPr lang="ru-RU"/>
              <a:pPr>
                <a:defRPr/>
              </a:pPr>
              <a:t>30.03.2020</a:t>
            </a:fld>
            <a:endParaRPr lang="ru-RU"/>
          </a:p>
        </p:txBody>
      </p:sp>
      <p:sp>
        <p:nvSpPr>
          <p:cNvPr id="3" name="Footer Placeholder 4"/>
          <p:cNvSpPr>
            <a:spLocks noGrp="1"/>
          </p:cNvSpPr>
          <p:nvPr>
            <p:ph type="ftr" sz="quarter" idx="11"/>
          </p:nvPr>
        </p:nvSpPr>
        <p:spPr/>
        <p:txBody>
          <a:bodyPr/>
          <a:lstStyle>
            <a:lvl1pPr>
              <a:defRPr/>
            </a:lvl1pPr>
          </a:lstStyle>
          <a:p>
            <a:pPr>
              <a:defRPr/>
            </a:pPr>
            <a:endParaRPr lang="ru-RU"/>
          </a:p>
        </p:txBody>
      </p:sp>
      <p:sp>
        <p:nvSpPr>
          <p:cNvPr id="4" name="Slide Number Placeholder 5"/>
          <p:cNvSpPr>
            <a:spLocks noGrp="1"/>
          </p:cNvSpPr>
          <p:nvPr>
            <p:ph type="sldNum" sz="quarter" idx="12"/>
          </p:nvPr>
        </p:nvSpPr>
        <p:spPr/>
        <p:txBody>
          <a:bodyPr/>
          <a:lstStyle>
            <a:lvl1pPr>
              <a:defRPr/>
            </a:lvl1pPr>
          </a:lstStyle>
          <a:p>
            <a:fld id="{4A9C3457-9FE4-477A-94B2-FDA98A30A05C}" type="slidenum">
              <a:rPr lang="ru-RU"/>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smtClean="0"/>
              <a:t>Образец заголовка</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3"/>
          <p:cNvSpPr>
            <a:spLocks noGrp="1"/>
          </p:cNvSpPr>
          <p:nvPr>
            <p:ph type="dt" sz="half" idx="10"/>
          </p:nvPr>
        </p:nvSpPr>
        <p:spPr/>
        <p:txBody>
          <a:bodyPr/>
          <a:lstStyle>
            <a:lvl1pPr>
              <a:defRPr/>
            </a:lvl1pPr>
          </a:lstStyle>
          <a:p>
            <a:pPr>
              <a:defRPr/>
            </a:pPr>
            <a:fld id="{FFF24B15-0963-4FB3-8720-1AF6361BAAFA}" type="datetimeFigureOut">
              <a:rPr lang="ru-RU"/>
              <a:pPr>
                <a:defRPr/>
              </a:pPr>
              <a:t>30.03.2020</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fld id="{3746BFD2-D0DF-4AC6-A5D8-AADCB0C7EBF0}" type="slidenum">
              <a:rPr lang="ru-RU"/>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3"/>
          <p:cNvSpPr>
            <a:spLocks noGrp="1"/>
          </p:cNvSpPr>
          <p:nvPr>
            <p:ph type="dt" sz="half" idx="10"/>
          </p:nvPr>
        </p:nvSpPr>
        <p:spPr/>
        <p:txBody>
          <a:bodyPr/>
          <a:lstStyle>
            <a:lvl1pPr>
              <a:defRPr/>
            </a:lvl1pPr>
          </a:lstStyle>
          <a:p>
            <a:pPr>
              <a:defRPr/>
            </a:pPr>
            <a:fld id="{22D3422C-B6AF-4BA6-B9AD-2B458DB372C3}" type="datetimeFigureOut">
              <a:rPr lang="ru-RU"/>
              <a:pPr>
                <a:defRPr/>
              </a:pPr>
              <a:t>30.03.2020</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fld id="{A319EBF8-FB31-4482-9A29-FFE2C3FC169E}" type="slidenum">
              <a:rPr lang="ru-RU"/>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print">
            <a:lum/>
          </a:blip>
          <a:srcRect/>
          <a:stretch>
            <a:fillRect t="-1000" b="-1000"/>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5"/>
            <a:ext cx="78867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endParaRPr lang="en-US" smtClean="0"/>
          </a:p>
        </p:txBody>
      </p:sp>
      <p:sp>
        <p:nvSpPr>
          <p:cNvPr id="1027" name="Text Placeholder 2"/>
          <p:cNvSpPr>
            <a:spLocks noGrp="1"/>
          </p:cNvSpPr>
          <p:nvPr>
            <p:ph type="body" idx="1"/>
          </p:nvPr>
        </p:nvSpPr>
        <p:spPr bwMode="auto">
          <a:xfrm>
            <a:off x="628650" y="1825625"/>
            <a:ext cx="78867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fontAlgn="auto" hangingPunct="1">
              <a:spcBef>
                <a:spcPts val="0"/>
              </a:spcBef>
              <a:spcAft>
                <a:spcPts val="0"/>
              </a:spcAft>
              <a:defRPr sz="1200" smtClean="0">
                <a:solidFill>
                  <a:schemeClr val="tx1">
                    <a:tint val="75000"/>
                  </a:schemeClr>
                </a:solidFill>
                <a:latin typeface="+mn-lt"/>
              </a:defRPr>
            </a:lvl1pPr>
          </a:lstStyle>
          <a:p>
            <a:pPr>
              <a:defRPr/>
            </a:pPr>
            <a:fld id="{D1163A7D-8A5B-488D-9C72-820B0140A5D9}" type="datetimeFigureOut">
              <a:rPr lang="ru-RU"/>
              <a:pPr>
                <a:defRPr/>
              </a:pPr>
              <a:t>30.03.2020</a:t>
            </a:fld>
            <a:endParaRPr lang="ru-RU"/>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ru-RU"/>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90637249-5339-4B70-B814-F97B432F9E0B}" type="slidenum">
              <a:rPr lang="ru-RU"/>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pitchFamily="34" charset="0"/>
        </a:defRPr>
      </a:lvl2pPr>
      <a:lvl3pPr algn="l" rtl="0" fontAlgn="base">
        <a:lnSpc>
          <a:spcPct val="90000"/>
        </a:lnSpc>
        <a:spcBef>
          <a:spcPct val="0"/>
        </a:spcBef>
        <a:spcAft>
          <a:spcPct val="0"/>
        </a:spcAft>
        <a:defRPr sz="4400">
          <a:solidFill>
            <a:schemeClr val="tx1"/>
          </a:solidFill>
          <a:latin typeface="Calibri Light" pitchFamily="34" charset="0"/>
        </a:defRPr>
      </a:lvl3pPr>
      <a:lvl4pPr algn="l" rtl="0" fontAlgn="base">
        <a:lnSpc>
          <a:spcPct val="90000"/>
        </a:lnSpc>
        <a:spcBef>
          <a:spcPct val="0"/>
        </a:spcBef>
        <a:spcAft>
          <a:spcPct val="0"/>
        </a:spcAft>
        <a:defRPr sz="4400">
          <a:solidFill>
            <a:schemeClr val="tx1"/>
          </a:solidFill>
          <a:latin typeface="Calibri Light" pitchFamily="34" charset="0"/>
        </a:defRPr>
      </a:lvl4pPr>
      <a:lvl5pPr algn="l" rtl="0" fontAlgn="base">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p:titleStyle>
    <p:bodyStyle>
      <a:lvl1pPr marL="228600" indent="-228600" algn="l" rtl="0" fontAlgn="base">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с двумя скругленными противолежащими углами 4"/>
          <p:cNvSpPr/>
          <p:nvPr/>
        </p:nvSpPr>
        <p:spPr>
          <a:xfrm>
            <a:off x="1276265" y="1552618"/>
            <a:ext cx="6651625" cy="2160587"/>
          </a:xfrm>
          <a:prstGeom prst="round2Diag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a:p>
        </p:txBody>
      </p:sp>
      <p:sp>
        <p:nvSpPr>
          <p:cNvPr id="4" name="TextBox 3"/>
          <p:cNvSpPr txBox="1"/>
          <p:nvPr/>
        </p:nvSpPr>
        <p:spPr>
          <a:xfrm>
            <a:off x="1544066" y="1854875"/>
            <a:ext cx="6033007" cy="923330"/>
          </a:xfrm>
          <a:prstGeom prst="rect">
            <a:avLst/>
          </a:prstGeom>
          <a:noFill/>
        </p:spPr>
        <p:txBody>
          <a:bodyPr>
            <a:spAutoFit/>
          </a:bodyPr>
          <a:lstStyle/>
          <a:p>
            <a:pPr algn="ctr" eaLnBrk="1" fontAlgn="auto" hangingPunct="1">
              <a:spcBef>
                <a:spcPts val="0"/>
              </a:spcBef>
              <a:spcAft>
                <a:spcPts val="0"/>
              </a:spcAft>
              <a:defRPr/>
            </a:pPr>
            <a:r>
              <a:rPr lang="en-US" sz="5400" dirty="0" smtClean="0">
                <a:solidFill>
                  <a:srgbClr val="FF0000"/>
                </a:solidFill>
                <a:latin typeface="+mn-lt"/>
              </a:rPr>
              <a:t>MUSIC AROUND US</a:t>
            </a:r>
            <a:endParaRPr lang="ru-RU" sz="5400" dirty="0">
              <a:solidFill>
                <a:srgbClr val="FF0000"/>
              </a:solidFill>
              <a:latin typeface="+mn-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6"/>
          </a:solidFill>
        </p:spPr>
        <p:txBody>
          <a:bodyPr rtlCol="0">
            <a:noAutofit/>
          </a:bodyPr>
          <a:lstStyle/>
          <a:p>
            <a:pPr fontAlgn="auto">
              <a:spcAft>
                <a:spcPts val="0"/>
              </a:spcAft>
              <a:defRPr/>
            </a:pPr>
            <a:r>
              <a:rPr lang="en-US" sz="3600" b="1" dirty="0" smtClean="0">
                <a:ln w="9525">
                  <a:solidFill>
                    <a:schemeClr val="bg1"/>
                  </a:solidFill>
                  <a:prstDash val="solid"/>
                </a:ln>
                <a:effectLst>
                  <a:outerShdw blurRad="12700" dist="38100" dir="2700000" algn="tl" rotWithShape="0">
                    <a:schemeClr val="bg1">
                      <a:lumMod val="50000"/>
                    </a:schemeClr>
                  </a:outerShdw>
                </a:effectLst>
              </a:rPr>
              <a:t>Punk (eng. blues from the blue devils - melancholy, sadness)</a:t>
            </a:r>
            <a:endParaRPr lang="ru-RU" sz="3600" b="1" dirty="0">
              <a:ln w="9525">
                <a:solidFill>
                  <a:schemeClr val="bg1"/>
                </a:solidFill>
                <a:prstDash val="solid"/>
              </a:ln>
              <a:effectLst>
                <a:outerShdw blurRad="12700" dist="38100" dir="2700000" algn="tl" rotWithShape="0">
                  <a:schemeClr val="bg1">
                    <a:lumMod val="50000"/>
                  </a:schemeClr>
                </a:outerShdw>
              </a:effectLst>
            </a:endParaRPr>
          </a:p>
        </p:txBody>
      </p:sp>
      <p:sp>
        <p:nvSpPr>
          <p:cNvPr id="3" name="Объект 2"/>
          <p:cNvSpPr>
            <a:spLocks noGrp="1"/>
          </p:cNvSpPr>
          <p:nvPr>
            <p:ph idx="1"/>
          </p:nvPr>
        </p:nvSpPr>
        <p:spPr>
          <a:solidFill>
            <a:schemeClr val="bg1">
              <a:lumMod val="95000"/>
              <a:alpha val="81000"/>
            </a:schemeClr>
          </a:solidFill>
        </p:spPr>
        <p:txBody>
          <a:bodyPr rtlCol="0">
            <a:normAutofit fontScale="77500" lnSpcReduction="20000"/>
          </a:bodyPr>
          <a:lstStyle/>
          <a:p>
            <a:pPr fontAlgn="auto">
              <a:spcAft>
                <a:spcPts val="0"/>
              </a:spcAft>
              <a:buFont typeface="Arial" panose="020B0604020202020204" pitchFamily="34" charset="0"/>
              <a:buChar char="•"/>
              <a:defRPr/>
            </a:pPr>
            <a:r>
              <a:rPr lang="en-US" dirty="0" smtClean="0"/>
              <a:t>Initially, solo lyrical song of the blacks, subsequently, a direction in music. Punk, punks, punk rockers, Punker (from the English. punk - scum) - the counter-culture that emerged in the mid 1970-ies in the USA and in the UK, a characteristic feature of which is the love of fast and energetic rock music (punk rock) and freedom, protest against the establishment, conservatism, authoritarianism, nationalism and radical capitalism, and commitment to the ideals of antiracism and anti-fascism. The legendary American band the Ramones were the first musical group, playing punk rock. The first British punk band was the Sex Pistols. After the occurrence of these and other groups </a:t>
            </a:r>
            <a:r>
              <a:rPr lang="en-US" dirty="0" err="1" smtClean="0"/>
              <a:t>raspostranenija</a:t>
            </a:r>
            <a:r>
              <a:rPr lang="en-US" dirty="0" smtClean="0"/>
              <a:t> punk around the world (since the 1980s in the USSR). Punk was a response to the crisis, the hippie movement and its emphasis on mysticism, rock music of that time, which departed from the energy and rhythm of traditional rock-n-roll, and a difficult situation for young people in the </a:t>
            </a:r>
            <a:r>
              <a:rPr lang="en-US" dirty="0" err="1" smtClean="0"/>
              <a:t>labour</a:t>
            </a:r>
            <a:r>
              <a:rPr lang="en-US" dirty="0" smtClean="0"/>
              <a:t> market.</a:t>
            </a:r>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6"/>
          </a:solidFill>
        </p:spPr>
        <p:txBody>
          <a:bodyPr rtlCol="0">
            <a:noAutofit/>
          </a:bodyPr>
          <a:lstStyle/>
          <a:p>
            <a:pPr fontAlgn="auto">
              <a:spcAft>
                <a:spcPts val="0"/>
              </a:spcAft>
              <a:defRPr/>
            </a:pPr>
            <a:r>
              <a:rPr lang="ru-RU" sz="4000" b="1" dirty="0" smtClean="0"/>
              <a:t>Панк</a:t>
            </a:r>
            <a:r>
              <a:rPr lang="ru-RU" sz="4000" dirty="0" smtClean="0"/>
              <a:t> (англ. </a:t>
            </a:r>
            <a:r>
              <a:rPr lang="en-US" sz="4000" dirty="0" smtClean="0"/>
              <a:t>blues </a:t>
            </a:r>
            <a:r>
              <a:rPr lang="ru-RU" sz="4000" dirty="0" smtClean="0"/>
              <a:t>от </a:t>
            </a:r>
            <a:r>
              <a:rPr lang="en-US" sz="4000" dirty="0" smtClean="0"/>
              <a:t>blue devils - </a:t>
            </a:r>
            <a:r>
              <a:rPr lang="ru-RU" sz="4000" dirty="0" smtClean="0"/>
              <a:t>меланхолия, грусть) </a:t>
            </a:r>
            <a:endParaRPr lang="ru-RU" sz="4000" b="1" dirty="0">
              <a:ln w="9525">
                <a:solidFill>
                  <a:schemeClr val="bg1"/>
                </a:solidFill>
                <a:prstDash val="solid"/>
              </a:ln>
              <a:effectLst>
                <a:outerShdw blurRad="12700" dist="38100" dir="2700000" algn="tl" rotWithShape="0">
                  <a:schemeClr val="bg1">
                    <a:lumMod val="50000"/>
                  </a:schemeClr>
                </a:outerShdw>
              </a:effectLst>
            </a:endParaRPr>
          </a:p>
        </p:txBody>
      </p:sp>
      <p:sp>
        <p:nvSpPr>
          <p:cNvPr id="3" name="Объект 2"/>
          <p:cNvSpPr>
            <a:spLocks noGrp="1"/>
          </p:cNvSpPr>
          <p:nvPr>
            <p:ph idx="1"/>
          </p:nvPr>
        </p:nvSpPr>
        <p:spPr>
          <a:solidFill>
            <a:schemeClr val="bg1">
              <a:lumMod val="95000"/>
              <a:alpha val="81000"/>
            </a:schemeClr>
          </a:solidFill>
        </p:spPr>
        <p:txBody>
          <a:bodyPr rtlCol="0">
            <a:normAutofit fontScale="70000" lnSpcReduction="20000"/>
          </a:bodyPr>
          <a:lstStyle/>
          <a:p>
            <a:pPr fontAlgn="auto">
              <a:spcAft>
                <a:spcPts val="0"/>
              </a:spcAft>
              <a:buFont typeface="Arial" panose="020B0604020202020204" pitchFamily="34" charset="0"/>
              <a:buChar char="•"/>
              <a:defRPr/>
            </a:pPr>
            <a:r>
              <a:rPr lang="ru-RU" dirty="0" smtClean="0"/>
              <a:t>Первоначально, сольная лирическая песня </a:t>
            </a:r>
            <a:r>
              <a:rPr lang="ru-RU" dirty="0" err="1" smtClean="0"/>
              <a:t>афроамериканцев</a:t>
            </a:r>
            <a:r>
              <a:rPr lang="ru-RU" dirty="0" smtClean="0"/>
              <a:t>, впоследствии - направление в музыке. Панк, панки, </a:t>
            </a:r>
            <a:r>
              <a:rPr lang="ru-RU" dirty="0" err="1" smtClean="0"/>
              <a:t>панк-рокеры</a:t>
            </a:r>
            <a:r>
              <a:rPr lang="ru-RU" dirty="0" smtClean="0"/>
              <a:t>, </a:t>
            </a:r>
            <a:r>
              <a:rPr lang="ru-RU" dirty="0" err="1" smtClean="0"/>
              <a:t>пункера</a:t>
            </a:r>
            <a:r>
              <a:rPr lang="ru-RU" dirty="0" smtClean="0"/>
              <a:t> (от англ. </a:t>
            </a:r>
            <a:r>
              <a:rPr lang="ru-RU" dirty="0" err="1" smtClean="0"/>
              <a:t>punk</a:t>
            </a:r>
            <a:r>
              <a:rPr lang="ru-RU" dirty="0" smtClean="0"/>
              <a:t> - отбросы) - </a:t>
            </a:r>
            <a:r>
              <a:rPr lang="ru-RU" dirty="0" err="1" smtClean="0"/>
              <a:t>контр-культура</a:t>
            </a:r>
            <a:r>
              <a:rPr lang="ru-RU" dirty="0" smtClean="0"/>
              <a:t>, возникшая в середине 1970-х годов в США и в Великобритании, характерной особенностью которой является любовь к быстрой и энергичной рок-музыке (</a:t>
            </a:r>
            <a:r>
              <a:rPr lang="ru-RU" dirty="0" err="1" smtClean="0"/>
              <a:t>панк-року</a:t>
            </a:r>
            <a:r>
              <a:rPr lang="ru-RU" dirty="0" smtClean="0"/>
              <a:t>) и свободе, протест против истеблишмента, консерватизма, авторитаризма, национализма и радикального капитализма, а также приверженность идеалам </a:t>
            </a:r>
            <a:r>
              <a:rPr lang="ru-RU" dirty="0" err="1" smtClean="0"/>
              <a:t>антирасизма</a:t>
            </a:r>
            <a:r>
              <a:rPr lang="ru-RU" dirty="0" smtClean="0"/>
              <a:t> и </a:t>
            </a:r>
            <a:r>
              <a:rPr lang="ru-RU" dirty="0" err="1" smtClean="0"/>
              <a:t>антифашизма</a:t>
            </a:r>
            <a:r>
              <a:rPr lang="ru-RU" dirty="0" smtClean="0"/>
              <a:t>. Легендарная американская группа </a:t>
            </a:r>
            <a:r>
              <a:rPr lang="ru-RU" dirty="0" err="1" smtClean="0"/>
              <a:t>Ramones</a:t>
            </a:r>
            <a:r>
              <a:rPr lang="ru-RU" dirty="0" smtClean="0"/>
              <a:t> была первым музыкальным коллективом, игравшим панк-рок. Первой британской </a:t>
            </a:r>
            <a:r>
              <a:rPr lang="ru-RU" dirty="0" err="1" smtClean="0"/>
              <a:t>панк-группой</a:t>
            </a:r>
            <a:r>
              <a:rPr lang="ru-RU" dirty="0" smtClean="0"/>
              <a:t> были </a:t>
            </a:r>
            <a:r>
              <a:rPr lang="ru-RU" dirty="0" err="1" smtClean="0"/>
              <a:t>Sex</a:t>
            </a:r>
            <a:r>
              <a:rPr lang="ru-RU" dirty="0" smtClean="0"/>
              <a:t> </a:t>
            </a:r>
            <a:r>
              <a:rPr lang="ru-RU" dirty="0" err="1" smtClean="0"/>
              <a:t>Pistols</a:t>
            </a:r>
            <a:r>
              <a:rPr lang="ru-RU" dirty="0" smtClean="0"/>
              <a:t>. После возникновения этих и других коллективов панк </a:t>
            </a:r>
            <a:r>
              <a:rPr lang="ru-RU" dirty="0" err="1" smtClean="0"/>
              <a:t>распостранился</a:t>
            </a:r>
            <a:r>
              <a:rPr lang="ru-RU" dirty="0" smtClean="0"/>
              <a:t> по всему миру (с 1980-х в СССР). Панк явился своеобразным ответом на кризис хиппи-движения и его уклона в мистицизм, на рок-музыку того времени, которая отошла от энергии и ритма традиционного рок-н-ролла, а также на трудную ситуацию для молодых людей на рынке труда.</a:t>
            </a:r>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6"/>
          </a:solidFill>
        </p:spPr>
        <p:txBody>
          <a:bodyPr rtlCol="0">
            <a:normAutofit/>
          </a:bodyPr>
          <a:lstStyle/>
          <a:p>
            <a:pPr fontAlgn="auto">
              <a:spcAft>
                <a:spcPts val="0"/>
              </a:spcAft>
              <a:defRPr/>
            </a:pPr>
            <a:r>
              <a:rPr lang="en-US" sz="5400" b="1" dirty="0" smtClean="0">
                <a:ln w="9525">
                  <a:solidFill>
                    <a:schemeClr val="bg1"/>
                  </a:solidFill>
                  <a:prstDash val="solid"/>
                </a:ln>
                <a:effectLst>
                  <a:outerShdw blurRad="12700" dist="38100" dir="2700000" algn="tl" rotWithShape="0">
                    <a:schemeClr val="bg1">
                      <a:lumMod val="50000"/>
                    </a:schemeClr>
                  </a:outerShdw>
                </a:effectLst>
              </a:rPr>
              <a:t>           Pop music</a:t>
            </a:r>
            <a:endParaRPr lang="ru-RU" sz="5400" b="1" dirty="0">
              <a:ln w="9525">
                <a:solidFill>
                  <a:schemeClr val="bg1"/>
                </a:solidFill>
                <a:prstDash val="solid"/>
              </a:ln>
              <a:effectLst>
                <a:outerShdw blurRad="12700" dist="38100" dir="2700000" algn="tl" rotWithShape="0">
                  <a:schemeClr val="bg1">
                    <a:lumMod val="50000"/>
                  </a:schemeClr>
                </a:outerShdw>
              </a:effectLst>
            </a:endParaRPr>
          </a:p>
        </p:txBody>
      </p:sp>
      <p:sp>
        <p:nvSpPr>
          <p:cNvPr id="3" name="Объект 2"/>
          <p:cNvSpPr>
            <a:spLocks noGrp="1"/>
          </p:cNvSpPr>
          <p:nvPr>
            <p:ph idx="1"/>
          </p:nvPr>
        </p:nvSpPr>
        <p:spPr>
          <a:solidFill>
            <a:schemeClr val="bg1">
              <a:lumMod val="95000"/>
              <a:alpha val="81000"/>
            </a:schemeClr>
          </a:solidFill>
        </p:spPr>
        <p:txBody>
          <a:bodyPr rtlCol="0">
            <a:normAutofit fontScale="92500" lnSpcReduction="10000"/>
          </a:bodyPr>
          <a:lstStyle/>
          <a:p>
            <a:pPr fontAlgn="auto">
              <a:spcAft>
                <a:spcPts val="0"/>
              </a:spcAft>
              <a:buFont typeface="Arial" panose="020B0604020202020204" pitchFamily="34" charset="0"/>
              <a:buChar char="•"/>
              <a:defRPr/>
            </a:pPr>
            <a:r>
              <a:rPr lang="en-US" dirty="0" smtClean="0"/>
              <a:t>The direction of modern music, the kind of modern mass </a:t>
            </a:r>
            <a:r>
              <a:rPr lang="en-US" dirty="0" err="1" smtClean="0"/>
              <a:t>culture.The</a:t>
            </a:r>
            <a:r>
              <a:rPr lang="en-US" dirty="0" smtClean="0"/>
              <a:t> term "pop music" has a double meaning.- In a broad sense, is any mass music (including rock, electronics, jazz, Blues).- In the narrow sense of a separate genre of popular music, namely, catchy </a:t>
            </a:r>
            <a:r>
              <a:rPr lang="en-US" dirty="0" err="1" smtClean="0"/>
              <a:t>song.The</a:t>
            </a:r>
            <a:r>
              <a:rPr lang="en-US" dirty="0" smtClean="0"/>
              <a:t> main features of pop music as mass culture — simplicity, melody, vocals and rhythm, with less attention to instrumental part. The main and practically the only form of composition in pop music — the song. The lyrics of pop music are usually simple and dedicated personal </a:t>
            </a:r>
            <a:r>
              <a:rPr lang="en-US" dirty="0" err="1" smtClean="0"/>
              <a:t>feelings.Pop</a:t>
            </a:r>
            <a:r>
              <a:rPr lang="en-US" dirty="0" smtClean="0"/>
              <a:t> music includes such subgenres: as </a:t>
            </a:r>
            <a:r>
              <a:rPr lang="en-US" dirty="0" err="1" smtClean="0"/>
              <a:t>Europop</a:t>
            </a:r>
            <a:r>
              <a:rPr lang="en-US" dirty="0" smtClean="0"/>
              <a:t>, Latin, disco, </a:t>
            </a:r>
            <a:r>
              <a:rPr lang="en-US" dirty="0" err="1" smtClean="0"/>
              <a:t>electropop</a:t>
            </a:r>
            <a:r>
              <a:rPr lang="en-US" dirty="0" smtClean="0"/>
              <a:t>, dance music and more.</a:t>
            </a:r>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6"/>
          </a:solidFill>
        </p:spPr>
        <p:txBody>
          <a:bodyPr rtlCol="0">
            <a:normAutofit/>
          </a:bodyPr>
          <a:lstStyle/>
          <a:p>
            <a:pPr fontAlgn="auto">
              <a:spcAft>
                <a:spcPts val="0"/>
              </a:spcAft>
              <a:defRPr/>
            </a:pPr>
            <a:r>
              <a:rPr lang="en-US" sz="5400" b="1" dirty="0" smtClean="0"/>
              <a:t>           </a:t>
            </a:r>
            <a:r>
              <a:rPr lang="ru-RU" sz="5400" b="1" dirty="0" smtClean="0"/>
              <a:t>Поп-музыка</a:t>
            </a:r>
            <a:endParaRPr lang="ru-RU" sz="5400" b="1" dirty="0">
              <a:ln w="9525">
                <a:solidFill>
                  <a:schemeClr val="bg1"/>
                </a:solidFill>
                <a:prstDash val="solid"/>
              </a:ln>
              <a:effectLst>
                <a:outerShdw blurRad="12700" dist="38100" dir="2700000" algn="tl" rotWithShape="0">
                  <a:schemeClr val="bg1">
                    <a:lumMod val="50000"/>
                  </a:schemeClr>
                </a:outerShdw>
              </a:effectLst>
            </a:endParaRPr>
          </a:p>
        </p:txBody>
      </p:sp>
      <p:sp>
        <p:nvSpPr>
          <p:cNvPr id="3" name="Объект 2"/>
          <p:cNvSpPr>
            <a:spLocks noGrp="1"/>
          </p:cNvSpPr>
          <p:nvPr>
            <p:ph idx="1"/>
          </p:nvPr>
        </p:nvSpPr>
        <p:spPr>
          <a:solidFill>
            <a:schemeClr val="bg1">
              <a:lumMod val="95000"/>
              <a:alpha val="81000"/>
            </a:schemeClr>
          </a:solidFill>
        </p:spPr>
        <p:txBody>
          <a:bodyPr rtlCol="0">
            <a:normAutofit fontScale="92500" lnSpcReduction="20000"/>
          </a:bodyPr>
          <a:lstStyle/>
          <a:p>
            <a:pPr fontAlgn="auto">
              <a:spcAft>
                <a:spcPts val="0"/>
              </a:spcAft>
              <a:buFont typeface="Arial" panose="020B0604020202020204" pitchFamily="34" charset="0"/>
              <a:buChar char="•"/>
              <a:defRPr/>
            </a:pPr>
            <a:r>
              <a:rPr lang="ru-RU" dirty="0" smtClean="0"/>
              <a:t>Направление современной музыки, вид современной массовой </a:t>
            </a:r>
            <a:r>
              <a:rPr lang="ru-RU" dirty="0" err="1" smtClean="0"/>
              <a:t>культуры.Термин</a:t>
            </a:r>
            <a:r>
              <a:rPr lang="ru-RU" dirty="0" smtClean="0"/>
              <a:t> "поп-музыка" имеет двоякое значение.- В широком значении, это любая массовая музыка (включая рок, электронику, джаз, блюз).- В узком значении — отдельный жанр популярной музыки, а именно, легко запоминающаяся </a:t>
            </a:r>
            <a:r>
              <a:rPr lang="ru-RU" dirty="0" err="1" smtClean="0"/>
              <a:t>песня.Основные</a:t>
            </a:r>
            <a:r>
              <a:rPr lang="ru-RU" dirty="0" smtClean="0"/>
              <a:t> черты поп-музыки как массовой культуры — простота, мелодичность, вокал и ритм, с меньшим вниманием к инструментальной части. Основная и практически единственная форма композиции в поп-музыке — песня. Тексты поп-музыки обычно незамысловаты и посвящены личным </a:t>
            </a:r>
            <a:r>
              <a:rPr lang="ru-RU" dirty="0" err="1" smtClean="0"/>
              <a:t>чувствам.Поп-музыка</a:t>
            </a:r>
            <a:r>
              <a:rPr lang="ru-RU" dirty="0" smtClean="0"/>
              <a:t> включает в себя такие </a:t>
            </a:r>
            <a:r>
              <a:rPr lang="ru-RU" dirty="0" err="1" smtClean="0"/>
              <a:t>поджанры</a:t>
            </a:r>
            <a:r>
              <a:rPr lang="ru-RU" dirty="0" smtClean="0"/>
              <a:t>: как </a:t>
            </a:r>
            <a:r>
              <a:rPr lang="ru-RU" dirty="0" err="1" smtClean="0"/>
              <a:t>европоп</a:t>
            </a:r>
            <a:r>
              <a:rPr lang="ru-RU" dirty="0" smtClean="0"/>
              <a:t>, </a:t>
            </a:r>
            <a:r>
              <a:rPr lang="ru-RU" dirty="0" err="1" smtClean="0"/>
              <a:t>латина</a:t>
            </a:r>
            <a:r>
              <a:rPr lang="ru-RU" dirty="0" smtClean="0"/>
              <a:t>, диско, </a:t>
            </a:r>
            <a:r>
              <a:rPr lang="ru-RU" dirty="0" err="1" smtClean="0"/>
              <a:t>электропоп</a:t>
            </a:r>
            <a:r>
              <a:rPr lang="ru-RU" dirty="0" smtClean="0"/>
              <a:t>, танцевальная музыка и другие.</a:t>
            </a:r>
            <a:endParaRPr lang="ru-R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6"/>
          </a:solidFill>
        </p:spPr>
        <p:txBody>
          <a:bodyPr rtlCol="0">
            <a:normAutofit/>
          </a:bodyPr>
          <a:lstStyle/>
          <a:p>
            <a:pPr fontAlgn="auto">
              <a:spcAft>
                <a:spcPts val="0"/>
              </a:spcAft>
              <a:defRPr/>
            </a:pPr>
            <a:r>
              <a:rPr lang="ru-RU" sz="5400" b="1" dirty="0" smtClean="0">
                <a:ln w="9525">
                  <a:solidFill>
                    <a:schemeClr val="bg1"/>
                  </a:solidFill>
                  <a:prstDash val="solid"/>
                </a:ln>
                <a:effectLst>
                  <a:outerShdw blurRad="12700" dist="38100" dir="2700000" algn="tl" rotWithShape="0">
                    <a:schemeClr val="bg1">
                      <a:lumMod val="50000"/>
                    </a:schemeClr>
                  </a:outerShdw>
                </a:effectLst>
              </a:rPr>
              <a:t>        </a:t>
            </a:r>
            <a:r>
              <a:rPr lang="en-US" sz="5400" b="1" dirty="0" smtClean="0">
                <a:ln w="9525">
                  <a:solidFill>
                    <a:schemeClr val="bg1"/>
                  </a:solidFill>
                  <a:prstDash val="solid"/>
                </a:ln>
                <a:effectLst>
                  <a:outerShdw blurRad="12700" dist="38100" dir="2700000" algn="tl" rotWithShape="0">
                    <a:schemeClr val="bg1">
                      <a:lumMod val="50000"/>
                    </a:schemeClr>
                  </a:outerShdw>
                </a:effectLst>
              </a:rPr>
              <a:t>Electronic music</a:t>
            </a:r>
            <a:endParaRPr lang="ru-RU" sz="5400" b="1" dirty="0">
              <a:ln w="9525">
                <a:solidFill>
                  <a:schemeClr val="bg1"/>
                </a:solidFill>
                <a:prstDash val="solid"/>
              </a:ln>
              <a:effectLst>
                <a:outerShdw blurRad="12700" dist="38100" dir="2700000" algn="tl" rotWithShape="0">
                  <a:schemeClr val="bg1">
                    <a:lumMod val="50000"/>
                  </a:schemeClr>
                </a:outerShdw>
              </a:effectLst>
            </a:endParaRPr>
          </a:p>
        </p:txBody>
      </p:sp>
      <p:sp>
        <p:nvSpPr>
          <p:cNvPr id="3" name="Объект 2"/>
          <p:cNvSpPr>
            <a:spLocks noGrp="1"/>
          </p:cNvSpPr>
          <p:nvPr>
            <p:ph idx="1"/>
          </p:nvPr>
        </p:nvSpPr>
        <p:spPr>
          <a:solidFill>
            <a:schemeClr val="bg1">
              <a:lumMod val="95000"/>
              <a:alpha val="81000"/>
            </a:schemeClr>
          </a:solidFill>
        </p:spPr>
        <p:txBody>
          <a:bodyPr rtlCol="0">
            <a:normAutofit/>
          </a:bodyPr>
          <a:lstStyle/>
          <a:p>
            <a:pPr fontAlgn="auto">
              <a:spcAft>
                <a:spcPts val="0"/>
              </a:spcAft>
              <a:buFont typeface="Arial" panose="020B0604020202020204" pitchFamily="34" charset="0"/>
              <a:buChar char="•"/>
              <a:defRPr/>
            </a:pPr>
            <a:r>
              <a:rPr lang="en-US" dirty="0" smtClean="0"/>
              <a:t>A wide genre of music, designating music created with electronic musical instruments and technologies (often with the help of special computer programs). Although electronic instruments first appeared in the early XX century electronic music as an independent genre was established in the second half of the XX century — early XXI century and today includes in its extensive genre-stylistic range of dozens of varieties. Includes: Trance, Techno, House, Electro, etc.</a:t>
            </a:r>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6"/>
          </a:solidFill>
        </p:spPr>
        <p:txBody>
          <a:bodyPr rtlCol="0">
            <a:normAutofit/>
          </a:bodyPr>
          <a:lstStyle/>
          <a:p>
            <a:pPr fontAlgn="auto">
              <a:spcAft>
                <a:spcPts val="0"/>
              </a:spcAft>
              <a:defRPr/>
            </a:pPr>
            <a:r>
              <a:rPr lang="en-US" sz="5400" b="1" dirty="0" smtClean="0">
                <a:ln w="9525">
                  <a:solidFill>
                    <a:schemeClr val="bg1"/>
                  </a:solidFill>
                  <a:prstDash val="solid"/>
                </a:ln>
                <a:effectLst>
                  <a:outerShdw blurRad="12700" dist="38100" dir="2700000" algn="tl" rotWithShape="0">
                    <a:schemeClr val="bg1">
                      <a:lumMod val="50000"/>
                    </a:schemeClr>
                  </a:outerShdw>
                </a:effectLst>
              </a:rPr>
              <a:t>      </a:t>
            </a:r>
            <a:r>
              <a:rPr lang="ru-RU" sz="5400" b="1" dirty="0" smtClean="0">
                <a:ln w="9525">
                  <a:solidFill>
                    <a:schemeClr val="bg1"/>
                  </a:solidFill>
                  <a:prstDash val="solid"/>
                </a:ln>
                <a:effectLst>
                  <a:outerShdw blurRad="12700" dist="38100" dir="2700000" algn="tl" rotWithShape="0">
                    <a:schemeClr val="bg1">
                      <a:lumMod val="50000"/>
                    </a:schemeClr>
                  </a:outerShdw>
                </a:effectLst>
              </a:rPr>
              <a:t>Электронная музыка</a:t>
            </a:r>
            <a:endParaRPr lang="ru-RU" sz="5400" b="1" dirty="0">
              <a:ln w="9525">
                <a:solidFill>
                  <a:schemeClr val="bg1"/>
                </a:solidFill>
                <a:prstDash val="solid"/>
              </a:ln>
              <a:effectLst>
                <a:outerShdw blurRad="12700" dist="38100" dir="2700000" algn="tl" rotWithShape="0">
                  <a:schemeClr val="bg1">
                    <a:lumMod val="50000"/>
                  </a:schemeClr>
                </a:outerShdw>
              </a:effectLst>
            </a:endParaRPr>
          </a:p>
        </p:txBody>
      </p:sp>
      <p:sp>
        <p:nvSpPr>
          <p:cNvPr id="3" name="Объект 2"/>
          <p:cNvSpPr>
            <a:spLocks noGrp="1"/>
          </p:cNvSpPr>
          <p:nvPr>
            <p:ph idx="1"/>
          </p:nvPr>
        </p:nvSpPr>
        <p:spPr>
          <a:solidFill>
            <a:schemeClr val="bg1">
              <a:lumMod val="95000"/>
              <a:alpha val="81000"/>
            </a:schemeClr>
          </a:solidFill>
        </p:spPr>
        <p:txBody>
          <a:bodyPr rtlCol="0">
            <a:normAutofit lnSpcReduction="10000"/>
          </a:bodyPr>
          <a:lstStyle/>
          <a:p>
            <a:pPr fontAlgn="auto">
              <a:spcAft>
                <a:spcPts val="0"/>
              </a:spcAft>
              <a:buFont typeface="Arial" panose="020B0604020202020204" pitchFamily="34" charset="0"/>
              <a:buChar char="•"/>
              <a:defRPr/>
            </a:pPr>
            <a:r>
              <a:rPr lang="ru-RU" dirty="0" smtClean="0"/>
              <a:t>Широкий музыкальный жанр, обозначающий музыку, созданную с использованием электронных музыкальных инструментов и технологий (чаще всего при помощи специальных компьютерных программ). Хотя первые электронные инструменты появились ещё в начале XX века, электронная музыка как самостоятельный жанр утвердилась во второй половине XX века — начале XXI века и включает сегодня в свой обширный жанрово-стилевой спектр десятки разновидностей. Включает в себя: </a:t>
            </a:r>
            <a:r>
              <a:rPr lang="ru-RU" dirty="0" err="1" smtClean="0"/>
              <a:t>Trance</a:t>
            </a:r>
            <a:r>
              <a:rPr lang="ru-RU" dirty="0" smtClean="0"/>
              <a:t>, </a:t>
            </a:r>
            <a:r>
              <a:rPr lang="ru-RU" dirty="0" err="1" smtClean="0"/>
              <a:t>Techno</a:t>
            </a:r>
            <a:r>
              <a:rPr lang="ru-RU" dirty="0" smtClean="0"/>
              <a:t>, </a:t>
            </a:r>
            <a:r>
              <a:rPr lang="ru-RU" dirty="0" err="1" smtClean="0"/>
              <a:t>House</a:t>
            </a:r>
            <a:r>
              <a:rPr lang="ru-RU" dirty="0" smtClean="0"/>
              <a:t>, </a:t>
            </a:r>
            <a:r>
              <a:rPr lang="ru-RU" dirty="0" err="1" smtClean="0"/>
              <a:t>Electro</a:t>
            </a:r>
            <a:r>
              <a:rPr lang="ru-RU" dirty="0" smtClean="0"/>
              <a:t> и т.д.</a:t>
            </a:r>
            <a:endParaRPr lang="ru-R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33169" y="1927653"/>
            <a:ext cx="7949512" cy="2215991"/>
          </a:xfrm>
          <a:prstGeom prst="rect">
            <a:avLst/>
          </a:prstGeom>
        </p:spPr>
        <p:txBody>
          <a:bodyPr wrap="square">
            <a:spAutoFit/>
          </a:bodyPr>
          <a:lstStyle/>
          <a:p>
            <a:r>
              <a:rPr lang="en-US" sz="13800" dirty="0" smtClean="0">
                <a:solidFill>
                  <a:srgbClr val="92D050"/>
                </a:solidFill>
              </a:rPr>
              <a:t>The end</a:t>
            </a:r>
            <a:r>
              <a:rPr lang="ru-RU" sz="13800" dirty="0" smtClean="0">
                <a:solidFill>
                  <a:srgbClr val="92D050"/>
                </a:solidFill>
              </a:rPr>
              <a:t>…</a:t>
            </a:r>
            <a:endParaRPr lang="ru-RU" sz="13800" dirty="0">
              <a:solidFill>
                <a:srgbClr val="92D05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365126"/>
            <a:ext cx="7886700" cy="911740"/>
          </a:xfrm>
          <a:solidFill>
            <a:schemeClr val="accent6"/>
          </a:solidFill>
        </p:spPr>
        <p:txBody>
          <a:bodyPr rtlCol="0">
            <a:normAutofit/>
          </a:bodyPr>
          <a:lstStyle/>
          <a:p>
            <a:pPr fontAlgn="auto">
              <a:spcAft>
                <a:spcPts val="0"/>
              </a:spcAft>
              <a:defRPr/>
            </a:pPr>
            <a:r>
              <a:rPr lang="ru-RU" sz="5400" b="1" dirty="0" smtClean="0">
                <a:ln w="9525">
                  <a:solidFill>
                    <a:schemeClr val="bg1"/>
                  </a:solidFill>
                  <a:prstDash val="solid"/>
                </a:ln>
                <a:effectLst>
                  <a:outerShdw blurRad="12700" dist="38100" dir="2700000" algn="tl" rotWithShape="0">
                    <a:schemeClr val="bg1">
                      <a:lumMod val="50000"/>
                    </a:schemeClr>
                  </a:outerShdw>
                </a:effectLst>
              </a:rPr>
              <a:t>       </a:t>
            </a:r>
            <a:r>
              <a:rPr lang="en-US" sz="5400" b="1" dirty="0" smtClean="0">
                <a:ln w="9525">
                  <a:solidFill>
                    <a:schemeClr val="bg1"/>
                  </a:solidFill>
                  <a:prstDash val="solid"/>
                </a:ln>
                <a:effectLst>
                  <a:outerShdw blurRad="12700" dist="38100" dir="2700000" algn="tl" rotWithShape="0">
                    <a:schemeClr val="bg1">
                      <a:lumMod val="50000"/>
                    </a:schemeClr>
                  </a:outerShdw>
                </a:effectLst>
              </a:rPr>
              <a:t>Jazz (eng. Jazz)</a:t>
            </a:r>
            <a:endParaRPr lang="ru-RU" sz="5400" b="1" dirty="0">
              <a:ln w="9525">
                <a:solidFill>
                  <a:schemeClr val="bg1"/>
                </a:solidFill>
                <a:prstDash val="solid"/>
              </a:ln>
              <a:effectLst>
                <a:outerShdw blurRad="12700" dist="38100" dir="2700000" algn="tl" rotWithShape="0">
                  <a:schemeClr val="bg1">
                    <a:lumMod val="50000"/>
                  </a:schemeClr>
                </a:outerShdw>
              </a:effectLst>
            </a:endParaRPr>
          </a:p>
        </p:txBody>
      </p:sp>
      <p:sp>
        <p:nvSpPr>
          <p:cNvPr id="3" name="Объект 2"/>
          <p:cNvSpPr>
            <a:spLocks noGrp="1"/>
          </p:cNvSpPr>
          <p:nvPr>
            <p:ph idx="1"/>
          </p:nvPr>
        </p:nvSpPr>
        <p:spPr>
          <a:solidFill>
            <a:schemeClr val="bg1">
              <a:lumMod val="95000"/>
              <a:alpha val="81000"/>
            </a:schemeClr>
          </a:solidFill>
        </p:spPr>
        <p:txBody>
          <a:bodyPr rtlCol="0">
            <a:normAutofit/>
          </a:bodyPr>
          <a:lstStyle/>
          <a:p>
            <a:pPr fontAlgn="auto">
              <a:spcAft>
                <a:spcPts val="0"/>
              </a:spcAft>
              <a:buFont typeface="Arial" panose="020B0604020202020204" pitchFamily="34" charset="0"/>
              <a:buChar char="•"/>
              <a:defRPr/>
            </a:pPr>
            <a:r>
              <a:rPr lang="en-US" dirty="0" smtClean="0"/>
              <a:t>Form of musical art that emerged in the early XX century in the USA as a result of the synthesis of African and European cultures and subsequently received widespread. Characteristic features of the musical language of jazz were originally improvisation, polyrhythm, based on syncopated rhythms and a unique set of methods of execution rhythmic textures - swing. Further development of jazz occurred through the development of jazz musicians and composers of new rhythmic and harmonic patterns.</a:t>
            </a:r>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365126"/>
            <a:ext cx="7886700" cy="1002356"/>
          </a:xfrm>
          <a:solidFill>
            <a:schemeClr val="accent6"/>
          </a:solidFill>
        </p:spPr>
        <p:txBody>
          <a:bodyPr rtlCol="0">
            <a:normAutofit/>
          </a:bodyPr>
          <a:lstStyle/>
          <a:p>
            <a:pPr fontAlgn="auto">
              <a:spcAft>
                <a:spcPts val="0"/>
              </a:spcAft>
              <a:defRPr/>
            </a:pPr>
            <a:r>
              <a:rPr lang="ru-RU" sz="5400" b="1" dirty="0" smtClean="0">
                <a:ln w="9525">
                  <a:solidFill>
                    <a:schemeClr val="bg1"/>
                  </a:solidFill>
                  <a:prstDash val="solid"/>
                </a:ln>
                <a:effectLst>
                  <a:outerShdw blurRad="12700" dist="38100" dir="2700000" algn="tl" rotWithShape="0">
                    <a:schemeClr val="bg1">
                      <a:lumMod val="50000"/>
                    </a:schemeClr>
                  </a:outerShdw>
                </a:effectLst>
              </a:rPr>
              <a:t>          Джаз (англ. </a:t>
            </a:r>
            <a:r>
              <a:rPr lang="en-US" sz="5400" b="1" dirty="0" smtClean="0">
                <a:ln w="9525">
                  <a:solidFill>
                    <a:schemeClr val="bg1"/>
                  </a:solidFill>
                  <a:prstDash val="solid"/>
                </a:ln>
                <a:effectLst>
                  <a:outerShdw blurRad="12700" dist="38100" dir="2700000" algn="tl" rotWithShape="0">
                    <a:schemeClr val="bg1">
                      <a:lumMod val="50000"/>
                    </a:schemeClr>
                  </a:outerShdw>
                </a:effectLst>
              </a:rPr>
              <a:t>Jazz)</a:t>
            </a:r>
            <a:endParaRPr lang="ru-RU" sz="5400" b="1" dirty="0">
              <a:ln w="9525">
                <a:solidFill>
                  <a:schemeClr val="bg1"/>
                </a:solidFill>
                <a:prstDash val="solid"/>
              </a:ln>
              <a:effectLst>
                <a:outerShdw blurRad="12700" dist="38100" dir="2700000" algn="tl" rotWithShape="0">
                  <a:schemeClr val="bg1">
                    <a:lumMod val="50000"/>
                  </a:schemeClr>
                </a:outerShdw>
              </a:effectLst>
            </a:endParaRPr>
          </a:p>
        </p:txBody>
      </p:sp>
      <p:sp>
        <p:nvSpPr>
          <p:cNvPr id="3" name="Объект 2"/>
          <p:cNvSpPr>
            <a:spLocks noGrp="1"/>
          </p:cNvSpPr>
          <p:nvPr>
            <p:ph idx="1"/>
          </p:nvPr>
        </p:nvSpPr>
        <p:spPr>
          <a:solidFill>
            <a:schemeClr val="bg1">
              <a:lumMod val="95000"/>
              <a:alpha val="81000"/>
            </a:schemeClr>
          </a:solidFill>
        </p:spPr>
        <p:txBody>
          <a:bodyPr rtlCol="0">
            <a:normAutofit fontScale="92500" lnSpcReduction="10000"/>
          </a:bodyPr>
          <a:lstStyle/>
          <a:p>
            <a:pPr fontAlgn="auto">
              <a:spcAft>
                <a:spcPts val="0"/>
              </a:spcAft>
              <a:buFont typeface="Arial" panose="020B0604020202020204" pitchFamily="34" charset="0"/>
              <a:buChar char="•"/>
              <a:defRPr/>
            </a:pPr>
            <a:r>
              <a:rPr lang="ru-RU" dirty="0" smtClean="0"/>
              <a:t>Форма музыкального искусства, возникшая в начале XX века в США в результате синтеза африканской и европейской культур и получившая впоследствии повсеместное распространение. Характерными чертами музыкального языка джаза изначально стали импровизация, полиритмия, основанная на синкопированных ритмах и уникальный комплекс приемов исполнения ритмической фактуры - свинг. Дальнейшее развитие джаза происходило за счет освоения джазовыми музыкантами и композиторами новых ритмических и гармонических моделей.</a:t>
            </a:r>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365126"/>
            <a:ext cx="7886700" cy="928216"/>
          </a:xfrm>
          <a:solidFill>
            <a:schemeClr val="accent6"/>
          </a:solidFill>
        </p:spPr>
        <p:txBody>
          <a:bodyPr rtlCol="0">
            <a:normAutofit/>
          </a:bodyPr>
          <a:lstStyle/>
          <a:p>
            <a:pPr fontAlgn="auto">
              <a:spcAft>
                <a:spcPts val="0"/>
              </a:spcAft>
              <a:defRPr/>
            </a:pPr>
            <a:r>
              <a:rPr lang="ru-RU" sz="5400" b="1" dirty="0" smtClean="0">
                <a:ln w="9525">
                  <a:solidFill>
                    <a:schemeClr val="bg1"/>
                  </a:solidFill>
                  <a:prstDash val="solid"/>
                </a:ln>
                <a:effectLst>
                  <a:outerShdw blurRad="12700" dist="38100" dir="2700000" algn="tl" rotWithShape="0">
                    <a:schemeClr val="bg1">
                      <a:lumMod val="50000"/>
                    </a:schemeClr>
                  </a:outerShdw>
                </a:effectLst>
              </a:rPr>
              <a:t>                  </a:t>
            </a:r>
            <a:r>
              <a:rPr lang="en-US" sz="5400" b="1" dirty="0" smtClean="0">
                <a:ln w="9525">
                  <a:solidFill>
                    <a:schemeClr val="bg1"/>
                  </a:solidFill>
                  <a:prstDash val="solid"/>
                </a:ln>
                <a:effectLst>
                  <a:outerShdw blurRad="12700" dist="38100" dir="2700000" algn="tl" rotWithShape="0">
                    <a:schemeClr val="bg1">
                      <a:lumMod val="50000"/>
                    </a:schemeClr>
                  </a:outerShdw>
                </a:effectLst>
              </a:rPr>
              <a:t>Metal</a:t>
            </a:r>
            <a:endParaRPr lang="ru-RU" sz="5400" b="1" dirty="0">
              <a:ln w="9525">
                <a:solidFill>
                  <a:schemeClr val="bg1"/>
                </a:solidFill>
                <a:prstDash val="solid"/>
              </a:ln>
              <a:effectLst>
                <a:outerShdw blurRad="12700" dist="38100" dir="2700000" algn="tl" rotWithShape="0">
                  <a:schemeClr val="bg1">
                    <a:lumMod val="50000"/>
                  </a:schemeClr>
                </a:outerShdw>
              </a:effectLst>
            </a:endParaRPr>
          </a:p>
        </p:txBody>
      </p:sp>
      <p:sp>
        <p:nvSpPr>
          <p:cNvPr id="3" name="Объект 2"/>
          <p:cNvSpPr>
            <a:spLocks noGrp="1"/>
          </p:cNvSpPr>
          <p:nvPr>
            <p:ph idx="1"/>
          </p:nvPr>
        </p:nvSpPr>
        <p:spPr>
          <a:solidFill>
            <a:schemeClr val="bg1">
              <a:lumMod val="95000"/>
              <a:alpha val="81000"/>
            </a:schemeClr>
          </a:solidFill>
        </p:spPr>
        <p:txBody>
          <a:bodyPr rtlCol="0">
            <a:normAutofit fontScale="92500" lnSpcReduction="10000"/>
          </a:bodyPr>
          <a:lstStyle/>
          <a:p>
            <a:pPr fontAlgn="auto">
              <a:spcAft>
                <a:spcPts val="0"/>
              </a:spcAft>
              <a:buFont typeface="Arial" panose="020B0604020202020204" pitchFamily="34" charset="0"/>
              <a:buChar char="•"/>
              <a:defRPr/>
            </a:pPr>
            <a:r>
              <a:rPr lang="en-US" dirty="0" smtClean="0"/>
              <a:t>The satanic musical form. Genre rock music emerged in the late '70s and early' 80s of hard rock. The main differences between metal genres from other genres of rock music that is distorted by the effect of distortion of the electric guitar, protracted guitar solos, aggressive rhythm, as a rule six-, eight - or two - decimal fraction time signatures, lightened </a:t>
            </a:r>
            <a:r>
              <a:rPr lang="en-US" dirty="0" err="1" smtClean="0"/>
              <a:t>riffs.Metal</a:t>
            </a:r>
            <a:r>
              <a:rPr lang="en-US" dirty="0" smtClean="0"/>
              <a:t> has a sufficiently large number of styles, from relatively "soft" (such as, for example, a classic heavy metal or subgenres such as power metal) to a very "heavy" and unacceptable to most untrained listeners (death metal, black metal, </a:t>
            </a:r>
            <a:r>
              <a:rPr lang="en-US" dirty="0" err="1" smtClean="0"/>
              <a:t>grindcore</a:t>
            </a:r>
            <a:r>
              <a:rPr lang="en-US" dirty="0" smtClean="0"/>
              <a:t>, etc.).</a:t>
            </a:r>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6"/>
          </a:solidFill>
        </p:spPr>
        <p:txBody>
          <a:bodyPr rtlCol="0">
            <a:normAutofit/>
          </a:bodyPr>
          <a:lstStyle/>
          <a:p>
            <a:pPr fontAlgn="auto">
              <a:spcAft>
                <a:spcPts val="0"/>
              </a:spcAft>
              <a:defRPr/>
            </a:pPr>
            <a:r>
              <a:rPr lang="ru-RU" sz="5400" b="1" dirty="0" smtClean="0">
                <a:ln w="9525">
                  <a:solidFill>
                    <a:schemeClr val="bg1"/>
                  </a:solidFill>
                  <a:prstDash val="solid"/>
                </a:ln>
                <a:effectLst>
                  <a:outerShdw blurRad="12700" dist="38100" dir="2700000" algn="tl" rotWithShape="0">
                    <a:schemeClr val="bg1">
                      <a:lumMod val="50000"/>
                    </a:schemeClr>
                  </a:outerShdw>
                </a:effectLst>
              </a:rPr>
              <a:t>                Метал</a:t>
            </a:r>
            <a:endParaRPr lang="ru-RU" sz="5400" b="1" dirty="0">
              <a:ln w="9525">
                <a:solidFill>
                  <a:schemeClr val="bg1"/>
                </a:solidFill>
                <a:prstDash val="solid"/>
              </a:ln>
              <a:effectLst>
                <a:outerShdw blurRad="12700" dist="38100" dir="2700000" algn="tl" rotWithShape="0">
                  <a:schemeClr val="bg1">
                    <a:lumMod val="50000"/>
                  </a:schemeClr>
                </a:outerShdw>
              </a:effectLst>
            </a:endParaRPr>
          </a:p>
        </p:txBody>
      </p:sp>
      <p:sp>
        <p:nvSpPr>
          <p:cNvPr id="3" name="Объект 2"/>
          <p:cNvSpPr>
            <a:spLocks noGrp="1"/>
          </p:cNvSpPr>
          <p:nvPr>
            <p:ph idx="1"/>
          </p:nvPr>
        </p:nvSpPr>
        <p:spPr>
          <a:solidFill>
            <a:schemeClr val="bg1">
              <a:lumMod val="95000"/>
              <a:alpha val="81000"/>
            </a:schemeClr>
          </a:solidFill>
        </p:spPr>
        <p:txBody>
          <a:bodyPr rtlCol="0">
            <a:normAutofit fontScale="92500" lnSpcReduction="20000"/>
          </a:bodyPr>
          <a:lstStyle/>
          <a:p>
            <a:pPr fontAlgn="auto">
              <a:spcAft>
                <a:spcPts val="0"/>
              </a:spcAft>
              <a:buFont typeface="Arial" panose="020B0604020202020204" pitchFamily="34" charset="0"/>
              <a:buChar char="•"/>
              <a:defRPr/>
            </a:pPr>
            <a:r>
              <a:rPr lang="ru-RU" dirty="0" smtClean="0"/>
              <a:t>Самая сатанинская музыкальная форма. Жанр рок-музыки возник в конце 70х — начале 80х гг. из хард-рока. Основные отличия жанров метала от других жанров рок-музыки это — искажённые эффектом </a:t>
            </a:r>
            <a:r>
              <a:rPr lang="ru-RU" dirty="0" err="1" smtClean="0"/>
              <a:t>дисторшн</a:t>
            </a:r>
            <a:r>
              <a:rPr lang="ru-RU" dirty="0" smtClean="0"/>
              <a:t> электрогитары, затяжные гитарные соло, агрессивный ритм, как правило шести-, восьми- или двух- дольный размер такта, облегчённые </a:t>
            </a:r>
            <a:r>
              <a:rPr lang="ru-RU" dirty="0" err="1" smtClean="0"/>
              <a:t>риффы.Метал</a:t>
            </a:r>
            <a:r>
              <a:rPr lang="ru-RU" dirty="0" smtClean="0"/>
              <a:t> имеет достаточно большое число стилей, от сравнительно "мягких" (таких, как, например, классический </a:t>
            </a:r>
            <a:r>
              <a:rPr lang="ru-RU" dirty="0" err="1" smtClean="0"/>
              <a:t>хеви-метал</a:t>
            </a:r>
            <a:r>
              <a:rPr lang="ru-RU" dirty="0" smtClean="0"/>
              <a:t> или такие </a:t>
            </a:r>
            <a:r>
              <a:rPr lang="ru-RU" dirty="0" err="1" smtClean="0"/>
              <a:t>поджанры</a:t>
            </a:r>
            <a:r>
              <a:rPr lang="ru-RU" dirty="0" smtClean="0"/>
              <a:t>, как </a:t>
            </a:r>
            <a:r>
              <a:rPr lang="ru-RU" dirty="0" err="1" smtClean="0"/>
              <a:t>пауэр-метал</a:t>
            </a:r>
            <a:r>
              <a:rPr lang="ru-RU" dirty="0" smtClean="0"/>
              <a:t>) до весьма "тяжёлых" и неприемлемых для большинства неподготовленных слушателей (</a:t>
            </a:r>
            <a:r>
              <a:rPr lang="ru-RU" dirty="0" err="1" smtClean="0"/>
              <a:t>дэт-метал</a:t>
            </a:r>
            <a:r>
              <a:rPr lang="ru-RU" dirty="0" smtClean="0"/>
              <a:t>, </a:t>
            </a:r>
            <a:r>
              <a:rPr lang="ru-RU" dirty="0" err="1" smtClean="0"/>
              <a:t>блэк-метал</a:t>
            </a:r>
            <a:r>
              <a:rPr lang="ru-RU" dirty="0" smtClean="0"/>
              <a:t>, </a:t>
            </a:r>
            <a:r>
              <a:rPr lang="ru-RU" dirty="0" err="1" smtClean="0"/>
              <a:t>грайндкор</a:t>
            </a:r>
            <a:r>
              <a:rPr lang="ru-RU" dirty="0" smtClean="0"/>
              <a:t> и т. п.).</a:t>
            </a:r>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6"/>
          </a:solidFill>
        </p:spPr>
        <p:txBody>
          <a:bodyPr rtlCol="0">
            <a:noAutofit/>
          </a:bodyPr>
          <a:lstStyle/>
          <a:p>
            <a:pPr fontAlgn="auto">
              <a:spcAft>
                <a:spcPts val="0"/>
              </a:spcAft>
              <a:defRPr/>
            </a:pPr>
            <a:r>
              <a:rPr lang="en-US" sz="3200" b="1" dirty="0" smtClean="0">
                <a:ln w="9525">
                  <a:solidFill>
                    <a:schemeClr val="bg1"/>
                  </a:solidFill>
                  <a:prstDash val="solid"/>
                </a:ln>
                <a:effectLst>
                  <a:outerShdw blurRad="12700" dist="38100" dir="2700000" algn="tl" rotWithShape="0">
                    <a:schemeClr val="bg1">
                      <a:lumMod val="50000"/>
                    </a:schemeClr>
                  </a:outerShdw>
                </a:effectLst>
              </a:rPr>
              <a:t>Country (eng. Country, country &amp; Western eng. country and western)</a:t>
            </a:r>
            <a:endParaRPr lang="ru-RU" sz="3200" b="1" dirty="0">
              <a:ln w="9525">
                <a:solidFill>
                  <a:schemeClr val="bg1"/>
                </a:solidFill>
                <a:prstDash val="solid"/>
              </a:ln>
              <a:effectLst>
                <a:outerShdw blurRad="12700" dist="38100" dir="2700000" algn="tl" rotWithShape="0">
                  <a:schemeClr val="bg1">
                    <a:lumMod val="50000"/>
                  </a:schemeClr>
                </a:outerShdw>
              </a:effectLst>
            </a:endParaRPr>
          </a:p>
        </p:txBody>
      </p:sp>
      <p:sp>
        <p:nvSpPr>
          <p:cNvPr id="3" name="Объект 2"/>
          <p:cNvSpPr>
            <a:spLocks noGrp="1"/>
          </p:cNvSpPr>
          <p:nvPr>
            <p:ph idx="1"/>
          </p:nvPr>
        </p:nvSpPr>
        <p:spPr>
          <a:solidFill>
            <a:schemeClr val="bg1">
              <a:lumMod val="95000"/>
              <a:alpha val="81000"/>
            </a:schemeClr>
          </a:solidFill>
        </p:spPr>
        <p:txBody>
          <a:bodyPr rtlCol="0">
            <a:normAutofit fontScale="85000" lnSpcReduction="10000"/>
          </a:bodyPr>
          <a:lstStyle/>
          <a:p>
            <a:pPr fontAlgn="auto">
              <a:spcAft>
                <a:spcPts val="0"/>
              </a:spcAft>
              <a:buFont typeface="Arial" panose="020B0604020202020204" pitchFamily="34" charset="0"/>
              <a:buChar char="•"/>
              <a:defRPr/>
            </a:pPr>
            <a:r>
              <a:rPr lang="en-US" dirty="0" smtClean="0"/>
              <a:t>The most common type of American folk music whites (cowboys) of South and South-West of the USA. Because country songs are about loneliness, love, feelings, everyday life, popular style has long gone outside the USA. Country many people associate with the image of strong men and cowboys of the Wild West, living in a wooden wagon and strolled on horses in hats with a high brim and boots with pointed toes. Country ("country and Western") combines two types of American folklore - the music of the white settlers who settled in the New world in XVII-XVIII centuries (actually country) and cowboy ballads of the Wild West (western). In this music, strong heritage of Elizabethan madrigals, Irish and Scottish folk music. The main musical instruments of this style guitar and banjo, sometimes fiddle.</a:t>
            </a:r>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6"/>
          </a:solidFill>
        </p:spPr>
        <p:txBody>
          <a:bodyPr rtlCol="0">
            <a:normAutofit/>
          </a:bodyPr>
          <a:lstStyle/>
          <a:p>
            <a:pPr fontAlgn="auto">
              <a:spcAft>
                <a:spcPts val="0"/>
              </a:spcAft>
              <a:defRPr/>
            </a:pPr>
            <a:r>
              <a:rPr lang="ru-RU" sz="3100" b="1" dirty="0" smtClean="0"/>
              <a:t>Кантри</a:t>
            </a:r>
            <a:r>
              <a:rPr lang="ru-RU" sz="3100" dirty="0" smtClean="0"/>
              <a:t> (англ. </a:t>
            </a:r>
            <a:r>
              <a:rPr lang="ru-RU" sz="3100" dirty="0" err="1" smtClean="0"/>
              <a:t>Country</a:t>
            </a:r>
            <a:r>
              <a:rPr lang="ru-RU" sz="3100" dirty="0" smtClean="0"/>
              <a:t>, второе название - кантри </a:t>
            </a:r>
            <a:r>
              <a:rPr lang="ru-RU" sz="3100" dirty="0" err="1" smtClean="0"/>
              <a:t>энд</a:t>
            </a:r>
            <a:r>
              <a:rPr lang="ru-RU" sz="3100" dirty="0" smtClean="0"/>
              <a:t> вестерн англ. </a:t>
            </a:r>
            <a:r>
              <a:rPr lang="ru-RU" sz="3100" dirty="0" err="1" smtClean="0"/>
              <a:t>country</a:t>
            </a:r>
            <a:r>
              <a:rPr lang="ru-RU" sz="3100" dirty="0" smtClean="0"/>
              <a:t> </a:t>
            </a:r>
            <a:r>
              <a:rPr lang="ru-RU" sz="3100" dirty="0" err="1" smtClean="0"/>
              <a:t>and</a:t>
            </a:r>
            <a:r>
              <a:rPr lang="ru-RU" sz="3100" dirty="0" smtClean="0"/>
              <a:t> </a:t>
            </a:r>
            <a:r>
              <a:rPr lang="ru-RU" sz="2800" dirty="0" err="1" smtClean="0"/>
              <a:t>western</a:t>
            </a:r>
            <a:r>
              <a:rPr lang="ru-RU" sz="2800" dirty="0" smtClean="0"/>
              <a:t>)</a:t>
            </a:r>
            <a:endParaRPr lang="ru-RU" sz="5400" b="1" dirty="0">
              <a:ln w="9525">
                <a:solidFill>
                  <a:schemeClr val="bg1"/>
                </a:solidFill>
                <a:prstDash val="solid"/>
              </a:ln>
              <a:effectLst>
                <a:outerShdw blurRad="12700" dist="38100" dir="2700000" algn="tl" rotWithShape="0">
                  <a:schemeClr val="bg1">
                    <a:lumMod val="50000"/>
                  </a:schemeClr>
                </a:outerShdw>
              </a:effectLst>
            </a:endParaRPr>
          </a:p>
        </p:txBody>
      </p:sp>
      <p:sp>
        <p:nvSpPr>
          <p:cNvPr id="3" name="Объект 2"/>
          <p:cNvSpPr>
            <a:spLocks noGrp="1"/>
          </p:cNvSpPr>
          <p:nvPr>
            <p:ph idx="1"/>
          </p:nvPr>
        </p:nvSpPr>
        <p:spPr>
          <a:solidFill>
            <a:schemeClr val="bg1">
              <a:lumMod val="95000"/>
              <a:alpha val="81000"/>
            </a:schemeClr>
          </a:solidFill>
        </p:spPr>
        <p:txBody>
          <a:bodyPr rtlCol="0">
            <a:normAutofit fontScale="77500" lnSpcReduction="20000"/>
          </a:bodyPr>
          <a:lstStyle/>
          <a:p>
            <a:pPr fontAlgn="auto">
              <a:spcAft>
                <a:spcPts val="0"/>
              </a:spcAft>
              <a:buFont typeface="Arial" panose="020B0604020202020204" pitchFamily="34" charset="0"/>
              <a:buChar char="•"/>
              <a:defRPr/>
            </a:pPr>
            <a:r>
              <a:rPr lang="ru-RU" dirty="0" smtClean="0"/>
              <a:t>Наиболее распространённая разновидность американской </a:t>
            </a:r>
            <a:r>
              <a:rPr lang="ru-RU" dirty="0" err="1" smtClean="0"/>
              <a:t>фолк-музыки</a:t>
            </a:r>
            <a:r>
              <a:rPr lang="ru-RU" dirty="0" smtClean="0"/>
              <a:t> белых жителей ("ковбоев") Юга и </a:t>
            </a:r>
            <a:r>
              <a:rPr lang="ru-RU" dirty="0" err="1" smtClean="0"/>
              <a:t>Юго-Запада</a:t>
            </a:r>
            <a:r>
              <a:rPr lang="ru-RU" dirty="0" smtClean="0"/>
              <a:t> США. Поскольку в </a:t>
            </a:r>
            <a:r>
              <a:rPr lang="ru-RU" dirty="0" err="1" smtClean="0"/>
              <a:t>кантри-песнях</a:t>
            </a:r>
            <a:r>
              <a:rPr lang="ru-RU" dirty="0" smtClean="0"/>
              <a:t> поётся об одиночестве, любви, чувствах, повседневной жизни людей, популярность стиля давно вышла за пределы США. Кантри у многих ассоциируется с образом крепких мужчин и ковбоев Дикого Запада, живущих в деревянных фургонах и разгуливавших на лошадях в шляпах с высокими полями и сапогах с острыми носами. Кантри ("</a:t>
            </a:r>
            <a:r>
              <a:rPr lang="ru-RU" dirty="0" err="1" smtClean="0"/>
              <a:t>кантри</a:t>
            </a:r>
            <a:r>
              <a:rPr lang="ru-RU" dirty="0" smtClean="0"/>
              <a:t> </a:t>
            </a:r>
            <a:r>
              <a:rPr lang="ru-RU" dirty="0" err="1" smtClean="0"/>
              <a:t>энд</a:t>
            </a:r>
            <a:r>
              <a:rPr lang="ru-RU" dirty="0" smtClean="0"/>
              <a:t> вестерн") объединяет две разновидности американского фольклора - это музыка белых поселенцев, обосновавшихся в Новом Свете в XVII-XVIII вв. (собственно </a:t>
            </a:r>
            <a:r>
              <a:rPr lang="ru-RU" dirty="0" err="1" smtClean="0"/>
              <a:t>country</a:t>
            </a:r>
            <a:r>
              <a:rPr lang="ru-RU" dirty="0" smtClean="0"/>
              <a:t>) и ковбойские баллады Дикого Запада (</a:t>
            </a:r>
            <a:r>
              <a:rPr lang="ru-RU" dirty="0" err="1" smtClean="0"/>
              <a:t>western</a:t>
            </a:r>
            <a:r>
              <a:rPr lang="ru-RU" dirty="0" smtClean="0"/>
              <a:t>). В этой музыке сильно наследие елизаветинских мадригалов, ирландской и шотландской народной музыки. Основные музыкальные инструменты этого стиля - гитара и банджо, реже скрипка.</a:t>
            </a:r>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6"/>
          </a:solidFill>
        </p:spPr>
        <p:txBody>
          <a:bodyPr rtlCol="0">
            <a:normAutofit/>
          </a:bodyPr>
          <a:lstStyle/>
          <a:p>
            <a:pPr fontAlgn="auto">
              <a:spcAft>
                <a:spcPts val="0"/>
              </a:spcAft>
              <a:defRPr/>
            </a:pPr>
            <a:r>
              <a:rPr lang="ru-RU" sz="5400" b="1" dirty="0" smtClean="0">
                <a:ln w="9525">
                  <a:solidFill>
                    <a:schemeClr val="bg1"/>
                  </a:solidFill>
                  <a:prstDash val="solid"/>
                </a:ln>
                <a:effectLst>
                  <a:outerShdw blurRad="12700" dist="38100" dir="2700000" algn="tl" rotWithShape="0">
                    <a:schemeClr val="bg1">
                      <a:lumMod val="50000"/>
                    </a:schemeClr>
                  </a:outerShdw>
                </a:effectLst>
              </a:rPr>
              <a:t>                  </a:t>
            </a:r>
            <a:r>
              <a:rPr lang="en-US" sz="5400" b="1" dirty="0" smtClean="0">
                <a:ln w="9525">
                  <a:solidFill>
                    <a:schemeClr val="bg1"/>
                  </a:solidFill>
                  <a:prstDash val="solid"/>
                </a:ln>
                <a:effectLst>
                  <a:outerShdw blurRad="12700" dist="38100" dir="2700000" algn="tl" rotWithShape="0">
                    <a:schemeClr val="bg1">
                      <a:lumMod val="50000"/>
                    </a:schemeClr>
                  </a:outerShdw>
                </a:effectLst>
              </a:rPr>
              <a:t>Rock</a:t>
            </a:r>
            <a:endParaRPr lang="ru-RU" sz="5400" b="1" dirty="0">
              <a:ln w="9525">
                <a:solidFill>
                  <a:schemeClr val="bg1"/>
                </a:solidFill>
                <a:prstDash val="solid"/>
              </a:ln>
              <a:effectLst>
                <a:outerShdw blurRad="12700" dist="38100" dir="2700000" algn="tl" rotWithShape="0">
                  <a:schemeClr val="bg1">
                    <a:lumMod val="50000"/>
                  </a:schemeClr>
                </a:outerShdw>
              </a:effectLst>
            </a:endParaRPr>
          </a:p>
        </p:txBody>
      </p:sp>
      <p:sp>
        <p:nvSpPr>
          <p:cNvPr id="3" name="Объект 2"/>
          <p:cNvSpPr>
            <a:spLocks noGrp="1"/>
          </p:cNvSpPr>
          <p:nvPr>
            <p:ph idx="1"/>
          </p:nvPr>
        </p:nvSpPr>
        <p:spPr>
          <a:solidFill>
            <a:schemeClr val="bg1">
              <a:lumMod val="95000"/>
              <a:alpha val="81000"/>
            </a:schemeClr>
          </a:solidFill>
        </p:spPr>
        <p:txBody>
          <a:bodyPr rtlCol="0">
            <a:normAutofit fontScale="92500" lnSpcReduction="20000"/>
          </a:bodyPr>
          <a:lstStyle/>
          <a:p>
            <a:pPr fontAlgn="auto">
              <a:spcAft>
                <a:spcPts val="0"/>
              </a:spcAft>
              <a:buFont typeface="Arial" panose="020B0604020202020204" pitchFamily="34" charset="0"/>
              <a:buChar char="•"/>
              <a:defRPr/>
            </a:pPr>
            <a:r>
              <a:rPr lang="en-US" dirty="0" smtClean="0"/>
              <a:t>The General name for the several areas of popular music. The word "rock" (in English "to swing, to rock, swing") — in this case specifies on characteristic for these directions the rhythmic feelings connected with a certain form of motion, similar to "roll", "twist", "swing", "shake", etc. Such signs rock music as the use of electronic musical instruments, creative self-sufficiency (for rock musicians, performance characteristic compositions of his own composition) are secondary and often misleading. For this reason, some styles of music to rock contested. Also, rock is a particular </a:t>
            </a:r>
            <a:r>
              <a:rPr lang="en-US" dirty="0" err="1" smtClean="0"/>
              <a:t>subcultural</a:t>
            </a:r>
            <a:r>
              <a:rPr lang="en-US" dirty="0" smtClean="0"/>
              <a:t> phenomenon, such subcultures, like fashion, hippies, punks, </a:t>
            </a:r>
            <a:r>
              <a:rPr lang="en-US" dirty="0" err="1" smtClean="0"/>
              <a:t>metalheads</a:t>
            </a:r>
            <a:r>
              <a:rPr lang="en-US" dirty="0" smtClean="0"/>
              <a:t>, Goths, </a:t>
            </a:r>
            <a:r>
              <a:rPr lang="en-US" dirty="0" err="1" smtClean="0"/>
              <a:t>emo</a:t>
            </a:r>
            <a:r>
              <a:rPr lang="en-US" dirty="0" smtClean="0"/>
              <a:t> inextricably linked with certain genres of rock music.</a:t>
            </a:r>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6"/>
          </a:solidFill>
        </p:spPr>
        <p:txBody>
          <a:bodyPr rtlCol="0">
            <a:normAutofit/>
          </a:bodyPr>
          <a:lstStyle/>
          <a:p>
            <a:pPr fontAlgn="auto">
              <a:spcAft>
                <a:spcPts val="0"/>
              </a:spcAft>
              <a:defRPr/>
            </a:pPr>
            <a:r>
              <a:rPr lang="ru-RU" sz="5400" b="1" dirty="0" smtClean="0">
                <a:ln w="9525">
                  <a:solidFill>
                    <a:schemeClr val="bg1"/>
                  </a:solidFill>
                  <a:prstDash val="solid"/>
                </a:ln>
                <a:effectLst>
                  <a:outerShdw blurRad="12700" dist="38100" dir="2700000" algn="tl" rotWithShape="0">
                    <a:schemeClr val="bg1">
                      <a:lumMod val="50000"/>
                    </a:schemeClr>
                  </a:outerShdw>
                </a:effectLst>
              </a:rPr>
              <a:t>                    Рок</a:t>
            </a:r>
            <a:endParaRPr lang="ru-RU" sz="5400" b="1" dirty="0">
              <a:ln w="9525">
                <a:solidFill>
                  <a:schemeClr val="bg1"/>
                </a:solidFill>
                <a:prstDash val="solid"/>
              </a:ln>
              <a:effectLst>
                <a:outerShdw blurRad="12700" dist="38100" dir="2700000" algn="tl" rotWithShape="0">
                  <a:schemeClr val="bg1">
                    <a:lumMod val="50000"/>
                  </a:schemeClr>
                </a:outerShdw>
              </a:effectLst>
            </a:endParaRPr>
          </a:p>
        </p:txBody>
      </p:sp>
      <p:sp>
        <p:nvSpPr>
          <p:cNvPr id="3" name="Объект 2"/>
          <p:cNvSpPr>
            <a:spLocks noGrp="1"/>
          </p:cNvSpPr>
          <p:nvPr>
            <p:ph idx="1"/>
          </p:nvPr>
        </p:nvSpPr>
        <p:spPr>
          <a:solidFill>
            <a:schemeClr val="bg1">
              <a:lumMod val="95000"/>
              <a:alpha val="81000"/>
            </a:schemeClr>
          </a:solidFill>
        </p:spPr>
        <p:txBody>
          <a:bodyPr rtlCol="0">
            <a:normAutofit fontScale="77500" lnSpcReduction="20000"/>
          </a:bodyPr>
          <a:lstStyle/>
          <a:p>
            <a:pPr fontAlgn="auto">
              <a:spcAft>
                <a:spcPts val="0"/>
              </a:spcAft>
              <a:buFont typeface="Arial" panose="020B0604020202020204" pitchFamily="34" charset="0"/>
              <a:buChar char="•"/>
              <a:defRPr/>
            </a:pPr>
            <a:r>
              <a:rPr lang="ru-RU" dirty="0" smtClean="0"/>
              <a:t>Обобщающее название ряда направлений популярной музыки. Слово "</a:t>
            </a:r>
            <a:r>
              <a:rPr lang="ru-RU" dirty="0" err="1" smtClean="0"/>
              <a:t>rock</a:t>
            </a:r>
            <a:r>
              <a:rPr lang="ru-RU" dirty="0" smtClean="0"/>
              <a:t>" — (в переводе с английского "качать, укачивать, качаться") — в данном случае указывает на характерные для этих направлений ритмические ощущения, связанные с определённой формой движения, по аналогии с "</a:t>
            </a:r>
            <a:r>
              <a:rPr lang="ru-RU" dirty="0" err="1" smtClean="0"/>
              <a:t>roll</a:t>
            </a:r>
            <a:r>
              <a:rPr lang="ru-RU" dirty="0" smtClean="0"/>
              <a:t>", "</a:t>
            </a:r>
            <a:r>
              <a:rPr lang="ru-RU" dirty="0" err="1" smtClean="0"/>
              <a:t>twist</a:t>
            </a:r>
            <a:r>
              <a:rPr lang="ru-RU" dirty="0" smtClean="0"/>
              <a:t>", "</a:t>
            </a:r>
            <a:r>
              <a:rPr lang="ru-RU" dirty="0" err="1" smtClean="0"/>
              <a:t>swing</a:t>
            </a:r>
            <a:r>
              <a:rPr lang="ru-RU" dirty="0" smtClean="0"/>
              <a:t>", "</a:t>
            </a:r>
            <a:r>
              <a:rPr lang="ru-RU" dirty="0" err="1" smtClean="0"/>
              <a:t>shake</a:t>
            </a:r>
            <a:r>
              <a:rPr lang="ru-RU" dirty="0" smtClean="0"/>
              <a:t>" и т. п. Такие признаки рок-музыки, как использование электромузыкальных инструментов, творческая самодостаточность (для рок-музыкантов характерно исполнение композиций собственного сочинения) являются вторичными и часто вводят в заблуждение. По этой причине принадлежность некоторых стилей музыки к року оспаривается. Также рок является особым </a:t>
            </a:r>
            <a:r>
              <a:rPr lang="ru-RU" dirty="0" err="1" smtClean="0"/>
              <a:t>субкультурным</a:t>
            </a:r>
            <a:r>
              <a:rPr lang="ru-RU" dirty="0" smtClean="0"/>
              <a:t> явлением; такие субкультуры, как моды, хиппи, панки, металлисты, готы, </a:t>
            </a:r>
            <a:r>
              <a:rPr lang="ru-RU" dirty="0" err="1" smtClean="0"/>
              <a:t>эмо</a:t>
            </a:r>
            <a:r>
              <a:rPr lang="ru-RU" dirty="0" smtClean="0"/>
              <a:t> неразрывно связаны с определёнными жанрами рок-музыки.</a:t>
            </a:r>
            <a:endParaRPr lang="ru-RU"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Тема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37</TotalTime>
  <Words>1738</Words>
  <Application>Microsoft Office PowerPoint</Application>
  <PresentationFormat>Экран (4:3)</PresentationFormat>
  <Paragraphs>30</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Тема Office</vt:lpstr>
      <vt:lpstr>Слайд 1</vt:lpstr>
      <vt:lpstr>       Jazz (eng. Jazz)</vt:lpstr>
      <vt:lpstr>          Джаз (англ. Jazz)</vt:lpstr>
      <vt:lpstr>                  Metal</vt:lpstr>
      <vt:lpstr>                Метал</vt:lpstr>
      <vt:lpstr>Country (eng. Country, country &amp; Western eng. country and western)</vt:lpstr>
      <vt:lpstr>Кантри (англ. Country, второе название - кантри энд вестерн англ. country and western)</vt:lpstr>
      <vt:lpstr>                  Rock</vt:lpstr>
      <vt:lpstr>                    Рок</vt:lpstr>
      <vt:lpstr>Punk (eng. blues from the blue devils - melancholy, sadness)</vt:lpstr>
      <vt:lpstr>Панк (англ. blues от blue devils - меланхолия, грусть) </vt:lpstr>
      <vt:lpstr>           Pop music</vt:lpstr>
      <vt:lpstr>           Поп-музыка</vt:lpstr>
      <vt:lpstr>        Electronic music</vt:lpstr>
      <vt:lpstr>      Электронная музыка</vt:lpstr>
      <vt:lpstr>Слайд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Инна</dc:creator>
  <cp:lastModifiedBy>User</cp:lastModifiedBy>
  <cp:revision>6</cp:revision>
  <dcterms:created xsi:type="dcterms:W3CDTF">2015-02-16T07:34:21Z</dcterms:created>
  <dcterms:modified xsi:type="dcterms:W3CDTF">2020-03-30T14:32:07Z</dcterms:modified>
</cp:coreProperties>
</file>