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27.03.2016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27.03.2016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27.03.2016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27.03.2016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27.03.2016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27.03.2016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27.03.2016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27.03.2016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pandia.ru/text/78/017/28144.php"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a:xfrm>
            <a:off x="685800" y="188640"/>
            <a:ext cx="7772400" cy="1470025"/>
          </a:xfrm>
        </p:spPr>
        <p:txBody>
          <a:bodyPr/>
          <a:lstStyle/>
          <a:p>
            <a:r>
              <a:rPr lang="en-US" dirty="0" smtClean="0">
                <a:solidFill>
                  <a:srgbClr val="0070C0"/>
                </a:solidFill>
                <a:effectLst>
                  <a:outerShdw blurRad="38100" dist="38100" dir="2700000" algn="tl">
                    <a:srgbClr val="000000">
                      <a:alpha val="43137"/>
                    </a:srgbClr>
                  </a:outerShdw>
                </a:effectLst>
                <a:latin typeface="Gill Sans Ultra Bold" panose="020B0A02020104020203" pitchFamily="34" charset="0"/>
              </a:rPr>
              <a:t>Unit 5 </a:t>
            </a:r>
            <a:br>
              <a:rPr lang="en-US" dirty="0" smtClean="0">
                <a:solidFill>
                  <a:srgbClr val="0070C0"/>
                </a:solidFill>
                <a:effectLst>
                  <a:outerShdw blurRad="38100" dist="38100" dir="2700000" algn="tl">
                    <a:srgbClr val="000000">
                      <a:alpha val="43137"/>
                    </a:srgbClr>
                  </a:outerShdw>
                </a:effectLst>
                <a:latin typeface="Gill Sans Ultra Bold" panose="020B0A02020104020203" pitchFamily="34" charset="0"/>
              </a:rPr>
            </a:br>
            <a:r>
              <a:rPr lang="en-US" dirty="0" smtClean="0">
                <a:solidFill>
                  <a:srgbClr val="0070C0"/>
                </a:solidFill>
                <a:effectLst>
                  <a:outerShdw blurRad="38100" dist="38100" dir="2700000" algn="tl">
                    <a:srgbClr val="000000">
                      <a:alpha val="43137"/>
                    </a:srgbClr>
                  </a:outerShdw>
                </a:effectLst>
                <a:latin typeface="Gill Sans Ultra Bold" panose="020B0A02020104020203" pitchFamily="34" charset="0"/>
              </a:rPr>
              <a:t>The ABC of Ecology </a:t>
            </a:r>
            <a:endParaRPr lang="ru-RU" dirty="0">
              <a:solidFill>
                <a:srgbClr val="0070C0"/>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4788024" y="1784040"/>
            <a:ext cx="4064496" cy="3289920"/>
          </a:xfrm>
        </p:spPr>
        <p:txBody>
          <a:bodyPr>
            <a:normAutofit/>
          </a:bodyPr>
          <a:lstStyle/>
          <a:p>
            <a:r>
              <a:rPr lang="ru-RU" sz="2800" i="1" dirty="0" smtClean="0">
                <a:solidFill>
                  <a:srgbClr val="00B050"/>
                </a:solidFill>
              </a:rPr>
              <a:t>Презентация к уроку английского языка к УМК </a:t>
            </a:r>
            <a:r>
              <a:rPr lang="en-US" sz="2800" i="1" dirty="0" smtClean="0">
                <a:solidFill>
                  <a:srgbClr val="00B050"/>
                </a:solidFill>
              </a:rPr>
              <a:t>Rainbow English 7 </a:t>
            </a:r>
          </a:p>
          <a:p>
            <a:r>
              <a:rPr lang="ru-RU" sz="2800" i="1" dirty="0" smtClean="0">
                <a:solidFill>
                  <a:srgbClr val="00B050"/>
                </a:solidFill>
              </a:rPr>
              <a:t>Подготовила: учитель английского языка 1 категории, Троян Ольга Николаевна </a:t>
            </a:r>
          </a:p>
          <a:p>
            <a:endParaRPr lang="ru-RU" sz="2800" i="1" dirty="0">
              <a:solidFill>
                <a:srgbClr val="00B050"/>
              </a:solidFill>
            </a:endParaRPr>
          </a:p>
        </p:txBody>
      </p:sp>
      <p:pic>
        <p:nvPicPr>
          <p:cNvPr id="2051" name="Picture 3"/>
          <p:cNvPicPr preferRelativeResize="0">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7504" y="1662545"/>
            <a:ext cx="3716351" cy="2516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59632" y="4077072"/>
            <a:ext cx="3605220" cy="2363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4234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274638"/>
            <a:ext cx="8229600" cy="634082"/>
          </a:xfrm>
        </p:spPr>
        <p:txBody>
          <a:bodyPr>
            <a:noAutofit/>
          </a:bodyPr>
          <a:lstStyle/>
          <a:p>
            <a:r>
              <a:rPr lang="ru-RU" sz="2800" i="1" u="sng" dirty="0" smtClean="0">
                <a:effectLst>
                  <a:outerShdw blurRad="38100" dist="38100" dir="2700000" algn="tl">
                    <a:srgbClr val="000000">
                      <a:alpha val="43137"/>
                    </a:srgbClr>
                  </a:outerShdw>
                </a:effectLst>
              </a:rPr>
              <a:t>Использованные материалы в презентации:</a:t>
            </a:r>
            <a:endParaRPr lang="ru-RU" sz="2800" i="1" u="sng"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57200" y="908720"/>
            <a:ext cx="8229600" cy="5217443"/>
          </a:xfrm>
        </p:spPr>
        <p:txBody>
          <a:bodyPr>
            <a:normAutofit/>
          </a:bodyPr>
          <a:lstStyle/>
          <a:p>
            <a:r>
              <a:rPr lang="ru-RU" sz="2800" dirty="0" smtClean="0"/>
              <a:t>Яндекс картинки</a:t>
            </a:r>
          </a:p>
          <a:p>
            <a:r>
              <a:rPr lang="ru-RU" sz="2800" dirty="0" smtClean="0"/>
              <a:t>УМК Английский язык. 7 </a:t>
            </a:r>
            <a:r>
              <a:rPr lang="ru-RU" sz="2800" dirty="0" err="1" smtClean="0"/>
              <a:t>кл</a:t>
            </a:r>
            <a:r>
              <a:rPr lang="ru-RU" sz="2800" dirty="0" smtClean="0"/>
              <a:t>.: в 2 ч. Ч.2: учебник /О.В. Афанасьева, И.В. Михеева, К.М. Баранова. – 3-е изд., пересмотр. -  М.: Дрофа, 2015. – 152с.: - (</a:t>
            </a:r>
            <a:r>
              <a:rPr lang="en-US" sz="2800" dirty="0" smtClean="0"/>
              <a:t>Rainbow English</a:t>
            </a:r>
            <a:r>
              <a:rPr lang="ru-RU" sz="2800" dirty="0" smtClean="0"/>
              <a:t>)</a:t>
            </a:r>
            <a:endParaRPr lang="en-US" sz="2800" dirty="0" smtClean="0"/>
          </a:p>
          <a:p>
            <a:r>
              <a:rPr lang="en-US" sz="2800" dirty="0">
                <a:hlinkClick r:id="rId3"/>
              </a:rPr>
              <a:t>http://</a:t>
            </a:r>
            <a:r>
              <a:rPr lang="en-US" sz="2800" dirty="0" smtClean="0">
                <a:hlinkClick r:id="rId3"/>
              </a:rPr>
              <a:t>pandia.ru/text/78/017/28144.php</a:t>
            </a:r>
            <a:r>
              <a:rPr lang="en-US" sz="2800" dirty="0" smtClean="0"/>
              <a:t> (</a:t>
            </a:r>
            <a:r>
              <a:rPr lang="ru-RU" sz="2800" dirty="0" smtClean="0"/>
              <a:t>текст притчи о мудреце и птице </a:t>
            </a:r>
            <a:r>
              <a:rPr lang="en-US" sz="2800" dirty="0" smtClean="0"/>
              <a:t>)</a:t>
            </a:r>
          </a:p>
          <a:p>
            <a:endParaRPr lang="ru-RU" sz="2800" dirty="0"/>
          </a:p>
        </p:txBody>
      </p:sp>
    </p:spTree>
    <p:extLst>
      <p:ext uri="{BB962C8B-B14F-4D97-AF65-F5344CB8AC3E}">
        <p14:creationId xmlns:p14="http://schemas.microsoft.com/office/powerpoint/2010/main" val="3230508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6084168" y="-35272"/>
            <a:ext cx="4474840" cy="1196752"/>
          </a:xfrm>
        </p:spPr>
        <p:txBody>
          <a:bodyPr>
            <a:normAutofit/>
          </a:bodyPr>
          <a:lstStyle/>
          <a:p>
            <a:pPr algn="l"/>
            <a:r>
              <a:rPr lang="en-US" sz="3600" dirty="0" smtClean="0">
                <a:solidFill>
                  <a:schemeClr val="accent5">
                    <a:lumMod val="50000"/>
                  </a:schemeClr>
                </a:solidFill>
                <a:effectLst>
                  <a:outerShdw blurRad="38100" dist="38100" dir="2700000" algn="tl">
                    <a:srgbClr val="000000">
                      <a:alpha val="43137"/>
                    </a:srgbClr>
                  </a:outerShdw>
                </a:effectLst>
                <a:latin typeface="Gill Sans Ultra Bold" panose="020B0A02020104020203" pitchFamily="34" charset="0"/>
              </a:rPr>
              <a:t>Step 1</a:t>
            </a:r>
            <a:endParaRPr lang="ru-RU" sz="3600" dirty="0">
              <a:solidFill>
                <a:schemeClr val="accent5">
                  <a:lumMod val="50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3424858" y="928290"/>
            <a:ext cx="5253136" cy="5001419"/>
          </a:xfrm>
        </p:spPr>
        <p:txBody>
          <a:bodyPr>
            <a:normAutofit fontScale="70000" lnSpcReduction="20000"/>
          </a:bodyPr>
          <a:lstStyle/>
          <a:p>
            <a:pPr marL="0" indent="0" algn="just">
              <a:buNone/>
            </a:pPr>
            <a:endParaRPr lang="en-US" sz="3400" b="1" dirty="0" smtClean="0">
              <a:solidFill>
                <a:schemeClr val="accent2">
                  <a:lumMod val="75000"/>
                </a:schemeClr>
              </a:solidFill>
              <a:latin typeface="Bodoni MT Black" panose="02070A03080606020203" pitchFamily="18" charset="0"/>
            </a:endParaRPr>
          </a:p>
          <a:p>
            <a:pPr marL="0" indent="0" algn="just" fontAlgn="base">
              <a:buNone/>
            </a:pPr>
            <a:r>
              <a:rPr lang="en-US" sz="3400" i="1" dirty="0" smtClean="0"/>
              <a:t>	Once </a:t>
            </a:r>
            <a:r>
              <a:rPr lang="en-US" sz="3400" i="1" dirty="0"/>
              <a:t>there was a wise old man. He could answer any question in the world. Everybody knew about him. One day two boys said, “We are going to fool that old man. We’ll catch a bird, go to the old man and say, ‘We are holding something in our hands. Is it alive or is it dead?’ If he says, ‘Dead,’ we’ll let the bird fly, and if he says, ‘Alive’ we’ll kill it.”</a:t>
            </a:r>
            <a:endParaRPr lang="en-US" sz="3400" dirty="0"/>
          </a:p>
          <a:p>
            <a:pPr marL="0" indent="0" algn="just" fontAlgn="base">
              <a:buNone/>
            </a:pPr>
            <a:r>
              <a:rPr lang="en-US" sz="3400" i="1" dirty="0" smtClean="0"/>
              <a:t>	They </a:t>
            </a:r>
            <a:r>
              <a:rPr lang="en-US" sz="3400" i="1" dirty="0"/>
              <a:t>caught a bird and they carried it to the old man and they said, “We are holding something in our hands. Is it alive or dead?” And the wise old man looked at the young people and smile. “It is in your hands,” he said.</a:t>
            </a:r>
            <a:endParaRPr lang="en-US" sz="3400" dirty="0"/>
          </a:p>
          <a:p>
            <a:pPr marL="0" indent="0">
              <a:buNone/>
            </a:pPr>
            <a:endParaRPr lang="ru-RU" b="1" dirty="0">
              <a:solidFill>
                <a:schemeClr val="accent2">
                  <a:lumMod val="75000"/>
                </a:schemeClr>
              </a:solidFill>
            </a:endParaRP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3568" y="188640"/>
            <a:ext cx="2741290" cy="2741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79512" y="2946946"/>
            <a:ext cx="2958548" cy="3290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5680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274638"/>
            <a:ext cx="8229600" cy="778098"/>
          </a:xfrm>
        </p:spPr>
        <p:txBody>
          <a:bodyPr>
            <a:normAutofit/>
          </a:bodyPr>
          <a:lstStyle/>
          <a:p>
            <a:pPr algn="l"/>
            <a:r>
              <a:rPr lang="en-US" sz="3200" dirty="0" smtClean="0">
                <a:solidFill>
                  <a:schemeClr val="accent5">
                    <a:lumMod val="50000"/>
                  </a:schemeClr>
                </a:solidFill>
                <a:latin typeface="Gill Sans Ultra Bold" panose="020B0A02020104020203" pitchFamily="34" charset="0"/>
              </a:rPr>
              <a:t>Answer the questions:</a:t>
            </a:r>
            <a:endParaRPr lang="ru-RU" sz="3200" dirty="0">
              <a:solidFill>
                <a:schemeClr val="accent5">
                  <a:lumMod val="50000"/>
                </a:schemeClr>
              </a:solidFill>
            </a:endParaRPr>
          </a:p>
        </p:txBody>
      </p:sp>
      <p:sp>
        <p:nvSpPr>
          <p:cNvPr id="3" name="Объект 2"/>
          <p:cNvSpPr>
            <a:spLocks noGrp="1"/>
          </p:cNvSpPr>
          <p:nvPr>
            <p:ph idx="1"/>
          </p:nvPr>
        </p:nvSpPr>
        <p:spPr/>
        <p:txBody>
          <a:bodyPr/>
          <a:lstStyle/>
          <a:p>
            <a:r>
              <a:rPr lang="en-US" dirty="0" smtClean="0"/>
              <a:t>What is the connection</a:t>
            </a:r>
            <a:r>
              <a:rPr lang="en-US" dirty="0"/>
              <a:t> between this story and the environment</a:t>
            </a:r>
            <a:r>
              <a:rPr lang="en-US" dirty="0" smtClean="0"/>
              <a:t>?</a:t>
            </a:r>
          </a:p>
          <a:p>
            <a:r>
              <a:rPr lang="en-US" dirty="0"/>
              <a:t>When we say the Earth is in danger, what is in danger exactly</a:t>
            </a:r>
            <a:r>
              <a:rPr lang="en-US" dirty="0" smtClean="0"/>
              <a:t>?</a:t>
            </a:r>
          </a:p>
          <a:p>
            <a:pPr marL="0" indent="0">
              <a:buNone/>
            </a:pPr>
            <a:endParaRPr lang="ru-RU" dirty="0"/>
          </a:p>
        </p:txBody>
      </p:sp>
      <p:pic>
        <p:nvPicPr>
          <p:cNvPr id="307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3968" y="3573016"/>
            <a:ext cx="4139952" cy="2755656"/>
          </a:xfrm>
          <a:prstGeom prst="round2DiagRect">
            <a:avLst>
              <a:gd name="adj1" fmla="val 16667"/>
              <a:gd name="adj2" fmla="val 0"/>
            </a:avLst>
          </a:prstGeom>
          <a:ln w="9525">
            <a:solidFill>
              <a:schemeClr val="tx1"/>
            </a:solidFill>
            <a:miter lim="800000"/>
            <a:headEnd/>
            <a:tailEnd/>
          </a:ln>
          <a:effectLst>
            <a:glow rad="101600">
              <a:srgbClr val="00FF00">
                <a:alpha val="60000"/>
              </a:srgbClr>
            </a:glow>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96811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993"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179512" y="0"/>
            <a:ext cx="8964488" cy="1038746"/>
          </a:xfrm>
        </p:spPr>
        <p:txBody>
          <a:bodyPr>
            <a:normAutofit fontScale="90000"/>
          </a:bodyPr>
          <a:lstStyle/>
          <a:p>
            <a:pPr algn="l"/>
            <a:r>
              <a:rPr lang="en-US" sz="3100" dirty="0" smtClean="0">
                <a:solidFill>
                  <a:schemeClr val="accent1">
                    <a:lumMod val="50000"/>
                  </a:schemeClr>
                </a:solidFill>
                <a:effectLst>
                  <a:outerShdw blurRad="38100" dist="38100" dir="2700000" algn="tl">
                    <a:srgbClr val="000000">
                      <a:alpha val="43137"/>
                    </a:srgbClr>
                  </a:outerShdw>
                </a:effectLst>
                <a:latin typeface="Gill Sans Ultra Bold" panose="020B0A02020104020203" pitchFamily="34" charset="0"/>
              </a:rPr>
              <a:t>Remember!</a:t>
            </a:r>
            <a:r>
              <a:rPr lang="en-US" sz="3100" dirty="0">
                <a:solidFill>
                  <a:schemeClr val="accent2">
                    <a:lumMod val="75000"/>
                  </a:schemeClr>
                </a:solidFill>
                <a:effectLst>
                  <a:outerShdw blurRad="38100" dist="38100" dir="2700000" algn="tl">
                    <a:srgbClr val="000000">
                      <a:alpha val="43137"/>
                    </a:srgbClr>
                  </a:outerShdw>
                </a:effectLst>
                <a:latin typeface="Gill Sans Ultra Bold" panose="020B0A02020104020203" pitchFamily="34" charset="0"/>
              </a:rPr>
              <a:t> </a:t>
            </a:r>
            <a:r>
              <a:rPr lang="en-US" sz="3200" dirty="0" smtClean="0">
                <a:solidFill>
                  <a:schemeClr val="accent2">
                    <a:lumMod val="75000"/>
                  </a:schemeClr>
                </a:solidFill>
                <a:effectLst>
                  <a:outerShdw blurRad="38100" dist="38100" dir="2700000" algn="tl">
                    <a:srgbClr val="000000">
                      <a:alpha val="43137"/>
                    </a:srgbClr>
                  </a:outerShdw>
                </a:effectLst>
                <a:latin typeface="Gill Sans Ultra Bold" panose="020B0A02020104020203" pitchFamily="34" charset="0"/>
              </a:rPr>
              <a:t/>
            </a:r>
            <a:br>
              <a:rPr lang="en-US" sz="3200" dirty="0" smtClean="0">
                <a:solidFill>
                  <a:schemeClr val="accent2">
                    <a:lumMod val="75000"/>
                  </a:schemeClr>
                </a:solidFill>
                <a:effectLst>
                  <a:outerShdw blurRad="38100" dist="38100" dir="2700000" algn="tl">
                    <a:srgbClr val="000000">
                      <a:alpha val="43137"/>
                    </a:srgbClr>
                  </a:outerShdw>
                </a:effectLst>
                <a:latin typeface="Gill Sans Ultra Bold" panose="020B0A02020104020203" pitchFamily="34" charset="0"/>
              </a:rPr>
            </a:br>
            <a:r>
              <a:rPr lang="en-US" sz="2200" dirty="0" smtClean="0">
                <a:solidFill>
                  <a:schemeClr val="accent2">
                    <a:lumMod val="75000"/>
                  </a:schemeClr>
                </a:solidFill>
                <a:effectLst>
                  <a:outerShdw blurRad="38100" dist="38100" dir="2700000" algn="tl">
                    <a:srgbClr val="000000">
                      <a:alpha val="43137"/>
                    </a:srgbClr>
                  </a:outerShdw>
                </a:effectLst>
                <a:latin typeface="Gill Sans Ultra Bold" panose="020B0A02020104020203" pitchFamily="34" charset="0"/>
              </a:rPr>
              <a:t>Present </a:t>
            </a:r>
            <a:r>
              <a:rPr lang="en-US" sz="2200" dirty="0">
                <a:solidFill>
                  <a:schemeClr val="accent2">
                    <a:lumMod val="75000"/>
                  </a:schemeClr>
                </a:solidFill>
                <a:effectLst>
                  <a:outerShdw blurRad="38100" dist="38100" dir="2700000" algn="tl">
                    <a:srgbClr val="000000">
                      <a:alpha val="43137"/>
                    </a:srgbClr>
                  </a:outerShdw>
                </a:effectLst>
                <a:latin typeface="Gill Sans Ultra Bold" panose="020B0A02020104020203" pitchFamily="34" charset="0"/>
              </a:rPr>
              <a:t>Perfect </a:t>
            </a:r>
            <a:r>
              <a:rPr lang="en-US" sz="2200" dirty="0">
                <a:solidFill>
                  <a:schemeClr val="accent2">
                    <a:lumMod val="75000"/>
                  </a:schemeClr>
                </a:solidFill>
                <a:effectLst>
                  <a:outerShdw blurRad="38100" dist="38100" dir="2700000" algn="tl">
                    <a:srgbClr val="000000">
                      <a:alpha val="43137"/>
                    </a:srgbClr>
                  </a:outerShdw>
                </a:effectLst>
                <a:latin typeface="Gill Sans Ultra Bold" panose="020B0A02020104020203" pitchFamily="34" charset="0"/>
                <a:sym typeface="Symbol"/>
              </a:rPr>
              <a:t> Present Perfect Progressive</a:t>
            </a:r>
            <a:br>
              <a:rPr lang="en-US" sz="2200" dirty="0">
                <a:solidFill>
                  <a:schemeClr val="accent2">
                    <a:lumMod val="75000"/>
                  </a:schemeClr>
                </a:solidFill>
                <a:effectLst>
                  <a:outerShdw blurRad="38100" dist="38100" dir="2700000" algn="tl">
                    <a:srgbClr val="000000">
                      <a:alpha val="43137"/>
                    </a:srgbClr>
                  </a:outerShdw>
                </a:effectLst>
                <a:latin typeface="Gill Sans Ultra Bold" panose="020B0A02020104020203" pitchFamily="34" charset="0"/>
                <a:sym typeface="Symbol"/>
              </a:rPr>
            </a:br>
            <a:endParaRPr lang="ru-RU" sz="2200" dirty="0">
              <a:solidFill>
                <a:schemeClr val="accent1">
                  <a:lumMod val="50000"/>
                </a:schemeClr>
              </a:solidFill>
              <a:effectLst>
                <a:outerShdw blurRad="38100" dist="38100" dir="2700000" algn="tl">
                  <a:srgbClr val="000000">
                    <a:alpha val="43137"/>
                  </a:srgbClr>
                </a:outerShdw>
              </a:effectLst>
            </a:endParaRPr>
          </a:p>
        </p:txBody>
      </p:sp>
      <p:pic>
        <p:nvPicPr>
          <p:cNvPr id="4099" name="Picture 3"/>
          <p:cNvPicPr>
            <a:picLocks noChangeAspect="1" noChangeArrowheads="1"/>
          </p:cNvPicPr>
          <p:nvPr/>
        </p:nvPicPr>
        <p:blipFill>
          <a:blip r:embed="rId3" cstate="email">
            <a:lum bright="-20000" contrast="20000"/>
            <a:extLst>
              <a:ext uri="{28A0092B-C50C-407E-A947-70E740481C1C}">
                <a14:useLocalDpi xmlns:a14="http://schemas.microsoft.com/office/drawing/2010/main"/>
              </a:ext>
            </a:extLst>
          </a:blip>
          <a:srcRect/>
          <a:stretch>
            <a:fillRect/>
          </a:stretch>
        </p:blipFill>
        <p:spPr bwMode="auto">
          <a:xfrm>
            <a:off x="55205" y="764704"/>
            <a:ext cx="8621251" cy="592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7936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Grp="1" noChangeAspect="1" noChangeArrowheads="1"/>
          </p:cNvPicPr>
          <p:nvPr>
            <p:ph idx="1"/>
          </p:nvPr>
        </p:nvPicPr>
        <p:blipFill>
          <a:blip r:embed="rId3" cstate="email">
            <a:lum bright="-20000" contrast="20000"/>
            <a:extLst>
              <a:ext uri="{28A0092B-C50C-407E-A947-70E740481C1C}">
                <a14:useLocalDpi xmlns:a14="http://schemas.microsoft.com/office/drawing/2010/main"/>
              </a:ext>
            </a:extLst>
          </a:blip>
          <a:srcRect/>
          <a:stretch>
            <a:fillRect/>
          </a:stretch>
        </p:blipFill>
        <p:spPr bwMode="auto">
          <a:xfrm>
            <a:off x="142815" y="300247"/>
            <a:ext cx="8229600" cy="54388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12360" y="4947026"/>
            <a:ext cx="1070162"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6320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3" cstate="email">
            <a:duotone>
              <a:prstClr val="black"/>
              <a:schemeClr val="accent2">
                <a:lumMod val="20000"/>
                <a:lumOff val="80000"/>
                <a:tint val="45000"/>
                <a:satMod val="400000"/>
              </a:schemeClr>
            </a:duotone>
            <a:extLst>
              <a:ext uri="{28A0092B-C50C-407E-A947-70E740481C1C}">
                <a14:useLocalDpi xmlns:a14="http://schemas.microsoft.com/office/drawing/2010/main"/>
              </a:ext>
            </a:extLst>
          </a:blip>
          <a:srcRect b="20834"/>
          <a:stretch/>
        </p:blipFill>
        <p:spPr bwMode="auto">
          <a:xfrm>
            <a:off x="251520" y="188640"/>
            <a:ext cx="8698384" cy="159859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cstate="email">
            <a:clrChange>
              <a:clrFrom>
                <a:srgbClr val="FBFFFF"/>
              </a:clrFrom>
              <a:clrTo>
                <a:srgbClr val="FBFFFF">
                  <a:alpha val="0"/>
                </a:srgbClr>
              </a:clrTo>
            </a:clrChange>
            <a:lum bright="-20000" contrast="40000"/>
            <a:extLst>
              <a:ext uri="{28A0092B-C50C-407E-A947-70E740481C1C}">
                <a14:useLocalDpi xmlns:a14="http://schemas.microsoft.com/office/drawing/2010/main"/>
              </a:ext>
            </a:extLst>
          </a:blip>
          <a:srcRect/>
          <a:stretch>
            <a:fillRect/>
          </a:stretch>
        </p:blipFill>
        <p:spPr bwMode="auto">
          <a:xfrm>
            <a:off x="1331640" y="1842824"/>
            <a:ext cx="6783565" cy="469676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380312" y="4437112"/>
            <a:ext cx="1335827" cy="190098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3788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Grp="1" noChangeAspect="1" noChangeArrowheads="1"/>
          </p:cNvPicPr>
          <p:nvPr>
            <p:ph idx="1"/>
          </p:nvPr>
        </p:nvPicPr>
        <p:blipFill>
          <a:blip r:embed="rId3" cstate="email">
            <a:lum bright="-20000" contrast="20000"/>
            <a:extLst>
              <a:ext uri="{28A0092B-C50C-407E-A947-70E740481C1C}">
                <a14:useLocalDpi xmlns:a14="http://schemas.microsoft.com/office/drawing/2010/main"/>
              </a:ext>
            </a:extLst>
          </a:blip>
          <a:srcRect/>
          <a:stretch>
            <a:fillRect/>
          </a:stretch>
        </p:blipFill>
        <p:spPr bwMode="auto">
          <a:xfrm>
            <a:off x="827584" y="236208"/>
            <a:ext cx="7344816" cy="6433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827584" y="188640"/>
            <a:ext cx="6264696"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28051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Grp="1" noChangeAspect="1" noChangeArrowheads="1"/>
          </p:cNvPicPr>
          <p:nvPr>
            <p:ph idx="1"/>
          </p:nvPr>
        </p:nvPicPr>
        <p:blipFill>
          <a:blip r:embed="rId3" cstate="email">
            <a:lum bright="-20000" contrast="20000"/>
            <a:extLst>
              <a:ext uri="{28A0092B-C50C-407E-A947-70E740481C1C}">
                <a14:useLocalDpi xmlns:a14="http://schemas.microsoft.com/office/drawing/2010/main"/>
              </a:ext>
            </a:extLst>
          </a:blip>
          <a:srcRect/>
          <a:stretch>
            <a:fillRect/>
          </a:stretch>
        </p:blipFill>
        <p:spPr bwMode="auto">
          <a:xfrm>
            <a:off x="395536" y="188640"/>
            <a:ext cx="8280920"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115616" y="476672"/>
            <a:ext cx="5832648" cy="1440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19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1938" y="476672"/>
            <a:ext cx="759047" cy="11236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0935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Autofit/>
          </a:bodyPr>
          <a:lstStyle/>
          <a:p>
            <a:r>
              <a:rPr lang="en-US" sz="2800" u="sng" dirty="0" smtClean="0">
                <a:solidFill>
                  <a:schemeClr val="accent2">
                    <a:lumMod val="75000"/>
                  </a:schemeClr>
                </a:solidFill>
                <a:effectLst>
                  <a:outerShdw blurRad="38100" dist="38100" dir="2700000" algn="tl">
                    <a:srgbClr val="000000">
                      <a:alpha val="43137"/>
                    </a:srgbClr>
                  </a:outerShdw>
                </a:effectLst>
                <a:latin typeface="Gill Sans Ultra Bold" panose="020B0A02020104020203" pitchFamily="34" charset="0"/>
              </a:rPr>
              <a:t>Next task: </a:t>
            </a:r>
            <a:r>
              <a:rPr lang="en-US" sz="2800" dirty="0" smtClean="0">
                <a:solidFill>
                  <a:schemeClr val="accent5">
                    <a:lumMod val="75000"/>
                  </a:schemeClr>
                </a:solidFill>
                <a:effectLst>
                  <a:outerShdw blurRad="38100" dist="38100" dir="2700000" algn="tl">
                    <a:srgbClr val="000000">
                      <a:alpha val="43137"/>
                    </a:srgbClr>
                  </a:outerShdw>
                </a:effectLst>
                <a:latin typeface="Gill Sans Ultra Bold" panose="020B0A02020104020203" pitchFamily="34" charset="0"/>
              </a:rPr>
              <a:t>page 49 text Keep the </a:t>
            </a:r>
            <a:r>
              <a:rPr lang="en-US" sz="2800" dirty="0" smtClean="0">
                <a:solidFill>
                  <a:schemeClr val="accent3">
                    <a:lumMod val="50000"/>
                  </a:schemeClr>
                </a:solidFill>
                <a:effectLst>
                  <a:outerShdw blurRad="38100" dist="38100" dir="2700000" algn="tl">
                    <a:srgbClr val="000000">
                      <a:alpha val="43137"/>
                    </a:srgbClr>
                  </a:outerShdw>
                </a:effectLst>
                <a:latin typeface="Gill Sans Ultra Bold" panose="020B0A02020104020203" pitchFamily="34" charset="0"/>
              </a:rPr>
              <a:t>Beauty of Russia</a:t>
            </a:r>
            <a:endParaRPr lang="ru-RU" sz="2800" dirty="0">
              <a:solidFill>
                <a:schemeClr val="accent3">
                  <a:lumMod val="50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251520" y="1600200"/>
            <a:ext cx="8435280" cy="4525963"/>
          </a:xfrm>
        </p:spPr>
        <p:txBody>
          <a:bodyPr>
            <a:normAutofit/>
          </a:bodyPr>
          <a:lstStyle/>
          <a:p>
            <a:pPr marL="0" indent="0">
              <a:buNone/>
            </a:pPr>
            <a:r>
              <a:rPr lang="en-US" sz="2800" dirty="0" smtClean="0">
                <a:solidFill>
                  <a:schemeClr val="tx2">
                    <a:lumMod val="75000"/>
                  </a:schemeClr>
                </a:solidFill>
                <a:latin typeface="Gill Sans Ultra Bold" panose="020B0A02020104020203" pitchFamily="34" charset="0"/>
              </a:rPr>
              <a:t>New words:</a:t>
            </a:r>
          </a:p>
          <a:p>
            <a:pPr marL="0" indent="0">
              <a:buNone/>
            </a:pPr>
            <a:endParaRPr lang="en-US" sz="2400" dirty="0" smtClean="0">
              <a:solidFill>
                <a:schemeClr val="tx2">
                  <a:lumMod val="75000"/>
                </a:schemeClr>
              </a:solidFill>
              <a:latin typeface="Gill Sans Ultra Bold" panose="020B0A02020104020203" pitchFamily="34" charset="0"/>
            </a:endParaRPr>
          </a:p>
          <a:p>
            <a:pPr marL="0" indent="0">
              <a:buNone/>
            </a:pPr>
            <a:r>
              <a:rPr lang="en-US" sz="2400" dirty="0" smtClean="0">
                <a:solidFill>
                  <a:schemeClr val="tx1">
                    <a:lumMod val="65000"/>
                    <a:lumOff val="35000"/>
                  </a:schemeClr>
                </a:solidFill>
                <a:latin typeface="Gill Sans Ultra Bold" panose="020B0A02020104020203" pitchFamily="34" charset="0"/>
              </a:rPr>
              <a:t>Empty</a:t>
            </a:r>
            <a:r>
              <a:rPr lang="ru-RU" sz="2400" dirty="0" smtClean="0">
                <a:solidFill>
                  <a:schemeClr val="tx1">
                    <a:lumMod val="65000"/>
                    <a:lumOff val="35000"/>
                  </a:schemeClr>
                </a:solidFill>
                <a:latin typeface="Gill Sans Ultra Bold" panose="020B0A02020104020203" pitchFamily="34" charset="0"/>
              </a:rPr>
              <a:t>-</a:t>
            </a:r>
            <a:r>
              <a:rPr lang="en-US" sz="2400" dirty="0" smtClean="0">
                <a:solidFill>
                  <a:schemeClr val="tx1">
                    <a:lumMod val="65000"/>
                    <a:lumOff val="35000"/>
                  </a:schemeClr>
                </a:solidFill>
                <a:latin typeface="Gill Sans Ultra Bold" panose="020B0A02020104020203" pitchFamily="34" charset="0"/>
              </a:rPr>
              <a:t> </a:t>
            </a:r>
            <a:r>
              <a:rPr lang="ru-RU" sz="2400" dirty="0" smtClean="0">
                <a:solidFill>
                  <a:schemeClr val="tx1">
                    <a:lumMod val="65000"/>
                    <a:lumOff val="35000"/>
                  </a:schemeClr>
                </a:solidFill>
                <a:latin typeface="Gill Sans Ultra Bold" panose="020B0A02020104020203" pitchFamily="34" charset="0"/>
              </a:rPr>
              <a:t>пустой</a:t>
            </a:r>
            <a:endParaRPr lang="en-US" sz="2400" dirty="0" smtClean="0">
              <a:solidFill>
                <a:schemeClr val="tx1">
                  <a:lumMod val="65000"/>
                  <a:lumOff val="35000"/>
                </a:schemeClr>
              </a:solidFill>
              <a:latin typeface="Gill Sans Ultra Bold" panose="020B0A02020104020203" pitchFamily="34" charset="0"/>
            </a:endParaRPr>
          </a:p>
          <a:p>
            <a:pPr marL="0" indent="0">
              <a:buNone/>
            </a:pPr>
            <a:r>
              <a:rPr lang="en-US" sz="2400" dirty="0" smtClean="0">
                <a:solidFill>
                  <a:schemeClr val="tx1">
                    <a:lumMod val="65000"/>
                    <a:lumOff val="35000"/>
                  </a:schemeClr>
                </a:solidFill>
                <a:latin typeface="Gill Sans Ultra Bold" panose="020B0A02020104020203" pitchFamily="34" charset="0"/>
              </a:rPr>
              <a:t>An area</a:t>
            </a:r>
            <a:r>
              <a:rPr lang="ru-RU" sz="2400" dirty="0" smtClean="0">
                <a:solidFill>
                  <a:schemeClr val="tx1">
                    <a:lumMod val="65000"/>
                    <a:lumOff val="35000"/>
                  </a:schemeClr>
                </a:solidFill>
                <a:latin typeface="Gill Sans Ultra Bold" panose="020B0A02020104020203" pitchFamily="34" charset="0"/>
              </a:rPr>
              <a:t>-</a:t>
            </a:r>
            <a:r>
              <a:rPr lang="en-US" sz="2400" dirty="0" smtClean="0">
                <a:solidFill>
                  <a:schemeClr val="tx1">
                    <a:lumMod val="65000"/>
                    <a:lumOff val="35000"/>
                  </a:schemeClr>
                </a:solidFill>
                <a:latin typeface="Gill Sans Ultra Bold" panose="020B0A02020104020203" pitchFamily="34" charset="0"/>
              </a:rPr>
              <a:t> </a:t>
            </a:r>
            <a:r>
              <a:rPr lang="ru-RU" sz="2400" dirty="0" smtClean="0">
                <a:solidFill>
                  <a:schemeClr val="tx1">
                    <a:lumMod val="65000"/>
                    <a:lumOff val="35000"/>
                  </a:schemeClr>
                </a:solidFill>
                <a:latin typeface="Gill Sans Ultra Bold" panose="020B0A02020104020203" pitchFamily="34" charset="0"/>
              </a:rPr>
              <a:t>область</a:t>
            </a:r>
            <a:endParaRPr lang="en-US" sz="2400" dirty="0" smtClean="0">
              <a:solidFill>
                <a:schemeClr val="tx1">
                  <a:lumMod val="65000"/>
                  <a:lumOff val="35000"/>
                </a:schemeClr>
              </a:solidFill>
              <a:latin typeface="Gill Sans Ultra Bold" panose="020B0A02020104020203" pitchFamily="34" charset="0"/>
            </a:endParaRPr>
          </a:p>
          <a:p>
            <a:pPr marL="0" indent="0">
              <a:buNone/>
            </a:pPr>
            <a:r>
              <a:rPr lang="en-US" sz="2400" dirty="0" smtClean="0">
                <a:solidFill>
                  <a:schemeClr val="tx1">
                    <a:lumMod val="65000"/>
                    <a:lumOff val="35000"/>
                  </a:schemeClr>
                </a:solidFill>
                <a:latin typeface="Gill Sans Ultra Bold" panose="020B0A02020104020203" pitchFamily="34" charset="0"/>
              </a:rPr>
              <a:t>A Pine</a:t>
            </a:r>
            <a:r>
              <a:rPr lang="ru-RU" sz="2400" dirty="0" smtClean="0">
                <a:solidFill>
                  <a:schemeClr val="tx1">
                    <a:lumMod val="65000"/>
                    <a:lumOff val="35000"/>
                  </a:schemeClr>
                </a:solidFill>
                <a:latin typeface="Gill Sans Ultra Bold" panose="020B0A02020104020203" pitchFamily="34" charset="0"/>
              </a:rPr>
              <a:t>- сосна</a:t>
            </a:r>
            <a:endParaRPr lang="en-US" sz="2400" dirty="0" smtClean="0">
              <a:solidFill>
                <a:schemeClr val="tx1">
                  <a:lumMod val="65000"/>
                  <a:lumOff val="35000"/>
                </a:schemeClr>
              </a:solidFill>
              <a:latin typeface="Gill Sans Ultra Bold" panose="020B0A02020104020203" pitchFamily="34" charset="0"/>
            </a:endParaRPr>
          </a:p>
          <a:p>
            <a:pPr marL="0" indent="0">
              <a:buNone/>
            </a:pPr>
            <a:r>
              <a:rPr lang="en-US" sz="2400" dirty="0" smtClean="0">
                <a:solidFill>
                  <a:schemeClr val="tx1">
                    <a:lumMod val="65000"/>
                    <a:lumOff val="35000"/>
                  </a:schemeClr>
                </a:solidFill>
                <a:latin typeface="Gill Sans Ultra Bold" panose="020B0A02020104020203" pitchFamily="34" charset="0"/>
              </a:rPr>
              <a:t>A Fir</a:t>
            </a:r>
            <a:r>
              <a:rPr lang="ru-RU" sz="2400" dirty="0" smtClean="0">
                <a:solidFill>
                  <a:schemeClr val="tx1">
                    <a:lumMod val="65000"/>
                    <a:lumOff val="35000"/>
                  </a:schemeClr>
                </a:solidFill>
                <a:latin typeface="Gill Sans Ultra Bold" panose="020B0A02020104020203" pitchFamily="34" charset="0"/>
              </a:rPr>
              <a:t>- пихта, ель</a:t>
            </a:r>
            <a:endParaRPr lang="en-US" sz="2400" dirty="0" smtClean="0">
              <a:solidFill>
                <a:schemeClr val="tx1">
                  <a:lumMod val="65000"/>
                  <a:lumOff val="35000"/>
                </a:schemeClr>
              </a:solidFill>
              <a:latin typeface="Gill Sans Ultra Bold" panose="020B0A02020104020203" pitchFamily="34" charset="0"/>
            </a:endParaRPr>
          </a:p>
          <a:p>
            <a:pPr marL="0" indent="0">
              <a:buNone/>
            </a:pPr>
            <a:r>
              <a:rPr lang="en-US" sz="2400" dirty="0" smtClean="0">
                <a:solidFill>
                  <a:schemeClr val="tx1">
                    <a:lumMod val="65000"/>
                    <a:lumOff val="35000"/>
                  </a:schemeClr>
                </a:solidFill>
                <a:latin typeface="Gill Sans Ultra Bold" panose="020B0A02020104020203" pitchFamily="34" charset="0"/>
              </a:rPr>
              <a:t>An Otter</a:t>
            </a:r>
            <a:r>
              <a:rPr lang="ru-RU" sz="2400" dirty="0" smtClean="0">
                <a:solidFill>
                  <a:schemeClr val="tx1">
                    <a:lumMod val="65000"/>
                    <a:lumOff val="35000"/>
                  </a:schemeClr>
                </a:solidFill>
                <a:latin typeface="Gill Sans Ultra Bold" panose="020B0A02020104020203" pitchFamily="34" charset="0"/>
              </a:rPr>
              <a:t> - выдра</a:t>
            </a:r>
            <a:endParaRPr lang="en-US" sz="2400" dirty="0" smtClean="0">
              <a:solidFill>
                <a:schemeClr val="tx1">
                  <a:lumMod val="65000"/>
                  <a:lumOff val="35000"/>
                </a:schemeClr>
              </a:solidFill>
              <a:latin typeface="Gill Sans Ultra Bold" panose="020B0A02020104020203" pitchFamily="34" charset="0"/>
            </a:endParaRPr>
          </a:p>
          <a:p>
            <a:pPr marL="0" indent="0">
              <a:buNone/>
            </a:pPr>
            <a:r>
              <a:rPr lang="en-US" sz="2400" dirty="0" smtClean="0">
                <a:solidFill>
                  <a:schemeClr val="tx1">
                    <a:lumMod val="65000"/>
                    <a:lumOff val="35000"/>
                  </a:schemeClr>
                </a:solidFill>
                <a:latin typeface="Gill Sans Ultra Bold" panose="020B0A02020104020203" pitchFamily="34" charset="0"/>
              </a:rPr>
              <a:t>An elk</a:t>
            </a:r>
            <a:r>
              <a:rPr lang="ru-RU" sz="2400" dirty="0" smtClean="0">
                <a:solidFill>
                  <a:schemeClr val="tx1">
                    <a:lumMod val="65000"/>
                    <a:lumOff val="35000"/>
                  </a:schemeClr>
                </a:solidFill>
                <a:latin typeface="Gill Sans Ultra Bold" panose="020B0A02020104020203" pitchFamily="34" charset="0"/>
              </a:rPr>
              <a:t>- лось</a:t>
            </a:r>
            <a:endParaRPr lang="en-US" sz="2400" dirty="0" smtClean="0">
              <a:solidFill>
                <a:schemeClr val="tx1">
                  <a:lumMod val="65000"/>
                  <a:lumOff val="35000"/>
                </a:schemeClr>
              </a:solidFill>
              <a:latin typeface="Gill Sans Ultra Bold" panose="020B0A02020104020203" pitchFamily="34" charset="0"/>
            </a:endParaRPr>
          </a:p>
          <a:p>
            <a:pPr marL="0" indent="0">
              <a:buNone/>
            </a:pPr>
            <a:r>
              <a:rPr lang="en-US" sz="2400" dirty="0" smtClean="0">
                <a:solidFill>
                  <a:schemeClr val="tx1">
                    <a:lumMod val="65000"/>
                    <a:lumOff val="35000"/>
                  </a:schemeClr>
                </a:solidFill>
                <a:latin typeface="Gill Sans Ultra Bold" panose="020B0A02020104020203" pitchFamily="34" charset="0"/>
              </a:rPr>
              <a:t>A boar</a:t>
            </a:r>
            <a:r>
              <a:rPr lang="ru-RU" sz="2400" dirty="0" smtClean="0">
                <a:solidFill>
                  <a:schemeClr val="tx1">
                    <a:lumMod val="65000"/>
                    <a:lumOff val="35000"/>
                  </a:schemeClr>
                </a:solidFill>
                <a:latin typeface="Gill Sans Ultra Bold" panose="020B0A02020104020203" pitchFamily="34" charset="0"/>
              </a:rPr>
              <a:t>- дикий кабан</a:t>
            </a:r>
            <a:endParaRPr lang="ru-RU" sz="2400" dirty="0">
              <a:solidFill>
                <a:schemeClr val="tx1">
                  <a:lumMod val="65000"/>
                  <a:lumOff val="35000"/>
                </a:schemeClr>
              </a:solidFill>
            </a:endParaRPr>
          </a:p>
        </p:txBody>
      </p:sp>
      <p:pic>
        <p:nvPicPr>
          <p:cNvPr id="921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23928" y="3633052"/>
            <a:ext cx="2033803" cy="1525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52120" y="1628800"/>
            <a:ext cx="1636217" cy="2181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61595" y="3844905"/>
            <a:ext cx="2770797" cy="1844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246993" y="1255824"/>
            <a:ext cx="1891308" cy="2520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3" name="Picture 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391488" y="1490241"/>
            <a:ext cx="2497460" cy="2052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67812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145</Words>
  <Application>Microsoft Office PowerPoint</Application>
  <PresentationFormat>Экран (4:3)</PresentationFormat>
  <Paragraphs>25</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Unit 5  The ABC of Ecology </vt:lpstr>
      <vt:lpstr>Step 1</vt:lpstr>
      <vt:lpstr>Answer the questions:</vt:lpstr>
      <vt:lpstr>Remember!  Present Perfect  Present Perfect Progressive </vt:lpstr>
      <vt:lpstr>Презентация PowerPoint</vt:lpstr>
      <vt:lpstr>Презентация PowerPoint</vt:lpstr>
      <vt:lpstr>Презентация PowerPoint</vt:lpstr>
      <vt:lpstr>Презентация PowerPoint</vt:lpstr>
      <vt:lpstr>Next task: page 49 text Keep the Beauty of Russia</vt:lpstr>
      <vt:lpstr>Использованные материалы в презентации: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5  The ABC of Ecology</dc:title>
  <dc:creator>Борис</dc:creator>
  <cp:lastModifiedBy>Olga</cp:lastModifiedBy>
  <cp:revision>11</cp:revision>
  <dcterms:created xsi:type="dcterms:W3CDTF">2016-03-25T07:14:13Z</dcterms:created>
  <dcterms:modified xsi:type="dcterms:W3CDTF">2016-03-27T20:39:30Z</dcterms:modified>
</cp:coreProperties>
</file>