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66" r:id="rId10"/>
    <p:sldId id="262" r:id="rId11"/>
    <p:sldId id="263" r:id="rId12"/>
    <p:sldId id="264" r:id="rId13"/>
    <p:sldId id="265" r:id="rId14"/>
    <p:sldId id="267" r:id="rId15"/>
    <p:sldId id="270" r:id="rId16"/>
    <p:sldId id="27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42" d="100"/>
          <a:sy n="42" d="100"/>
        </p:scale>
        <p:origin x="132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58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1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951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918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74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037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16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032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54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33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93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7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3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94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25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29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2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27AE42-5EAE-42BA-9920-B1B0ED0FA958}" type="datetimeFigureOut">
              <a:rPr lang="ru-RU" smtClean="0"/>
              <a:pPr/>
              <a:t>30.10.2020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067615-DE67-4272-8717-4BB88F02026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90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Present </a:t>
            </a:r>
            <a:r>
              <a:rPr lang="en-US" b="1" u="sng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b="1" u="sng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erfect </a:t>
            </a:r>
            <a:r>
              <a:rPr lang="en-US" b="1" u="sng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b="1" u="sng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ontinuous </a:t>
            </a:r>
            <a:r>
              <a:rPr lang="en-US" b="1" u="sng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n-US" b="1" u="sng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ense</a:t>
            </a:r>
            <a:endParaRPr lang="ru-RU" b="1" u="sng" dirty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3258" y="4653136"/>
            <a:ext cx="7435205" cy="18002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</a:rPr>
              <a:t> выполнила: </a:t>
            </a:r>
            <a:r>
              <a:rPr lang="ru-RU" dirty="0" err="1" smtClean="0">
                <a:solidFill>
                  <a:schemeClr val="tx2"/>
                </a:solidFill>
              </a:rPr>
              <a:t>Стрельцова</a:t>
            </a:r>
            <a:r>
              <a:rPr lang="ru-RU" dirty="0" smtClean="0">
                <a:solidFill>
                  <a:schemeClr val="tx2"/>
                </a:solidFill>
              </a:rPr>
              <a:t> О.С.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</a:rPr>
              <a:t>Учитель английского языка</a:t>
            </a:r>
          </a:p>
          <a:p>
            <a:pPr algn="r"/>
            <a:r>
              <a:rPr lang="ru-RU" dirty="0" err="1" smtClean="0">
                <a:solidFill>
                  <a:schemeClr val="tx2"/>
                </a:solidFill>
              </a:rPr>
              <a:t>Моау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сош</a:t>
            </a:r>
            <a:r>
              <a:rPr lang="ru-RU" dirty="0" smtClean="0">
                <a:solidFill>
                  <a:schemeClr val="tx2"/>
                </a:solidFill>
              </a:rPr>
              <a:t> №23 г. </a:t>
            </a:r>
            <a:r>
              <a:rPr lang="ru-RU" dirty="0" err="1" smtClean="0">
                <a:solidFill>
                  <a:schemeClr val="tx2"/>
                </a:solidFill>
              </a:rPr>
              <a:t>оренбург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772816"/>
          </a:xfrm>
        </p:spPr>
        <p:txBody>
          <a:bodyPr>
            <a:normAutofit/>
          </a:bodyPr>
          <a:lstStyle/>
          <a:p>
            <a:r>
              <a:rPr lang="ru-RU" b="1" dirty="0" smtClean="0"/>
              <a:t>Альтернативный вопрос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104456"/>
          </a:xfrm>
        </p:spPr>
        <p:txBody>
          <a:bodyPr>
            <a:normAutofit fontScale="92500" lnSpcReduction="10000"/>
          </a:bodyPr>
          <a:lstStyle/>
          <a:p>
            <a:r>
              <a:rPr lang="en-US" sz="2900" b="1" dirty="0" smtClean="0">
                <a:solidFill>
                  <a:srgbClr val="007A00"/>
                </a:solidFill>
              </a:rPr>
              <a:t>Have/Has </a:t>
            </a:r>
            <a:r>
              <a:rPr lang="en-US" sz="2900" b="1" dirty="0" smtClean="0">
                <a:solidFill>
                  <a:schemeClr val="tx1"/>
                </a:solidFill>
              </a:rPr>
              <a:t>+</a:t>
            </a:r>
            <a:r>
              <a:rPr lang="en-US" sz="2900" b="1" dirty="0" smtClean="0">
                <a:solidFill>
                  <a:srgbClr val="007A00"/>
                </a:solidFill>
              </a:rPr>
              <a:t> </a:t>
            </a:r>
            <a:r>
              <a:rPr lang="ru-RU" sz="2900" b="1" u="sng" dirty="0" smtClean="0">
                <a:solidFill>
                  <a:srgbClr val="007A00"/>
                </a:solidFill>
              </a:rPr>
              <a:t>подлежащее</a:t>
            </a:r>
            <a:r>
              <a:rPr lang="ru-RU" sz="2900" b="1" dirty="0" smtClean="0">
                <a:solidFill>
                  <a:schemeClr val="tx1"/>
                </a:solidFill>
              </a:rPr>
              <a:t> + </a:t>
            </a:r>
            <a:r>
              <a:rPr lang="en-US" sz="2900" b="1" dirty="0" smtClean="0">
                <a:solidFill>
                  <a:srgbClr val="007A00"/>
                </a:solidFill>
              </a:rPr>
              <a:t>been </a:t>
            </a:r>
            <a:r>
              <a:rPr lang="en-US" sz="2900" b="1" dirty="0" err="1" smtClean="0">
                <a:solidFill>
                  <a:srgbClr val="007A00"/>
                </a:solidFill>
              </a:rPr>
              <a:t>Ving</a:t>
            </a:r>
            <a:r>
              <a:rPr lang="en-US" sz="2900" b="1" dirty="0" smtClean="0">
                <a:solidFill>
                  <a:srgbClr val="007A00"/>
                </a:solidFill>
              </a:rPr>
              <a:t> </a:t>
            </a:r>
            <a:r>
              <a:rPr lang="en-US" sz="2900" b="1" dirty="0" smtClean="0">
                <a:solidFill>
                  <a:schemeClr val="tx1"/>
                </a:solidFill>
              </a:rPr>
              <a:t>+ </a:t>
            </a:r>
            <a:r>
              <a:rPr lang="ru-RU" sz="2900" b="1" dirty="0" smtClean="0">
                <a:solidFill>
                  <a:schemeClr val="tx1"/>
                </a:solidFill>
              </a:rPr>
              <a:t>ВЧП </a:t>
            </a:r>
            <a:r>
              <a:rPr lang="en-US" sz="2900" b="1" dirty="0" smtClean="0">
                <a:solidFill>
                  <a:schemeClr val="tx1"/>
                </a:solidFill>
              </a:rPr>
              <a:t>+ </a:t>
            </a:r>
            <a:r>
              <a:rPr lang="en-US" sz="2900" b="1" dirty="0" smtClean="0">
                <a:solidFill>
                  <a:schemeClr val="accent2"/>
                </a:solidFill>
              </a:rPr>
              <a:t>or </a:t>
            </a:r>
            <a:r>
              <a:rPr lang="ru-RU" sz="2900" b="1" dirty="0" smtClean="0">
                <a:solidFill>
                  <a:schemeClr val="tx1"/>
                </a:solidFill>
              </a:rPr>
              <a:t>+</a:t>
            </a:r>
            <a:r>
              <a:rPr lang="en-US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smtClean="0">
                <a:solidFill>
                  <a:schemeClr val="tx1"/>
                </a:solidFill>
              </a:rPr>
              <a:t>ВЧП +?</a:t>
            </a: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7A00"/>
                </a:solidFill>
              </a:rPr>
              <a:t>Have </a:t>
            </a:r>
            <a:r>
              <a:rPr lang="en-US" b="1" u="sng" dirty="0">
                <a:solidFill>
                  <a:srgbClr val="007A00"/>
                </a:solidFill>
              </a:rPr>
              <a:t>t</a:t>
            </a:r>
            <a:r>
              <a:rPr lang="en-US" b="1" u="sng" dirty="0" smtClean="0">
                <a:solidFill>
                  <a:srgbClr val="007A00"/>
                </a:solidFill>
              </a:rPr>
              <a:t>hey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been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or</a:t>
            </a:r>
            <a:r>
              <a:rPr lang="en-US" b="1" dirty="0" smtClean="0">
                <a:solidFill>
                  <a:schemeClr val="tx1"/>
                </a:solidFill>
              </a:rPr>
              <a:t> for three hours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en-US" b="1" u="sng" dirty="0" smtClean="0">
                <a:solidFill>
                  <a:srgbClr val="007A00"/>
                </a:solidFill>
              </a:rPr>
              <a:t>They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have been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 hours.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35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Вопрос к подлежащему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46085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Who </a:t>
            </a:r>
            <a:r>
              <a:rPr lang="ru-RU" sz="3600" b="1" dirty="0" smtClean="0">
                <a:solidFill>
                  <a:schemeClr val="tx1"/>
                </a:solidFill>
              </a:rPr>
              <a:t>+ </a:t>
            </a:r>
            <a:r>
              <a:rPr lang="en-US" sz="3600" b="1" dirty="0" smtClean="0">
                <a:solidFill>
                  <a:srgbClr val="007A00"/>
                </a:solidFill>
              </a:rPr>
              <a:t>has been </a:t>
            </a:r>
            <a:r>
              <a:rPr lang="en-US" sz="3600" b="1" dirty="0" err="1" smtClean="0">
                <a:solidFill>
                  <a:srgbClr val="007A00"/>
                </a:solidFill>
              </a:rPr>
              <a:t>V</a:t>
            </a:r>
            <a:r>
              <a:rPr lang="en-US" sz="2800" b="1" dirty="0" err="1" smtClean="0">
                <a:solidFill>
                  <a:srgbClr val="007A00"/>
                </a:solidFill>
              </a:rPr>
              <a:t>ing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dirty="0" smtClean="0">
                <a:solidFill>
                  <a:schemeClr val="tx1"/>
                </a:solidFill>
              </a:rPr>
              <a:t>ВЧП</a:t>
            </a:r>
            <a:r>
              <a:rPr lang="en-US" sz="3600" b="1" dirty="0" smtClean="0">
                <a:solidFill>
                  <a:schemeClr val="tx1"/>
                </a:solidFill>
              </a:rPr>
              <a:t> + ?</a:t>
            </a:r>
          </a:p>
          <a:p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has been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 hours?</a:t>
            </a:r>
            <a:endParaRPr lang="ru-RU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b="1" u="sng" dirty="0" smtClean="0">
                <a:solidFill>
                  <a:schemeClr val="tx1"/>
                </a:solidFill>
              </a:rPr>
              <a:t>They </a:t>
            </a:r>
            <a:r>
              <a:rPr lang="en-US" b="1" dirty="0" smtClean="0">
                <a:solidFill>
                  <a:schemeClr val="tx1"/>
                </a:solidFill>
              </a:rPr>
              <a:t>have been playing volleyball for two hours.</a:t>
            </a: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b="1" u="sng" dirty="0" smtClean="0">
                <a:solidFill>
                  <a:schemeClr val="tx1"/>
                </a:solidFill>
              </a:rPr>
              <a:t>They</a:t>
            </a:r>
            <a:r>
              <a:rPr lang="en-US" b="1" dirty="0" smtClean="0">
                <a:solidFill>
                  <a:schemeClr val="tx1"/>
                </a:solidFill>
              </a:rPr>
              <a:t> have.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35546"/>
          </a:xfrm>
        </p:spPr>
        <p:txBody>
          <a:bodyPr/>
          <a:lstStyle/>
          <a:p>
            <a:r>
              <a:rPr lang="ru-RU" b="1" dirty="0" smtClean="0"/>
              <a:t>Общий вопрос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2565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Вопросительное слово </a:t>
            </a:r>
            <a:r>
              <a:rPr lang="ru-RU" sz="3600" b="1" dirty="0" smtClean="0">
                <a:solidFill>
                  <a:schemeClr val="tx1"/>
                </a:solidFill>
              </a:rPr>
              <a:t>+</a:t>
            </a:r>
            <a:r>
              <a:rPr lang="ru-RU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rgbClr val="007A00"/>
                </a:solidFill>
              </a:rPr>
              <a:t>have/has </a:t>
            </a:r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r>
              <a:rPr lang="en-US" sz="3600" b="1" u="sng" dirty="0" smtClean="0">
                <a:solidFill>
                  <a:srgbClr val="007A00"/>
                </a:solidFill>
              </a:rPr>
              <a:t> </a:t>
            </a:r>
            <a:r>
              <a:rPr lang="ru-RU" sz="3600" b="1" u="sng" dirty="0" smtClean="0">
                <a:solidFill>
                  <a:srgbClr val="007A00"/>
                </a:solidFill>
              </a:rPr>
              <a:t>подлежащее </a:t>
            </a:r>
            <a:r>
              <a:rPr lang="ru-RU" sz="3600" b="1" dirty="0" smtClean="0">
                <a:solidFill>
                  <a:schemeClr val="tx1"/>
                </a:solidFill>
              </a:rPr>
              <a:t>+ </a:t>
            </a:r>
            <a:r>
              <a:rPr lang="en-US" sz="3600" b="1" dirty="0" smtClean="0">
                <a:solidFill>
                  <a:srgbClr val="007A00"/>
                </a:solidFill>
              </a:rPr>
              <a:t>been </a:t>
            </a:r>
            <a:r>
              <a:rPr lang="en-US" sz="3600" b="1" dirty="0" err="1" smtClean="0">
                <a:solidFill>
                  <a:srgbClr val="007A00"/>
                </a:solidFill>
              </a:rPr>
              <a:t>V</a:t>
            </a:r>
            <a:r>
              <a:rPr lang="en-US" sz="2800" b="1" dirty="0" err="1" smtClean="0">
                <a:solidFill>
                  <a:srgbClr val="007A00"/>
                </a:solidFill>
              </a:rPr>
              <a:t>ing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dirty="0" smtClean="0">
                <a:solidFill>
                  <a:schemeClr val="tx1"/>
                </a:solidFill>
              </a:rPr>
              <a:t>ВЧП + ?</a:t>
            </a: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de-DE" b="1" dirty="0" err="1" smtClean="0">
                <a:solidFill>
                  <a:schemeClr val="accent2">
                    <a:lumMod val="75000"/>
                  </a:schemeClr>
                </a:solidFill>
              </a:rPr>
              <a:t>How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accent2">
                    <a:lumMod val="75000"/>
                  </a:schemeClr>
                </a:solidFill>
              </a:rPr>
              <a:t>long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have </a:t>
            </a:r>
            <a:r>
              <a:rPr lang="en-US" b="1" u="sng" dirty="0">
                <a:solidFill>
                  <a:srgbClr val="007A00"/>
                </a:solidFill>
              </a:rPr>
              <a:t>t</a:t>
            </a:r>
            <a:r>
              <a:rPr lang="en-US" b="1" u="sng" dirty="0" smtClean="0">
                <a:solidFill>
                  <a:srgbClr val="007A00"/>
                </a:solidFill>
              </a:rPr>
              <a:t>hey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been playing </a:t>
            </a:r>
            <a:r>
              <a:rPr lang="en-US" b="1" dirty="0" smtClean="0">
                <a:solidFill>
                  <a:schemeClr val="tx1"/>
                </a:solidFill>
              </a:rPr>
              <a:t>volleyball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endParaRPr lang="de-DE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They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have been playing volleyball for two hours.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9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556792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Разделительный вопрос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820472" cy="4663048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u="sng" dirty="0" smtClean="0">
                <a:solidFill>
                  <a:srgbClr val="007A00"/>
                </a:solidFill>
              </a:rPr>
              <a:t>Подлежащее </a:t>
            </a:r>
            <a:r>
              <a:rPr lang="ru-RU" sz="3600" b="1" dirty="0" smtClean="0">
                <a:solidFill>
                  <a:schemeClr val="tx1"/>
                </a:solidFill>
              </a:rPr>
              <a:t>+ </a:t>
            </a:r>
            <a:r>
              <a:rPr lang="en-US" sz="3600" b="1" dirty="0" smtClean="0">
                <a:solidFill>
                  <a:srgbClr val="007A00"/>
                </a:solidFill>
              </a:rPr>
              <a:t>have/has been </a:t>
            </a:r>
            <a:r>
              <a:rPr lang="en-US" sz="3600" b="1" dirty="0" err="1" smtClean="0">
                <a:solidFill>
                  <a:srgbClr val="007A00"/>
                </a:solidFill>
              </a:rPr>
              <a:t>V</a:t>
            </a:r>
            <a:r>
              <a:rPr lang="en-US" sz="2800" b="1" dirty="0" err="1" smtClean="0">
                <a:solidFill>
                  <a:srgbClr val="007A00"/>
                </a:solidFill>
              </a:rPr>
              <a:t>ing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dirty="0" smtClean="0">
                <a:solidFill>
                  <a:schemeClr val="tx1"/>
                </a:solidFill>
              </a:rPr>
              <a:t>ВЧП +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</a:rPr>
              <a:t>+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haven’t / hasn’t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u="sng" dirty="0" smtClean="0">
                <a:solidFill>
                  <a:srgbClr val="007A00"/>
                </a:solidFill>
              </a:rPr>
              <a:t>подлежащее</a:t>
            </a:r>
            <a:r>
              <a:rPr lang="ru-RU" sz="3600" b="1" dirty="0" smtClean="0">
                <a:solidFill>
                  <a:schemeClr val="tx1"/>
                </a:solidFill>
              </a:rPr>
              <a:t> + ?</a:t>
            </a:r>
          </a:p>
          <a:p>
            <a:r>
              <a:rPr lang="en-US" b="1" u="sng" dirty="0" smtClean="0">
                <a:solidFill>
                  <a:srgbClr val="007A00"/>
                </a:solidFill>
              </a:rPr>
              <a:t>They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have been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 hours</a:t>
            </a:r>
            <a:r>
              <a:rPr lang="ru-RU" sz="5400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haven’t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007A00"/>
                </a:solidFill>
              </a:rPr>
              <a:t>they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Yes, they have.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 No, they haven’t.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5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908720"/>
            <a:ext cx="7448872" cy="473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smtClean="0">
                <a:solidFill>
                  <a:schemeClr val="tx1"/>
                </a:solidFill>
              </a:rPr>
              <a:t>Ответы: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+ Yes, I/you/we/they have.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- No,  I/you/we/they haven’t.</a:t>
            </a:r>
          </a:p>
          <a:p>
            <a:pPr algn="l"/>
            <a:endParaRPr lang="en-US" b="1" smtClean="0">
              <a:solidFill>
                <a:schemeClr val="tx1"/>
              </a:solidFill>
            </a:endParaRP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+ Yes, he/she/it has.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- No, he/she/it hasn’t.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5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18519"/>
            <a:ext cx="7487070" cy="506226"/>
          </a:xfrm>
        </p:spPr>
        <p:txBody>
          <a:bodyPr>
            <a:noAutofit/>
          </a:bodyPr>
          <a:lstStyle/>
          <a:p>
            <a:r>
              <a:rPr lang="ru-RU" sz="2000" u="sng" dirty="0">
                <a:solidFill>
                  <a:srgbClr val="7030A0"/>
                </a:solidFill>
              </a:rPr>
              <a:t>Упражнение 1</a:t>
            </a:r>
            <a:r>
              <a:rPr lang="ru-RU" sz="2000" u="sng" dirty="0" smtClean="0">
                <a:solidFill>
                  <a:srgbClr val="7030A0"/>
                </a:solidFill>
              </a:rPr>
              <a:t>.</a:t>
            </a:r>
            <a:br>
              <a:rPr lang="ru-RU" sz="2000" u="sng" dirty="0" smtClean="0">
                <a:solidFill>
                  <a:srgbClr val="7030A0"/>
                </a:solidFill>
              </a:rPr>
            </a:br>
            <a:r>
              <a:rPr lang="ru-RU" sz="2000" u="sng" dirty="0" smtClean="0">
                <a:solidFill>
                  <a:srgbClr val="7030A0"/>
                </a:solidFill>
              </a:rPr>
              <a:t> </a:t>
            </a:r>
            <a:r>
              <a:rPr lang="ru-RU" sz="2000" u="sng" dirty="0">
                <a:solidFill>
                  <a:srgbClr val="7030A0"/>
                </a:solidFill>
              </a:rPr>
              <a:t>Поставьте глаголы, данные в скобках </a:t>
            </a:r>
            <a:r>
              <a:rPr lang="ru-RU" sz="2000" u="sng" dirty="0" smtClean="0">
                <a:solidFill>
                  <a:srgbClr val="7030A0"/>
                </a:solidFill>
              </a:rPr>
              <a:t/>
            </a:r>
            <a:br>
              <a:rPr lang="ru-RU" sz="2000" u="sng" dirty="0" smtClean="0">
                <a:solidFill>
                  <a:srgbClr val="7030A0"/>
                </a:solidFill>
              </a:rPr>
            </a:br>
            <a:r>
              <a:rPr lang="ru-RU" sz="2000" u="sng" dirty="0" smtClean="0">
                <a:solidFill>
                  <a:srgbClr val="7030A0"/>
                </a:solidFill>
              </a:rPr>
              <a:t>в </a:t>
            </a:r>
            <a:r>
              <a:rPr lang="ru-RU" sz="2000" u="sng" dirty="0" err="1">
                <a:solidFill>
                  <a:srgbClr val="7030A0"/>
                </a:solidFill>
              </a:rPr>
              <a:t>Present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r>
              <a:rPr lang="ru-RU" sz="2000" u="sng" dirty="0" err="1">
                <a:solidFill>
                  <a:srgbClr val="7030A0"/>
                </a:solidFill>
              </a:rPr>
              <a:t>Perfect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r>
              <a:rPr lang="ru-RU" sz="2000" u="sng" dirty="0" err="1">
                <a:solidFill>
                  <a:srgbClr val="7030A0"/>
                </a:solidFill>
              </a:rPr>
              <a:t>Continuous</a:t>
            </a:r>
            <a:r>
              <a:rPr lang="ru-RU" sz="2000" u="sng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484784"/>
            <a:ext cx="7772870" cy="5040559"/>
          </a:xfrm>
        </p:spPr>
        <p:txBody>
          <a:bodyPr/>
          <a:lstStyle/>
          <a:p>
            <a:r>
              <a:rPr lang="en-US" dirty="0"/>
              <a:t>How long … it …. (snow)? —  </a:t>
            </a:r>
            <a:r>
              <a:rPr lang="ru-RU" dirty="0"/>
              <a:t>Как долго идет снег?</a:t>
            </a:r>
          </a:p>
          <a:p>
            <a:r>
              <a:rPr lang="en-US" dirty="0"/>
              <a:t>How long … you … (learn) English? — </a:t>
            </a:r>
            <a:r>
              <a:rPr lang="ru-RU" dirty="0"/>
              <a:t>Как долго ты учишь английский?</a:t>
            </a:r>
          </a:p>
          <a:p>
            <a:r>
              <a:rPr lang="en-US" dirty="0"/>
              <a:t>How long … he … (read) this book? — </a:t>
            </a:r>
            <a:r>
              <a:rPr lang="ru-RU" dirty="0"/>
              <a:t>Как долго он читает эту книгу?</a:t>
            </a:r>
          </a:p>
          <a:p>
            <a:r>
              <a:rPr lang="en-US" dirty="0"/>
              <a:t>Since when … you … (do) wrestling? — </a:t>
            </a:r>
            <a:r>
              <a:rPr lang="ru-RU" dirty="0"/>
              <a:t>С каких пор ты занимаешься борьбой?</a:t>
            </a:r>
          </a:p>
          <a:p>
            <a:r>
              <a:rPr lang="en-US" dirty="0"/>
              <a:t>Since when … she … (teach) French ? — </a:t>
            </a:r>
            <a:r>
              <a:rPr lang="ru-RU" dirty="0"/>
              <a:t>С каких пор она преподает французский?</a:t>
            </a:r>
          </a:p>
          <a:p>
            <a:r>
              <a:rPr lang="en-US" dirty="0"/>
              <a:t>Since when … they … (work) on the project? —  </a:t>
            </a:r>
            <a:r>
              <a:rPr lang="ru-RU" dirty="0"/>
              <a:t>С каких пор они работают над этим проектом?</a:t>
            </a:r>
          </a:p>
        </p:txBody>
      </p:sp>
    </p:spTree>
    <p:extLst>
      <p:ext uri="{BB962C8B-B14F-4D97-AF65-F5344CB8AC3E}">
        <p14:creationId xmlns:p14="http://schemas.microsoft.com/office/powerpoint/2010/main" val="4287150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u="sng" dirty="0">
                <a:solidFill>
                  <a:srgbClr val="7030A0"/>
                </a:solidFill>
              </a:rPr>
              <a:t>Упражнение </a:t>
            </a:r>
            <a:r>
              <a:rPr lang="ru-RU" sz="2000" u="sng" dirty="0" smtClean="0">
                <a:solidFill>
                  <a:srgbClr val="7030A0"/>
                </a:solidFill>
              </a:rPr>
              <a:t>2. </a:t>
            </a:r>
            <a:br>
              <a:rPr lang="ru-RU" sz="2000" u="sng" dirty="0" smtClean="0">
                <a:solidFill>
                  <a:srgbClr val="7030A0"/>
                </a:solidFill>
              </a:rPr>
            </a:br>
            <a:r>
              <a:rPr lang="ru-RU" sz="2000" u="sng" dirty="0" smtClean="0">
                <a:solidFill>
                  <a:srgbClr val="7030A0"/>
                </a:solidFill>
              </a:rPr>
              <a:t>Переведите </a:t>
            </a:r>
            <a:r>
              <a:rPr lang="ru-RU" sz="2000" u="sng" dirty="0">
                <a:solidFill>
                  <a:srgbClr val="7030A0"/>
                </a:solidFill>
              </a:rPr>
              <a:t>на английский язык типовые предложения в </a:t>
            </a:r>
            <a:r>
              <a:rPr lang="ru-RU" sz="2000" u="sng" dirty="0" err="1">
                <a:solidFill>
                  <a:srgbClr val="7030A0"/>
                </a:solidFill>
              </a:rPr>
              <a:t>Present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r>
              <a:rPr lang="ru-RU" sz="2000" u="sng" dirty="0" err="1">
                <a:solidFill>
                  <a:srgbClr val="7030A0"/>
                </a:solidFill>
              </a:rPr>
              <a:t>Perfect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r>
              <a:rPr lang="ru-RU" sz="2000" u="sng" dirty="0" err="1">
                <a:solidFill>
                  <a:srgbClr val="7030A0"/>
                </a:solidFill>
              </a:rPr>
              <a:t>Continuous</a:t>
            </a:r>
            <a:r>
              <a:rPr lang="ru-RU" sz="2000" u="sng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916832"/>
            <a:ext cx="7772870" cy="494116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долго ты учишь английский язык? — Я учу английский язык два года.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долго ты читаешь эту книгу? — Я читаю эту книгу уже месяц.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долго ты смотришь телевизор? — Я смотрю телевизор два часа.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давно ты меня ждешь? — Я жду тебя уже час.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каких пор она работает в банке? — Она работает в банке с 1999 года.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каких пор он живет в Москве? — Он живет в Москве с рождения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каких пор они строят дом? — Они строят дом с прошлого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2665774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>
            <a:normAutofit fontScale="90000"/>
          </a:bodyPr>
          <a:lstStyle/>
          <a:p>
            <a:r>
              <a:rPr lang="ru-RU" sz="2000" u="sng" dirty="0">
                <a:solidFill>
                  <a:srgbClr val="7030A0"/>
                </a:solidFill>
              </a:rPr>
              <a:t>Упражнение </a:t>
            </a:r>
            <a:r>
              <a:rPr lang="ru-RU" sz="2000" u="sng" dirty="0" smtClean="0">
                <a:solidFill>
                  <a:srgbClr val="7030A0"/>
                </a:solidFill>
              </a:rPr>
              <a:t>3. </a:t>
            </a:r>
            <a:br>
              <a:rPr lang="ru-RU" sz="2000" u="sng" dirty="0" smtClean="0">
                <a:solidFill>
                  <a:srgbClr val="7030A0"/>
                </a:solidFill>
              </a:rPr>
            </a:br>
            <a:r>
              <a:rPr lang="ru-RU" sz="2000" u="sng" dirty="0" smtClean="0">
                <a:solidFill>
                  <a:srgbClr val="7030A0"/>
                </a:solidFill>
              </a:rPr>
              <a:t>Составьте </a:t>
            </a:r>
            <a:r>
              <a:rPr lang="ru-RU" sz="2000" u="sng" dirty="0">
                <a:solidFill>
                  <a:srgbClr val="7030A0"/>
                </a:solidFill>
              </a:rPr>
              <a:t>предложения в </a:t>
            </a:r>
            <a:r>
              <a:rPr lang="ru-RU" sz="2000" u="sng" dirty="0" err="1">
                <a:solidFill>
                  <a:srgbClr val="7030A0"/>
                </a:solidFill>
              </a:rPr>
              <a:t>Present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r>
              <a:rPr lang="ru-RU" sz="2000" u="sng" dirty="0" err="1">
                <a:solidFill>
                  <a:srgbClr val="7030A0"/>
                </a:solidFill>
              </a:rPr>
              <a:t>Perfect</a:t>
            </a:r>
            <a:r>
              <a:rPr lang="ru-RU" sz="2000" u="sng" dirty="0">
                <a:solidFill>
                  <a:srgbClr val="7030A0"/>
                </a:solidFill>
              </a:rPr>
              <a:t> </a:t>
            </a:r>
            <a:r>
              <a:rPr lang="ru-RU" sz="2000" u="sng" dirty="0" err="1">
                <a:solidFill>
                  <a:srgbClr val="7030A0"/>
                </a:solidFill>
              </a:rPr>
              <a:t>Continuous</a:t>
            </a:r>
            <a:r>
              <a:rPr lang="ru-RU" sz="2000" u="sng" dirty="0">
                <a:solidFill>
                  <a:srgbClr val="7030A0"/>
                </a:solidFill>
              </a:rPr>
              <a:t> согласно ситуации.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484784"/>
            <a:ext cx="7772870" cy="518457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EXAMPLE.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snowing. The snow started three hours ago.  — It has been snowing for 3 hours.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waiting for the train. We started waiting 20 minutes ago. — ________________________________________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learning French. I started classes in November. — ________________________________________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Susan is working in England. She started working there on the 1st of November. — ________________________________________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family always spend holidays in Spain. We started going there 10 years ago. — 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632848" cy="5472608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Present Perfect Continuous </a:t>
            </a:r>
            <a:r>
              <a:rPr lang="ru-RU" sz="3200" b="1" dirty="0" smtClean="0">
                <a:solidFill>
                  <a:schemeClr val="tx1"/>
                </a:solidFill>
              </a:rPr>
              <a:t>употребляется для выражения </a:t>
            </a:r>
            <a:r>
              <a:rPr lang="ru-RU" sz="3200" b="1" dirty="0" smtClean="0">
                <a:solidFill>
                  <a:srgbClr val="00B050"/>
                </a:solidFill>
              </a:rPr>
              <a:t>длящегося действия</a:t>
            </a:r>
            <a:r>
              <a:rPr lang="ru-RU" sz="32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 которое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началось  в прошлом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и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продолжается в настоящем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ru-RU" b="1" dirty="0" smtClean="0"/>
              <a:t>Образование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have</a:t>
            </a:r>
          </a:p>
          <a:p>
            <a:pPr algn="l"/>
            <a:r>
              <a:rPr lang="en-US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   been  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+</a:t>
            </a:r>
            <a:r>
              <a:rPr lang="en-US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en-US" sz="44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V</a:t>
            </a:r>
            <a:r>
              <a:rPr lang="en-US" sz="28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ing</a:t>
            </a:r>
            <a:endParaRPr lang="en-US" sz="2800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has</a:t>
            </a:r>
            <a:endParaRPr lang="ru-RU" sz="4400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843808" y="2132856"/>
            <a:ext cx="432048" cy="208823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11345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/>
              <a:t>Present Perfect Continuous</a:t>
            </a:r>
            <a:r>
              <a:rPr lang="ru-RU" sz="3200" b="1" dirty="0" smtClean="0"/>
              <a:t> образуется с помощью вспомогательного глагола </a:t>
            </a:r>
            <a:r>
              <a:rPr lang="en-US" sz="3200" b="1" dirty="0" smtClean="0"/>
              <a:t> to be </a:t>
            </a:r>
            <a:r>
              <a:rPr lang="ru-RU" sz="3200" b="1" dirty="0" smtClean="0"/>
              <a:t>в </a:t>
            </a:r>
            <a:r>
              <a:rPr lang="en-US" sz="3200" b="1" dirty="0" smtClean="0"/>
              <a:t>Present Perfect </a:t>
            </a:r>
            <a:r>
              <a:rPr lang="ru-RU" sz="3200" b="1" dirty="0" smtClean="0"/>
              <a:t>и причастия </a:t>
            </a:r>
            <a:r>
              <a:rPr lang="en-US" sz="3200" b="1" dirty="0" smtClean="0"/>
              <a:t>I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8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Маркеры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2800" u="sng" dirty="0" err="1">
                <a:solidFill>
                  <a:srgbClr val="7030A0"/>
                </a:solidFill>
              </a:rPr>
              <a:t>for</a:t>
            </a:r>
            <a:r>
              <a:rPr lang="ru-RU" sz="2800" u="sng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- </a:t>
            </a:r>
            <a:r>
              <a:rPr lang="ru-RU" dirty="0"/>
              <a:t>в течение,</a:t>
            </a:r>
          </a:p>
          <a:p>
            <a:r>
              <a:rPr lang="ru-RU" sz="2800" u="sng" dirty="0" err="1">
                <a:solidFill>
                  <a:srgbClr val="7030A0"/>
                </a:solidFill>
              </a:rPr>
              <a:t>since</a:t>
            </a:r>
            <a:r>
              <a:rPr lang="ru-RU" sz="2800" u="sng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- </a:t>
            </a:r>
            <a:r>
              <a:rPr lang="ru-RU" dirty="0"/>
              <a:t>с (с тех пор),</a:t>
            </a:r>
          </a:p>
          <a:p>
            <a:r>
              <a:rPr lang="ru-RU" sz="2800" u="sng" dirty="0" err="1">
                <a:solidFill>
                  <a:srgbClr val="7030A0"/>
                </a:solidFill>
              </a:rPr>
              <a:t>All</a:t>
            </a:r>
            <a:r>
              <a:rPr lang="ru-RU" sz="2800" u="sng" dirty="0">
                <a:solidFill>
                  <a:srgbClr val="7030A0"/>
                </a:solidFill>
              </a:rPr>
              <a:t> </a:t>
            </a:r>
            <a:r>
              <a:rPr lang="ru-RU" sz="2800" u="sng" dirty="0" err="1">
                <a:solidFill>
                  <a:srgbClr val="7030A0"/>
                </a:solidFill>
              </a:rPr>
              <a:t>day</a:t>
            </a:r>
            <a:r>
              <a:rPr lang="ru-RU" sz="2800" u="sng" dirty="0">
                <a:solidFill>
                  <a:srgbClr val="7030A0"/>
                </a:solidFill>
              </a:rPr>
              <a:t>/ </a:t>
            </a:r>
            <a:r>
              <a:rPr lang="ru-RU" sz="2800" u="sng" dirty="0" err="1">
                <a:solidFill>
                  <a:srgbClr val="7030A0"/>
                </a:solidFill>
              </a:rPr>
              <a:t>month</a:t>
            </a:r>
            <a:r>
              <a:rPr lang="ru-RU" sz="2800" u="sng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- </a:t>
            </a:r>
            <a:r>
              <a:rPr lang="ru-RU" dirty="0"/>
              <a:t>весь день/месяц,</a:t>
            </a:r>
          </a:p>
          <a:p>
            <a:r>
              <a:rPr lang="ru-RU" sz="2800" u="sng" dirty="0" err="1">
                <a:solidFill>
                  <a:srgbClr val="7030A0"/>
                </a:solidFill>
              </a:rPr>
              <a:t>Lately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- </a:t>
            </a:r>
            <a:r>
              <a:rPr lang="ru-RU" dirty="0"/>
              <a:t>в последнее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32424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071678"/>
          </a:xfrm>
        </p:spPr>
        <p:txBody>
          <a:bodyPr>
            <a:normAutofit/>
          </a:bodyPr>
          <a:lstStyle/>
          <a:p>
            <a:r>
              <a:rPr lang="ru-RU" b="1" dirty="0" smtClean="0"/>
              <a:t>Утвердительное предложение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10445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007A00"/>
                </a:solidFill>
              </a:rPr>
              <a:t>Подлежащее</a:t>
            </a:r>
            <a:r>
              <a:rPr lang="ru-RU" sz="3600" b="1" dirty="0" smtClean="0">
                <a:solidFill>
                  <a:schemeClr val="tx1"/>
                </a:solidFill>
              </a:rPr>
              <a:t> + </a:t>
            </a:r>
            <a:r>
              <a:rPr lang="en-US" sz="3600" b="1" dirty="0" smtClean="0">
                <a:solidFill>
                  <a:srgbClr val="007A00"/>
                </a:solidFill>
              </a:rPr>
              <a:t>have/has been </a:t>
            </a:r>
            <a:r>
              <a:rPr lang="en-US" sz="3600" b="1" dirty="0" err="1" smtClean="0">
                <a:solidFill>
                  <a:srgbClr val="007A00"/>
                </a:solidFill>
              </a:rPr>
              <a:t>V</a:t>
            </a:r>
            <a:r>
              <a:rPr lang="en-US" sz="2800" b="1" dirty="0" err="1" smtClean="0">
                <a:solidFill>
                  <a:srgbClr val="007A00"/>
                </a:solidFill>
              </a:rPr>
              <a:t>ing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dirty="0" smtClean="0">
                <a:solidFill>
                  <a:schemeClr val="tx1"/>
                </a:solidFill>
              </a:rPr>
              <a:t>ВЧП</a:t>
            </a: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rgbClr val="007A00"/>
                </a:solidFill>
              </a:rPr>
              <a:t>They </a:t>
            </a:r>
            <a:r>
              <a:rPr lang="en-US" b="1" dirty="0" smtClean="0">
                <a:solidFill>
                  <a:srgbClr val="007A00"/>
                </a:solidFill>
              </a:rPr>
              <a:t>have been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 hours.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9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332656"/>
            <a:ext cx="7773338" cy="1882039"/>
          </a:xfrm>
        </p:spPr>
        <p:txBody>
          <a:bodyPr/>
          <a:lstStyle/>
          <a:p>
            <a:r>
              <a:rPr lang="ru-RU" dirty="0" smtClean="0"/>
              <a:t>Глаголы не имеющие форм </a:t>
            </a:r>
            <a:r>
              <a:rPr lang="en-US" dirty="0" smtClean="0"/>
              <a:t>Continuous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064896" cy="532859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000" b="1" dirty="0">
                <a:solidFill>
                  <a:srgbClr val="C00000"/>
                </a:solidFill>
              </a:rPr>
              <a:t>to love </a:t>
            </a:r>
            <a:r>
              <a:rPr lang="ru-RU" sz="5000" b="1" dirty="0" smtClean="0">
                <a:solidFill>
                  <a:srgbClr val="C00000"/>
                </a:solidFill>
              </a:rPr>
              <a:t>                                                                             </a:t>
            </a:r>
            <a:r>
              <a:rPr lang="en-US" sz="5000" b="1" dirty="0" smtClean="0">
                <a:solidFill>
                  <a:srgbClr val="C00000"/>
                </a:solidFill>
              </a:rPr>
              <a:t>to </a:t>
            </a:r>
            <a:r>
              <a:rPr lang="en-US" sz="5000" b="1" dirty="0">
                <a:solidFill>
                  <a:srgbClr val="C00000"/>
                </a:solidFill>
              </a:rPr>
              <a:t>hear</a:t>
            </a:r>
          </a:p>
          <a:p>
            <a:endParaRPr lang="en-US" sz="5000" b="1" dirty="0">
              <a:solidFill>
                <a:srgbClr val="C00000"/>
              </a:solidFill>
            </a:endParaRPr>
          </a:p>
          <a:p>
            <a:r>
              <a:rPr lang="en-US" sz="5000" b="1" dirty="0">
                <a:solidFill>
                  <a:srgbClr val="C00000"/>
                </a:solidFill>
              </a:rPr>
              <a:t>to </a:t>
            </a:r>
            <a:r>
              <a:rPr lang="en-US" sz="5000" b="1" dirty="0" smtClean="0">
                <a:solidFill>
                  <a:srgbClr val="C00000"/>
                </a:solidFill>
              </a:rPr>
              <a:t>like</a:t>
            </a:r>
            <a:r>
              <a:rPr lang="ru-RU" sz="5000" b="1" dirty="0" smtClean="0">
                <a:solidFill>
                  <a:srgbClr val="C00000"/>
                </a:solidFill>
              </a:rPr>
              <a:t>                                                                               </a:t>
            </a:r>
            <a:r>
              <a:rPr lang="en-US" sz="5000" b="1" dirty="0" smtClean="0">
                <a:solidFill>
                  <a:srgbClr val="C00000"/>
                </a:solidFill>
              </a:rPr>
              <a:t> </a:t>
            </a:r>
            <a:r>
              <a:rPr lang="en-US" sz="5000" b="1" dirty="0">
                <a:solidFill>
                  <a:srgbClr val="C00000"/>
                </a:solidFill>
              </a:rPr>
              <a:t>to see</a:t>
            </a:r>
          </a:p>
          <a:p>
            <a:endParaRPr lang="en-US" sz="5000" b="1" dirty="0">
              <a:solidFill>
                <a:srgbClr val="C00000"/>
              </a:solidFill>
            </a:endParaRPr>
          </a:p>
          <a:p>
            <a:r>
              <a:rPr lang="en-US" sz="5000" b="1" dirty="0">
                <a:solidFill>
                  <a:srgbClr val="C00000"/>
                </a:solidFill>
              </a:rPr>
              <a:t>to be </a:t>
            </a:r>
            <a:r>
              <a:rPr lang="ru-RU" sz="5000" b="1" dirty="0" smtClean="0">
                <a:solidFill>
                  <a:srgbClr val="C00000"/>
                </a:solidFill>
              </a:rPr>
              <a:t>                                                                                   </a:t>
            </a:r>
            <a:r>
              <a:rPr lang="en-US" sz="5000" b="1" dirty="0" smtClean="0">
                <a:solidFill>
                  <a:srgbClr val="C00000"/>
                </a:solidFill>
              </a:rPr>
              <a:t>to </a:t>
            </a:r>
            <a:r>
              <a:rPr lang="en-US" sz="5000" b="1" dirty="0">
                <a:solidFill>
                  <a:srgbClr val="C00000"/>
                </a:solidFill>
              </a:rPr>
              <a:t>need</a:t>
            </a:r>
          </a:p>
          <a:p>
            <a:endParaRPr lang="en-US" sz="5000" b="1" dirty="0">
              <a:solidFill>
                <a:srgbClr val="C00000"/>
              </a:solidFill>
            </a:endParaRPr>
          </a:p>
          <a:p>
            <a:r>
              <a:rPr lang="en-US" sz="5000" b="1" dirty="0">
                <a:solidFill>
                  <a:srgbClr val="C00000"/>
                </a:solidFill>
              </a:rPr>
              <a:t>to want </a:t>
            </a:r>
            <a:r>
              <a:rPr lang="ru-RU" sz="5000" b="1" dirty="0" smtClean="0">
                <a:solidFill>
                  <a:srgbClr val="C00000"/>
                </a:solidFill>
              </a:rPr>
              <a:t>                                                                            </a:t>
            </a:r>
            <a:r>
              <a:rPr lang="en-US" sz="5000" b="1" dirty="0" smtClean="0">
                <a:solidFill>
                  <a:srgbClr val="C00000"/>
                </a:solidFill>
              </a:rPr>
              <a:t>to </a:t>
            </a:r>
            <a:r>
              <a:rPr lang="en-US" sz="5000" b="1" dirty="0">
                <a:solidFill>
                  <a:srgbClr val="C00000"/>
                </a:solidFill>
              </a:rPr>
              <a:t>know</a:t>
            </a:r>
          </a:p>
          <a:p>
            <a:endParaRPr lang="en-US" b="1" u="sng" dirty="0">
              <a:solidFill>
                <a:srgbClr val="007A00"/>
              </a:solidFill>
            </a:endParaRPr>
          </a:p>
          <a:p>
            <a:pPr algn="ctr"/>
            <a:r>
              <a:rPr lang="en-US" sz="4000" b="1" u="sng" dirty="0">
                <a:solidFill>
                  <a:srgbClr val="007A00"/>
                </a:solidFill>
              </a:rPr>
              <a:t>I have been here for three days.</a:t>
            </a:r>
          </a:p>
          <a:p>
            <a:pPr algn="ctr"/>
            <a:endParaRPr lang="en-US" sz="4000" b="1" u="sng" dirty="0">
              <a:solidFill>
                <a:srgbClr val="007A00"/>
              </a:solidFill>
            </a:endParaRPr>
          </a:p>
          <a:p>
            <a:pPr algn="ctr"/>
            <a:r>
              <a:rPr lang="en-US" sz="4000" b="1" u="sng" dirty="0">
                <a:solidFill>
                  <a:srgbClr val="007A00"/>
                </a:solidFill>
              </a:rPr>
              <a:t>I have always loved you.</a:t>
            </a:r>
          </a:p>
          <a:p>
            <a:pPr algn="ctr"/>
            <a:endParaRPr lang="en-US" sz="4000" b="1" u="sng" dirty="0">
              <a:solidFill>
                <a:srgbClr val="007A00"/>
              </a:solidFill>
            </a:endParaRPr>
          </a:p>
          <a:p>
            <a:pPr algn="ctr"/>
            <a:r>
              <a:rPr lang="en-US" sz="4000" b="1" u="sng" dirty="0">
                <a:solidFill>
                  <a:srgbClr val="007A00"/>
                </a:solidFill>
              </a:rPr>
              <a:t>I have always wanted to come here.</a:t>
            </a:r>
            <a:endParaRPr lang="ru-RU" sz="4000" b="1" u="sng" dirty="0">
              <a:solidFill>
                <a:srgbClr val="007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1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928802"/>
          </a:xfrm>
        </p:spPr>
        <p:txBody>
          <a:bodyPr>
            <a:normAutofit/>
          </a:bodyPr>
          <a:lstStyle/>
          <a:p>
            <a:r>
              <a:rPr lang="ru-RU" b="1" dirty="0" smtClean="0"/>
              <a:t>Отрицательное предложение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104456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 smtClean="0">
                <a:solidFill>
                  <a:srgbClr val="007A00"/>
                </a:solidFill>
              </a:rPr>
              <a:t>Подлежащее</a:t>
            </a:r>
            <a:r>
              <a:rPr lang="ru-RU" sz="3600" b="1" dirty="0" smtClean="0">
                <a:solidFill>
                  <a:schemeClr val="tx1"/>
                </a:solidFill>
              </a:rPr>
              <a:t> + </a:t>
            </a:r>
            <a:r>
              <a:rPr lang="en-US" sz="3600" b="1" dirty="0" smtClean="0">
                <a:solidFill>
                  <a:srgbClr val="007A00"/>
                </a:solidFill>
              </a:rPr>
              <a:t>have/has</a:t>
            </a:r>
            <a:r>
              <a:rPr lang="ru-RU" sz="3600" b="1" dirty="0" smtClean="0">
                <a:solidFill>
                  <a:srgbClr val="007A00"/>
                </a:solidFill>
              </a:rPr>
              <a:t> </a:t>
            </a:r>
            <a:r>
              <a:rPr lang="de-DE" sz="3600" b="1" dirty="0" smtClean="0">
                <a:solidFill>
                  <a:schemeClr val="accent6">
                    <a:lumMod val="75000"/>
                  </a:schemeClr>
                </a:solidFill>
              </a:rPr>
              <a:t>not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7A00"/>
                </a:solidFill>
              </a:rPr>
              <a:t>been </a:t>
            </a:r>
            <a:r>
              <a:rPr lang="en-US" sz="3600" b="1" dirty="0" err="1" smtClean="0">
                <a:solidFill>
                  <a:srgbClr val="007A00"/>
                </a:solidFill>
              </a:rPr>
              <a:t>V</a:t>
            </a:r>
            <a:r>
              <a:rPr lang="en-US" sz="2800" b="1" dirty="0" err="1" smtClean="0">
                <a:solidFill>
                  <a:srgbClr val="007A00"/>
                </a:solidFill>
              </a:rPr>
              <a:t>ing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dirty="0" smtClean="0">
                <a:solidFill>
                  <a:schemeClr val="tx1"/>
                </a:solidFill>
              </a:rPr>
              <a:t>ВЧП</a:t>
            </a: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rgbClr val="007A00"/>
                </a:solidFill>
              </a:rPr>
              <a:t>They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A00"/>
                </a:solidFill>
              </a:rPr>
              <a:t>have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not </a:t>
            </a:r>
            <a:r>
              <a:rPr lang="en-US" b="1" dirty="0" smtClean="0">
                <a:solidFill>
                  <a:srgbClr val="007A00"/>
                </a:solidFill>
              </a:rPr>
              <a:t>been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 hours.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ave not = haven’t</a:t>
            </a:r>
          </a:p>
          <a:p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as not = hasn’t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35546"/>
          </a:xfrm>
        </p:spPr>
        <p:txBody>
          <a:bodyPr/>
          <a:lstStyle/>
          <a:p>
            <a:r>
              <a:rPr lang="ru-RU" b="1" dirty="0" smtClean="0"/>
              <a:t>Общий вопрос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2565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Have/Has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ru-RU" sz="3600" b="1" dirty="0" smtClean="0">
                <a:solidFill>
                  <a:srgbClr val="007A00"/>
                </a:solidFill>
              </a:rPr>
              <a:t>подлежащее</a:t>
            </a:r>
            <a:r>
              <a:rPr lang="ru-RU" sz="3600" b="1" dirty="0" smtClean="0">
                <a:solidFill>
                  <a:schemeClr val="tx1"/>
                </a:solidFill>
              </a:rPr>
              <a:t> +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been </a:t>
            </a:r>
            <a:r>
              <a:rPr lang="en-US" sz="3600" b="1" dirty="0" err="1" smtClean="0">
                <a:solidFill>
                  <a:srgbClr val="007A00"/>
                </a:solidFill>
              </a:rPr>
              <a:t>V</a:t>
            </a:r>
            <a:r>
              <a:rPr lang="en-US" sz="2800" b="1" dirty="0" err="1" smtClean="0">
                <a:solidFill>
                  <a:srgbClr val="007A00"/>
                </a:solidFill>
              </a:rPr>
              <a:t>ing</a:t>
            </a:r>
            <a:r>
              <a:rPr lang="en-US" sz="3600" b="1" dirty="0" smtClean="0">
                <a:solidFill>
                  <a:srgbClr val="007A00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+ </a:t>
            </a:r>
            <a:r>
              <a:rPr lang="ru-RU" sz="3600" b="1" dirty="0" smtClean="0">
                <a:solidFill>
                  <a:schemeClr val="tx1"/>
                </a:solidFill>
              </a:rPr>
              <a:t>ВЧП + ?</a:t>
            </a:r>
          </a:p>
          <a:p>
            <a:endParaRPr lang="ru-RU" sz="3600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en-US" b="1" dirty="0" smtClean="0">
                <a:solidFill>
                  <a:srgbClr val="007A00"/>
                </a:solidFill>
              </a:rPr>
              <a:t> </a:t>
            </a:r>
            <a:r>
              <a:rPr lang="en-US" b="1" dirty="0">
                <a:solidFill>
                  <a:srgbClr val="007A00"/>
                </a:solidFill>
              </a:rPr>
              <a:t>t</a:t>
            </a:r>
            <a:r>
              <a:rPr lang="en-US" b="1" dirty="0" smtClean="0">
                <a:solidFill>
                  <a:srgbClr val="007A00"/>
                </a:solidFill>
              </a:rPr>
              <a:t>hey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been</a:t>
            </a:r>
            <a:r>
              <a:rPr lang="en-US" b="1" dirty="0" smtClean="0">
                <a:solidFill>
                  <a:srgbClr val="007A00"/>
                </a:solidFill>
              </a:rPr>
              <a:t> playing </a:t>
            </a:r>
            <a:r>
              <a:rPr lang="en-US" b="1" dirty="0" smtClean="0">
                <a:solidFill>
                  <a:schemeClr val="tx1"/>
                </a:solidFill>
              </a:rPr>
              <a:t>volleyball for two hours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Ответы: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+ Yes, they have.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- No, they haven’t.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6363856"/>
            <a:ext cx="448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ВЧП – второстепенные члены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9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7448872" cy="473008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Ответы: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+ Yes, I/you/we/they have.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- No,  I/you/we/they haven’t.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+ Yes, he/she/it has.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- No, he/she/it hasn’t.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143</TotalTime>
  <Words>769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Aharoni</vt:lpstr>
      <vt:lpstr>Arial</vt:lpstr>
      <vt:lpstr>Arial Black</vt:lpstr>
      <vt:lpstr>Times New Roman</vt:lpstr>
      <vt:lpstr>Tw Cen MT</vt:lpstr>
      <vt:lpstr>Капля</vt:lpstr>
      <vt:lpstr>Present Perfect Continuous Tense</vt:lpstr>
      <vt:lpstr>Презентация PowerPoint</vt:lpstr>
      <vt:lpstr>Образование </vt:lpstr>
      <vt:lpstr>Маркеры времени</vt:lpstr>
      <vt:lpstr>Утвердительное предложение</vt:lpstr>
      <vt:lpstr>Глаголы не имеющие форм Continuous</vt:lpstr>
      <vt:lpstr>Отрицательное предложение</vt:lpstr>
      <vt:lpstr>Общий вопрос</vt:lpstr>
      <vt:lpstr>Презентация PowerPoint</vt:lpstr>
      <vt:lpstr>Альтернативный вопрос</vt:lpstr>
      <vt:lpstr>Вопрос к подлежащему</vt:lpstr>
      <vt:lpstr>Общий вопрос</vt:lpstr>
      <vt:lpstr>Разделительный вопрос</vt:lpstr>
      <vt:lpstr>Презентация PowerPoint</vt:lpstr>
      <vt:lpstr>Упражнение 1.  Поставьте глаголы, данные в скобках  в Present Perfect Continuous.</vt:lpstr>
      <vt:lpstr>Упражнение 2.  Переведите на английский язык типовые предложения в Present Perfect Continuous.</vt:lpstr>
      <vt:lpstr>Упражнение 3.  Составьте предложения в Present Perfect Continuous согласно ситуации.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Continuous Tense</dc:title>
  <dc:creator>user</dc:creator>
  <cp:lastModifiedBy>пользователь</cp:lastModifiedBy>
  <cp:revision>25</cp:revision>
  <dcterms:created xsi:type="dcterms:W3CDTF">2015-03-13T11:30:50Z</dcterms:created>
  <dcterms:modified xsi:type="dcterms:W3CDTF">2020-10-30T15:27:18Z</dcterms:modified>
</cp:coreProperties>
</file>