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FD195-1696-4555-8020-8DABA1AB3A16}" type="doc">
      <dgm:prSet loTypeId="urn:microsoft.com/office/officeart/2005/8/layout/vList5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737C77-F10E-4933-9F72-70F77F277C53}">
      <dgm:prSet phldrT="[Текст]"/>
      <dgm:spPr/>
      <dgm:t>
        <a:bodyPr/>
        <a:lstStyle/>
        <a:p>
          <a:pPr algn="l"/>
          <a:r>
            <a:rPr lang="ru-RU" dirty="0" smtClean="0"/>
            <a:t>Манера изложения</a:t>
          </a:r>
          <a:endParaRPr lang="ru-RU" dirty="0"/>
        </a:p>
      </dgm:t>
    </dgm:pt>
    <dgm:pt modelId="{74FD308B-7887-4F16-8D28-7B415F13DFAA}" type="parTrans" cxnId="{5035C9A0-6F10-4189-8503-116063D0E4FA}">
      <dgm:prSet/>
      <dgm:spPr/>
      <dgm:t>
        <a:bodyPr/>
        <a:lstStyle/>
        <a:p>
          <a:endParaRPr lang="ru-RU"/>
        </a:p>
      </dgm:t>
    </dgm:pt>
    <dgm:pt modelId="{88C58EEF-ED68-4DC5-AD6C-0052E377B50D}" type="sibTrans" cxnId="{5035C9A0-6F10-4189-8503-116063D0E4FA}">
      <dgm:prSet/>
      <dgm:spPr/>
      <dgm:t>
        <a:bodyPr/>
        <a:lstStyle/>
        <a:p>
          <a:endParaRPr lang="ru-RU"/>
        </a:p>
      </dgm:t>
    </dgm:pt>
    <dgm:pt modelId="{C7D2968C-B795-49E4-A1C9-88F7E8B5316E}">
      <dgm:prSet phldrT="[Текст]" custT="1"/>
      <dgm:spPr/>
      <dgm:t>
        <a:bodyPr/>
        <a:lstStyle/>
        <a:p>
          <a:r>
            <a:rPr lang="ru-RU" sz="2800" dirty="0" smtClean="0"/>
            <a:t>«старинной речью», но «не гоняясь мыслью за </a:t>
          </a:r>
          <a:r>
            <a:rPr lang="ru-RU" sz="2800" smtClean="0"/>
            <a:t>Бояном</a:t>
          </a:r>
          <a:r>
            <a:rPr lang="ru-RU" sz="2800" dirty="0" smtClean="0"/>
            <a:t>».</a:t>
          </a:r>
        </a:p>
      </dgm:t>
    </dgm:pt>
    <dgm:pt modelId="{68AB49CE-E96D-45AB-B96F-AE40AFC0B4BD}" type="parTrans" cxnId="{36C4F316-3D1C-441C-B8B6-540271328918}">
      <dgm:prSet/>
      <dgm:spPr/>
      <dgm:t>
        <a:bodyPr/>
        <a:lstStyle/>
        <a:p>
          <a:endParaRPr lang="ru-RU"/>
        </a:p>
      </dgm:t>
    </dgm:pt>
    <dgm:pt modelId="{B696E500-550D-4E80-B9B8-AC80843C4310}" type="sibTrans" cxnId="{36C4F316-3D1C-441C-B8B6-540271328918}">
      <dgm:prSet/>
      <dgm:spPr/>
      <dgm:t>
        <a:bodyPr/>
        <a:lstStyle/>
        <a:p>
          <a:endParaRPr lang="ru-RU"/>
        </a:p>
      </dgm:t>
    </dgm:pt>
    <dgm:pt modelId="{CADE7911-94D1-49DC-AB02-520C509A33DD}">
      <dgm:prSet phldrT="[Текст]"/>
      <dgm:spPr/>
      <dgm:t>
        <a:bodyPr/>
        <a:lstStyle/>
        <a:p>
          <a:pPr algn="l"/>
          <a:r>
            <a:rPr lang="ru-RU" dirty="0" smtClean="0"/>
            <a:t>  Цель «Слова…»</a:t>
          </a:r>
          <a:endParaRPr lang="ru-RU" dirty="0"/>
        </a:p>
      </dgm:t>
    </dgm:pt>
    <dgm:pt modelId="{86E12FEE-77F2-4CDF-96B9-D47DF8F2A1F0}" type="parTrans" cxnId="{110BFFFF-8309-4534-A12F-1D52A852DF8E}">
      <dgm:prSet/>
      <dgm:spPr/>
      <dgm:t>
        <a:bodyPr/>
        <a:lstStyle/>
        <a:p>
          <a:endParaRPr lang="ru-RU"/>
        </a:p>
      </dgm:t>
    </dgm:pt>
    <dgm:pt modelId="{AF11EC72-21AE-4932-811F-3A68E463103A}" type="sibTrans" cxnId="{110BFFFF-8309-4534-A12F-1D52A852DF8E}">
      <dgm:prSet/>
      <dgm:spPr/>
      <dgm:t>
        <a:bodyPr/>
        <a:lstStyle/>
        <a:p>
          <a:endParaRPr lang="ru-RU"/>
        </a:p>
      </dgm:t>
    </dgm:pt>
    <dgm:pt modelId="{42B5EA36-1044-41C6-8E03-E9E4482D508E}">
      <dgm:prSet phldrT="[Текст]" custT="1"/>
      <dgm:spPr/>
      <dgm:t>
        <a:bodyPr/>
        <a:lstStyle/>
        <a:p>
          <a:r>
            <a:rPr lang="ru-RU" sz="2800" dirty="0" smtClean="0"/>
            <a:t>Рассказать о «године бед» со времен Владимира до Игоря;</a:t>
          </a:r>
          <a:endParaRPr lang="ru-RU" sz="2800" dirty="0"/>
        </a:p>
      </dgm:t>
    </dgm:pt>
    <dgm:pt modelId="{8DB148B3-CCE0-4ABD-8C7C-F2D4D768C7DA}" type="parTrans" cxnId="{B8D2AA30-11AA-4683-99A6-B74872E3ABBF}">
      <dgm:prSet/>
      <dgm:spPr/>
      <dgm:t>
        <a:bodyPr/>
        <a:lstStyle/>
        <a:p>
          <a:endParaRPr lang="ru-RU"/>
        </a:p>
      </dgm:t>
    </dgm:pt>
    <dgm:pt modelId="{A4160129-6DF1-4AAD-BA1B-46659B79F5FF}" type="sibTrans" cxnId="{B8D2AA30-11AA-4683-99A6-B74872E3ABBF}">
      <dgm:prSet/>
      <dgm:spPr/>
      <dgm:t>
        <a:bodyPr/>
        <a:lstStyle/>
        <a:p>
          <a:endParaRPr lang="ru-RU"/>
        </a:p>
      </dgm:t>
    </dgm:pt>
    <dgm:pt modelId="{EECB1395-F037-4EF3-9E60-6C50C8DAEBE3}">
      <dgm:prSet phldrT="[Текст]" custT="1"/>
      <dgm:spPr/>
      <dgm:t>
        <a:bodyPr/>
        <a:lstStyle/>
        <a:p>
          <a:r>
            <a:rPr lang="ru-RU" sz="2800" dirty="0" smtClean="0"/>
            <a:t>Прославить Игоря.</a:t>
          </a:r>
          <a:endParaRPr lang="ru-RU" sz="2800" dirty="0"/>
        </a:p>
      </dgm:t>
    </dgm:pt>
    <dgm:pt modelId="{1B2625BC-ED58-462A-AD6E-D29883606BC4}" type="parTrans" cxnId="{A6D7ADE4-8C88-4EEF-BD44-8E0A72CDD47A}">
      <dgm:prSet/>
      <dgm:spPr/>
      <dgm:t>
        <a:bodyPr/>
        <a:lstStyle/>
        <a:p>
          <a:endParaRPr lang="ru-RU"/>
        </a:p>
      </dgm:t>
    </dgm:pt>
    <dgm:pt modelId="{F2026E0C-1614-4139-A9BA-F88F8694DA2A}" type="sibTrans" cxnId="{A6D7ADE4-8C88-4EEF-BD44-8E0A72CDD47A}">
      <dgm:prSet/>
      <dgm:spPr/>
      <dgm:t>
        <a:bodyPr/>
        <a:lstStyle/>
        <a:p>
          <a:endParaRPr lang="ru-RU"/>
        </a:p>
      </dgm:t>
    </dgm:pt>
    <dgm:pt modelId="{156B93B3-6C02-4DCC-BF67-8EAC07F585F0}">
      <dgm:prSet phldrT="[Текст]"/>
      <dgm:spPr/>
      <dgm:t>
        <a:bodyPr/>
        <a:lstStyle/>
        <a:p>
          <a:pPr algn="l"/>
          <a:r>
            <a:rPr lang="ru-RU" dirty="0" smtClean="0"/>
            <a:t>Главная идея</a:t>
          </a:r>
          <a:endParaRPr lang="ru-RU" dirty="0"/>
        </a:p>
      </dgm:t>
    </dgm:pt>
    <dgm:pt modelId="{0BBB1B02-87EA-442E-A448-D19667F5E449}" type="parTrans" cxnId="{E722B873-1309-48E8-AE16-6781EE1B9456}">
      <dgm:prSet/>
      <dgm:spPr/>
      <dgm:t>
        <a:bodyPr/>
        <a:lstStyle/>
        <a:p>
          <a:endParaRPr lang="ru-RU"/>
        </a:p>
      </dgm:t>
    </dgm:pt>
    <dgm:pt modelId="{3CE75F35-F401-4275-9799-5DDCEF3BB5BE}" type="sibTrans" cxnId="{E722B873-1309-48E8-AE16-6781EE1B9456}">
      <dgm:prSet/>
      <dgm:spPr/>
      <dgm:t>
        <a:bodyPr/>
        <a:lstStyle/>
        <a:p>
          <a:endParaRPr lang="ru-RU"/>
        </a:p>
      </dgm:t>
    </dgm:pt>
    <dgm:pt modelId="{9AB78F9B-5589-48B1-9138-8EEE25F11AB3}">
      <dgm:prSet phldrT="[Текст]" custT="1"/>
      <dgm:spPr/>
      <dgm:t>
        <a:bodyPr/>
        <a:lstStyle/>
        <a:p>
          <a:r>
            <a:rPr lang="ru-RU" sz="2800" dirty="0" smtClean="0"/>
            <a:t>Вред междоусобиц и призыв к объединению русских земель;</a:t>
          </a:r>
        </a:p>
      </dgm:t>
    </dgm:pt>
    <dgm:pt modelId="{5EAF68E1-72F7-4FA5-9821-865DA457C9D6}" type="parTrans" cxnId="{9AAB36A3-7568-4EAE-B56F-0756DC6A625A}">
      <dgm:prSet/>
      <dgm:spPr/>
      <dgm:t>
        <a:bodyPr/>
        <a:lstStyle/>
        <a:p>
          <a:endParaRPr lang="ru-RU"/>
        </a:p>
      </dgm:t>
    </dgm:pt>
    <dgm:pt modelId="{6B4D1F62-B31F-44EA-8A62-C3BECFAD20DC}" type="sibTrans" cxnId="{9AAB36A3-7568-4EAE-B56F-0756DC6A625A}">
      <dgm:prSet/>
      <dgm:spPr/>
      <dgm:t>
        <a:bodyPr/>
        <a:lstStyle/>
        <a:p>
          <a:endParaRPr lang="ru-RU"/>
        </a:p>
      </dgm:t>
    </dgm:pt>
    <dgm:pt modelId="{2BC8AA01-D72B-441A-B02C-C83FB4E7C4D5}">
      <dgm:prSet phldrT="[Текст]" custT="1"/>
      <dgm:spPr/>
      <dgm:t>
        <a:bodyPr/>
        <a:lstStyle/>
        <a:p>
          <a:r>
            <a:rPr lang="ru-RU" sz="2800" dirty="0" smtClean="0"/>
            <a:t>Раздумья о честолюбии и человеческой гордыне.</a:t>
          </a:r>
        </a:p>
      </dgm:t>
    </dgm:pt>
    <dgm:pt modelId="{E9E1B8EC-69C8-4B99-B1D6-7425FEF66A7E}" type="parTrans" cxnId="{9D0DB2A5-AE4B-4D1E-9E27-7AC8AF5EA76A}">
      <dgm:prSet/>
      <dgm:spPr/>
      <dgm:t>
        <a:bodyPr/>
        <a:lstStyle/>
        <a:p>
          <a:endParaRPr lang="ru-RU"/>
        </a:p>
      </dgm:t>
    </dgm:pt>
    <dgm:pt modelId="{76A9B782-C00C-4DD4-A27B-D4BB9B242661}" type="sibTrans" cxnId="{9D0DB2A5-AE4B-4D1E-9E27-7AC8AF5EA76A}">
      <dgm:prSet/>
      <dgm:spPr/>
      <dgm:t>
        <a:bodyPr/>
        <a:lstStyle/>
        <a:p>
          <a:endParaRPr lang="ru-RU"/>
        </a:p>
      </dgm:t>
    </dgm:pt>
    <dgm:pt modelId="{AC570288-3262-4732-831A-28CA1565B19D}" type="pres">
      <dgm:prSet presAssocID="{907FD195-1696-4555-8020-8DABA1AB3A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893B4-350A-4514-B303-A6181EE476E5}" type="pres">
      <dgm:prSet presAssocID="{62737C77-F10E-4933-9F72-70F77F277C53}" presName="linNode" presStyleCnt="0"/>
      <dgm:spPr/>
    </dgm:pt>
    <dgm:pt modelId="{CC9BA518-0B9E-4532-BB1A-9C62CE82833B}" type="pres">
      <dgm:prSet presAssocID="{62737C77-F10E-4933-9F72-70F77F277C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F123-F0A2-4F4B-8244-63D6CC235696}" type="pres">
      <dgm:prSet presAssocID="{62737C77-F10E-4933-9F72-70F77F277C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7D0B-ED49-4142-9218-7A60044818F6}" type="pres">
      <dgm:prSet presAssocID="{88C58EEF-ED68-4DC5-AD6C-0052E377B50D}" presName="sp" presStyleCnt="0"/>
      <dgm:spPr/>
    </dgm:pt>
    <dgm:pt modelId="{8A192C1D-1F19-4614-AAAB-013364A637B9}" type="pres">
      <dgm:prSet presAssocID="{CADE7911-94D1-49DC-AB02-520C509A33DD}" presName="linNode" presStyleCnt="0"/>
      <dgm:spPr/>
    </dgm:pt>
    <dgm:pt modelId="{F64C5188-EDFE-4399-B00A-12FD259ACDC8}" type="pres">
      <dgm:prSet presAssocID="{CADE7911-94D1-49DC-AB02-520C509A33DD}" presName="parentText" presStyleLbl="node1" presStyleIdx="1" presStyleCnt="3" custLinFactNeighborY="-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AD80-619C-49B1-B7F4-73EE21CAC274}" type="pres">
      <dgm:prSet presAssocID="{CADE7911-94D1-49DC-AB02-520C509A33DD}" presName="descendantText" presStyleLbl="alignAccFollowNode1" presStyleIdx="1" presStyleCnt="3" custScaleY="107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0511-ECAC-4F7B-9C4D-2173692B9078}" type="pres">
      <dgm:prSet presAssocID="{AF11EC72-21AE-4932-811F-3A68E463103A}" presName="sp" presStyleCnt="0"/>
      <dgm:spPr/>
    </dgm:pt>
    <dgm:pt modelId="{E81B4541-8F8D-4141-8EBE-8DB1E732E96B}" type="pres">
      <dgm:prSet presAssocID="{156B93B3-6C02-4DCC-BF67-8EAC07F585F0}" presName="linNode" presStyleCnt="0"/>
      <dgm:spPr/>
    </dgm:pt>
    <dgm:pt modelId="{020A9BDC-7CC6-4A73-BCA6-0FC8A3468F02}" type="pres">
      <dgm:prSet presAssocID="{156B93B3-6C02-4DCC-BF67-8EAC07F585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4C49-18B5-4D28-A95E-A8EEDFA70BC5}" type="pres">
      <dgm:prSet presAssocID="{156B93B3-6C02-4DCC-BF67-8EAC07F585F0}" presName="descendantText" presStyleLbl="alignAccFollowNode1" presStyleIdx="2" presStyleCnt="3" custScaleY="13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57075-09B4-48A5-ADF6-9F982E7D65AF}" type="presOf" srcId="{2BC8AA01-D72B-441A-B02C-C83FB4E7C4D5}" destId="{495F4C49-18B5-4D28-A95E-A8EEDFA70BC5}" srcOrd="0" destOrd="1" presId="urn:microsoft.com/office/officeart/2005/8/layout/vList5"/>
    <dgm:cxn modelId="{745838B7-1A24-4925-B918-8A47C1A50508}" type="presOf" srcId="{9AB78F9B-5589-48B1-9138-8EEE25F11AB3}" destId="{495F4C49-18B5-4D28-A95E-A8EEDFA70BC5}" srcOrd="0" destOrd="0" presId="urn:microsoft.com/office/officeart/2005/8/layout/vList5"/>
    <dgm:cxn modelId="{A334AED9-F260-47AE-895C-99598413A14E}" type="presOf" srcId="{156B93B3-6C02-4DCC-BF67-8EAC07F585F0}" destId="{020A9BDC-7CC6-4A73-BCA6-0FC8A3468F02}" srcOrd="0" destOrd="0" presId="urn:microsoft.com/office/officeart/2005/8/layout/vList5"/>
    <dgm:cxn modelId="{ACD18D29-EC1F-4BE1-9DDD-2ACCD5F09139}" type="presOf" srcId="{62737C77-F10E-4933-9F72-70F77F277C53}" destId="{CC9BA518-0B9E-4532-BB1A-9C62CE82833B}" srcOrd="0" destOrd="0" presId="urn:microsoft.com/office/officeart/2005/8/layout/vList5"/>
    <dgm:cxn modelId="{9AAB36A3-7568-4EAE-B56F-0756DC6A625A}" srcId="{156B93B3-6C02-4DCC-BF67-8EAC07F585F0}" destId="{9AB78F9B-5589-48B1-9138-8EEE25F11AB3}" srcOrd="0" destOrd="0" parTransId="{5EAF68E1-72F7-4FA5-9821-865DA457C9D6}" sibTransId="{6B4D1F62-B31F-44EA-8A62-C3BECFAD20DC}"/>
    <dgm:cxn modelId="{9D0DB2A5-AE4B-4D1E-9E27-7AC8AF5EA76A}" srcId="{156B93B3-6C02-4DCC-BF67-8EAC07F585F0}" destId="{2BC8AA01-D72B-441A-B02C-C83FB4E7C4D5}" srcOrd="1" destOrd="0" parTransId="{E9E1B8EC-69C8-4B99-B1D6-7425FEF66A7E}" sibTransId="{76A9B782-C00C-4DD4-A27B-D4BB9B242661}"/>
    <dgm:cxn modelId="{5035C9A0-6F10-4189-8503-116063D0E4FA}" srcId="{907FD195-1696-4555-8020-8DABA1AB3A16}" destId="{62737C77-F10E-4933-9F72-70F77F277C53}" srcOrd="0" destOrd="0" parTransId="{74FD308B-7887-4F16-8D28-7B415F13DFAA}" sibTransId="{88C58EEF-ED68-4DC5-AD6C-0052E377B50D}"/>
    <dgm:cxn modelId="{78A280DA-593B-4133-81D7-9AD6677B304E}" type="presOf" srcId="{C7D2968C-B795-49E4-A1C9-88F7E8B5316E}" destId="{A674F123-F0A2-4F4B-8244-63D6CC235696}" srcOrd="0" destOrd="0" presId="urn:microsoft.com/office/officeart/2005/8/layout/vList5"/>
    <dgm:cxn modelId="{99753C4D-4449-4FED-9AAD-4CCF8F39F7A1}" type="presOf" srcId="{EECB1395-F037-4EF3-9E60-6C50C8DAEBE3}" destId="{EB25AD80-619C-49B1-B7F4-73EE21CAC274}" srcOrd="0" destOrd="1" presId="urn:microsoft.com/office/officeart/2005/8/layout/vList5"/>
    <dgm:cxn modelId="{6ED2D5BA-778B-48BC-8B39-834F3111F5C4}" type="presOf" srcId="{907FD195-1696-4555-8020-8DABA1AB3A16}" destId="{AC570288-3262-4732-831A-28CA1565B19D}" srcOrd="0" destOrd="0" presId="urn:microsoft.com/office/officeart/2005/8/layout/vList5"/>
    <dgm:cxn modelId="{B8D2AA30-11AA-4683-99A6-B74872E3ABBF}" srcId="{CADE7911-94D1-49DC-AB02-520C509A33DD}" destId="{42B5EA36-1044-41C6-8E03-E9E4482D508E}" srcOrd="0" destOrd="0" parTransId="{8DB148B3-CCE0-4ABD-8C7C-F2D4D768C7DA}" sibTransId="{A4160129-6DF1-4AAD-BA1B-46659B79F5FF}"/>
    <dgm:cxn modelId="{5FB9BD37-CCA5-4D43-BC98-EF3F182A7045}" type="presOf" srcId="{CADE7911-94D1-49DC-AB02-520C509A33DD}" destId="{F64C5188-EDFE-4399-B00A-12FD259ACDC8}" srcOrd="0" destOrd="0" presId="urn:microsoft.com/office/officeart/2005/8/layout/vList5"/>
    <dgm:cxn modelId="{E722B873-1309-48E8-AE16-6781EE1B9456}" srcId="{907FD195-1696-4555-8020-8DABA1AB3A16}" destId="{156B93B3-6C02-4DCC-BF67-8EAC07F585F0}" srcOrd="2" destOrd="0" parTransId="{0BBB1B02-87EA-442E-A448-D19667F5E449}" sibTransId="{3CE75F35-F401-4275-9799-5DDCEF3BB5BE}"/>
    <dgm:cxn modelId="{110BFFFF-8309-4534-A12F-1D52A852DF8E}" srcId="{907FD195-1696-4555-8020-8DABA1AB3A16}" destId="{CADE7911-94D1-49DC-AB02-520C509A33DD}" srcOrd="1" destOrd="0" parTransId="{86E12FEE-77F2-4CDF-96B9-D47DF8F2A1F0}" sibTransId="{AF11EC72-21AE-4932-811F-3A68E463103A}"/>
    <dgm:cxn modelId="{A6D7ADE4-8C88-4EEF-BD44-8E0A72CDD47A}" srcId="{CADE7911-94D1-49DC-AB02-520C509A33DD}" destId="{EECB1395-F037-4EF3-9E60-6C50C8DAEBE3}" srcOrd="1" destOrd="0" parTransId="{1B2625BC-ED58-462A-AD6E-D29883606BC4}" sibTransId="{F2026E0C-1614-4139-A9BA-F88F8694DA2A}"/>
    <dgm:cxn modelId="{951ABE01-82BC-435E-8876-88D044FB5CF8}" type="presOf" srcId="{42B5EA36-1044-41C6-8E03-E9E4482D508E}" destId="{EB25AD80-619C-49B1-B7F4-73EE21CAC274}" srcOrd="0" destOrd="0" presId="urn:microsoft.com/office/officeart/2005/8/layout/vList5"/>
    <dgm:cxn modelId="{36C4F316-3D1C-441C-B8B6-540271328918}" srcId="{62737C77-F10E-4933-9F72-70F77F277C53}" destId="{C7D2968C-B795-49E4-A1C9-88F7E8B5316E}" srcOrd="0" destOrd="0" parTransId="{68AB49CE-E96D-45AB-B96F-AE40AFC0B4BD}" sibTransId="{B696E500-550D-4E80-B9B8-AC80843C4310}"/>
    <dgm:cxn modelId="{8096F9CF-85DE-4017-8EE2-A9D7534B3D6C}" type="presParOf" srcId="{AC570288-3262-4732-831A-28CA1565B19D}" destId="{947893B4-350A-4514-B303-A6181EE476E5}" srcOrd="0" destOrd="0" presId="urn:microsoft.com/office/officeart/2005/8/layout/vList5"/>
    <dgm:cxn modelId="{1027B8BC-DBE0-443F-82DB-55C0C6830D18}" type="presParOf" srcId="{947893B4-350A-4514-B303-A6181EE476E5}" destId="{CC9BA518-0B9E-4532-BB1A-9C62CE82833B}" srcOrd="0" destOrd="0" presId="urn:microsoft.com/office/officeart/2005/8/layout/vList5"/>
    <dgm:cxn modelId="{8DAB3754-F626-4155-AA38-93FB6C504A00}" type="presParOf" srcId="{947893B4-350A-4514-B303-A6181EE476E5}" destId="{A674F123-F0A2-4F4B-8244-63D6CC235696}" srcOrd="1" destOrd="0" presId="urn:microsoft.com/office/officeart/2005/8/layout/vList5"/>
    <dgm:cxn modelId="{3270521C-1306-4FBA-9840-B2201F9E4980}" type="presParOf" srcId="{AC570288-3262-4732-831A-28CA1565B19D}" destId="{C8147D0B-ED49-4142-9218-7A60044818F6}" srcOrd="1" destOrd="0" presId="urn:microsoft.com/office/officeart/2005/8/layout/vList5"/>
    <dgm:cxn modelId="{0A1470C5-35C6-4D97-8593-998C1C3F4E2C}" type="presParOf" srcId="{AC570288-3262-4732-831A-28CA1565B19D}" destId="{8A192C1D-1F19-4614-AAAB-013364A637B9}" srcOrd="2" destOrd="0" presId="urn:microsoft.com/office/officeart/2005/8/layout/vList5"/>
    <dgm:cxn modelId="{B3715F6D-594C-4079-AD2A-A063F659B55F}" type="presParOf" srcId="{8A192C1D-1F19-4614-AAAB-013364A637B9}" destId="{F64C5188-EDFE-4399-B00A-12FD259ACDC8}" srcOrd="0" destOrd="0" presId="urn:microsoft.com/office/officeart/2005/8/layout/vList5"/>
    <dgm:cxn modelId="{B3DDC6D5-2ABB-46BC-AB78-D43A320B0E8A}" type="presParOf" srcId="{8A192C1D-1F19-4614-AAAB-013364A637B9}" destId="{EB25AD80-619C-49B1-B7F4-73EE21CAC274}" srcOrd="1" destOrd="0" presId="urn:microsoft.com/office/officeart/2005/8/layout/vList5"/>
    <dgm:cxn modelId="{FD81660C-A9DD-41A9-877B-EE3F35A5F5E5}" type="presParOf" srcId="{AC570288-3262-4732-831A-28CA1565B19D}" destId="{91590511-ECAC-4F7B-9C4D-2173692B9078}" srcOrd="3" destOrd="0" presId="urn:microsoft.com/office/officeart/2005/8/layout/vList5"/>
    <dgm:cxn modelId="{3E734BA6-2D5A-4F04-B4BD-82689491351C}" type="presParOf" srcId="{AC570288-3262-4732-831A-28CA1565B19D}" destId="{E81B4541-8F8D-4141-8EBE-8DB1E732E96B}" srcOrd="4" destOrd="0" presId="urn:microsoft.com/office/officeart/2005/8/layout/vList5"/>
    <dgm:cxn modelId="{32D81264-7102-40AC-A83A-625AB697D435}" type="presParOf" srcId="{E81B4541-8F8D-4141-8EBE-8DB1E732E96B}" destId="{020A9BDC-7CC6-4A73-BCA6-0FC8A3468F02}" srcOrd="0" destOrd="0" presId="urn:microsoft.com/office/officeart/2005/8/layout/vList5"/>
    <dgm:cxn modelId="{7E924FB4-8AAC-45EA-9F91-DF6ABAA34E71}" type="presParOf" srcId="{E81B4541-8F8D-4141-8EBE-8DB1E732E96B}" destId="{495F4C49-18B5-4D28-A95E-A8EEDFA70B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4F123-F0A2-4F4B-8244-63D6CC235696}">
      <dsp:nvSpPr>
        <dsp:cNvPr id="0" name=""/>
        <dsp:cNvSpPr/>
      </dsp:nvSpPr>
      <dsp:spPr>
        <a:xfrm rot="5400000">
          <a:off x="5016404" y="-1763903"/>
          <a:ext cx="1528717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«старинной речью», но «не гоняясь мыслью за </a:t>
          </a:r>
          <a:r>
            <a:rPr lang="ru-RU" sz="2800" kern="1200" smtClean="0"/>
            <a:t>Бояном</a:t>
          </a:r>
          <a:r>
            <a:rPr lang="ru-RU" sz="2800" kern="1200" dirty="0" smtClean="0"/>
            <a:t>».</a:t>
          </a:r>
        </a:p>
      </dsp:txBody>
      <dsp:txXfrm rot="5400000">
        <a:off x="5016404" y="-1763903"/>
        <a:ext cx="1528717" cy="5440718"/>
      </dsp:txXfrm>
    </dsp:sp>
    <dsp:sp modelId="{CC9BA518-0B9E-4532-BB1A-9C62CE82833B}">
      <dsp:nvSpPr>
        <dsp:cNvPr id="0" name=""/>
        <dsp:cNvSpPr/>
      </dsp:nvSpPr>
      <dsp:spPr>
        <a:xfrm>
          <a:off x="0" y="1007"/>
          <a:ext cx="3060403" cy="191089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Манера изложения</a:t>
          </a:r>
          <a:endParaRPr lang="ru-RU" sz="3800" kern="1200" dirty="0"/>
        </a:p>
      </dsp:txBody>
      <dsp:txXfrm>
        <a:off x="0" y="1007"/>
        <a:ext cx="3060403" cy="1910896"/>
      </dsp:txXfrm>
    </dsp:sp>
    <dsp:sp modelId="{EB25AD80-619C-49B1-B7F4-73EE21CAC274}">
      <dsp:nvSpPr>
        <dsp:cNvPr id="0" name=""/>
        <dsp:cNvSpPr/>
      </dsp:nvSpPr>
      <dsp:spPr>
        <a:xfrm rot="5400000">
          <a:off x="4961011" y="242538"/>
          <a:ext cx="1639503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Рассказать о «године бед» со времен Владимира до Игоря;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Прославить Игоря.</a:t>
          </a:r>
          <a:endParaRPr lang="ru-RU" sz="2800" kern="1200" dirty="0"/>
        </a:p>
      </dsp:txBody>
      <dsp:txXfrm rot="5400000">
        <a:off x="4961011" y="242538"/>
        <a:ext cx="1639503" cy="5440718"/>
      </dsp:txXfrm>
    </dsp:sp>
    <dsp:sp modelId="{F64C5188-EDFE-4399-B00A-12FD259ACDC8}">
      <dsp:nvSpPr>
        <dsp:cNvPr id="0" name=""/>
        <dsp:cNvSpPr/>
      </dsp:nvSpPr>
      <dsp:spPr>
        <a:xfrm>
          <a:off x="0" y="2000264"/>
          <a:ext cx="3060403" cy="1910896"/>
        </a:xfrm>
        <a:prstGeom prst="roundRect">
          <a:avLst/>
        </a:prstGeom>
        <a:solidFill>
          <a:schemeClr val="accent1">
            <a:shade val="80000"/>
            <a:hueOff val="-365338"/>
            <a:satOff val="-5738"/>
            <a:lumOff val="165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  Цель «Слова…»</a:t>
          </a:r>
          <a:endParaRPr lang="ru-RU" sz="3800" kern="1200" dirty="0"/>
        </a:p>
      </dsp:txBody>
      <dsp:txXfrm>
        <a:off x="0" y="2000264"/>
        <a:ext cx="3060403" cy="1910896"/>
      </dsp:txXfrm>
    </dsp:sp>
    <dsp:sp modelId="{495F4C49-18B5-4D28-A95E-A8EEDFA70BC5}">
      <dsp:nvSpPr>
        <dsp:cNvPr id="0" name=""/>
        <dsp:cNvSpPr/>
      </dsp:nvSpPr>
      <dsp:spPr>
        <a:xfrm rot="5400000">
          <a:off x="4710732" y="2360573"/>
          <a:ext cx="2128769" cy="54354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Вред междоусобиц и призыв к объединению русских земель;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Раздумья о честолюбии и человеческой гордыне.</a:t>
          </a:r>
        </a:p>
      </dsp:txBody>
      <dsp:txXfrm rot="5400000">
        <a:off x="4710732" y="2360573"/>
        <a:ext cx="2128769" cy="5435404"/>
      </dsp:txXfrm>
    </dsp:sp>
    <dsp:sp modelId="{020A9BDC-7CC6-4A73-BCA6-0FC8A3468F02}">
      <dsp:nvSpPr>
        <dsp:cNvPr id="0" name=""/>
        <dsp:cNvSpPr/>
      </dsp:nvSpPr>
      <dsp:spPr>
        <a:xfrm>
          <a:off x="0" y="4122827"/>
          <a:ext cx="3057415" cy="1910896"/>
        </a:xfrm>
        <a:prstGeom prst="roundRect">
          <a:avLst/>
        </a:prstGeom>
        <a:solidFill>
          <a:schemeClr val="accent1">
            <a:shade val="80000"/>
            <a:hueOff val="-730676"/>
            <a:satOff val="-11477"/>
            <a:lumOff val="331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Главная идея</a:t>
          </a:r>
          <a:endParaRPr lang="ru-RU" sz="3800" kern="1200" dirty="0"/>
        </a:p>
      </dsp:txBody>
      <dsp:txXfrm>
        <a:off x="0" y="4122827"/>
        <a:ext cx="3057415" cy="191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НОЧКА\Мои документы\Алена\Литература\Слово о полку Игореве\красивое названи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22527" cy="607223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Вступление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Сборы в поход, солнечное затмение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Второй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История сражений с половцами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Поражение войска Игоря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Лирическое отступление о междоусобицах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Святослава, «Золотое слово» Святослава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Обращение Автора к русским князьям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Плач Ярославны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Возвращение Игоря из плена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Приветственная встреча Игоря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Композиция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Вначале повествование ведется от лица Автора.</a:t>
            </a:r>
          </a:p>
          <a:p>
            <a:pPr>
              <a:buNone/>
            </a:pPr>
            <a:r>
              <a:rPr lang="ru-RU" sz="2800" dirty="0" smtClean="0"/>
              <a:t>Автор – человек, хорошо знающий военное дело, начитанный, знающий события прошлого.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Особенности композиции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бая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357429"/>
            <a:ext cx="5500726" cy="418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Предзнаменование 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Плохое предзнаменование 		   безрассудной 							 храбрости Игоря</a:t>
            </a:r>
          </a:p>
          <a:p>
            <a:pPr>
              <a:buNone/>
            </a:pPr>
            <a:r>
              <a:rPr lang="ru-RU" sz="2800" dirty="0" smtClean="0"/>
              <a:t>Игорь идет в поход НАПЕРЕКОР судьбе.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6314" y="12144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643438" y="164305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затмен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691194" cy="4029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72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/>
              <a:t>Автор пытается понять, почему храбрый, мужественный князь и его опытная дружина потерпели поражение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вспоминает времена деда Игоря – Олега (11 век)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Причина тяжелого положения русской земли в прошлом и настоящем, причина поражения Игоря – в несогласии русских князей, в их раздорах.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Часть </a:t>
            </a:r>
            <a:r>
              <a:rPr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главы 12-13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884769" y="2473157"/>
            <a:ext cx="978408" cy="39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939920" y="4132518"/>
            <a:ext cx="9784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Сон Святослава</a:t>
            </a:r>
          </a:p>
          <a:p>
            <a:r>
              <a:rPr lang="ru-RU" sz="2800" dirty="0" smtClean="0"/>
              <a:t> «смутный»;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 smtClean="0"/>
              <a:t>Святославу дается знать о походе Игоря, его поражении и нашествии на Русь врагов. Тем самым подчеркивается роль вел. киевского князя как главы рус. князей и всей Русской земли;</a:t>
            </a:r>
          </a:p>
          <a:p>
            <a:r>
              <a:rPr lang="ru-RU" sz="2800" dirty="0" smtClean="0"/>
              <a:t>Худ. функция Сна Святослава — обосновать право последнего на «злато слово», в котором он выступает объединителем русских князей в борьбе с врагами;</a:t>
            </a:r>
          </a:p>
          <a:p>
            <a:r>
              <a:rPr lang="ru-RU" sz="2800" dirty="0" smtClean="0"/>
              <a:t>Образы сна символичны.		</a:t>
            </a:r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1</a:t>
            </a:r>
          </a:p>
          <a:p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Взгляд на поход Игоря Святослава: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6357950" cy="5715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его «одевают» черной </a:t>
            </a:r>
            <a:r>
              <a:rPr lang="ru-RU" dirty="0" err="1" smtClean="0"/>
              <a:t>паполомой</a:t>
            </a:r>
            <a:r>
              <a:rPr lang="ru-RU" dirty="0" smtClean="0"/>
              <a:t>, т. е. погребальным покрывалом, как мертвого; </a:t>
            </a:r>
            <a:endParaRPr lang="en-US" dirty="0" smtClean="0"/>
          </a:p>
          <a:p>
            <a:r>
              <a:rPr lang="ru-RU" dirty="0" smtClean="0"/>
              <a:t>Видеть во сне кровать — тоже плохая примета по сонникам: к болезни или смерти;</a:t>
            </a:r>
            <a:endParaRPr lang="en-US" dirty="0" smtClean="0"/>
          </a:p>
          <a:p>
            <a:r>
              <a:rPr lang="ru-RU" dirty="0" smtClean="0"/>
              <a:t>тис считался в древности самой ценной породой для гроба и в связи с этим был символом смерти;</a:t>
            </a:r>
            <a:endParaRPr lang="en-US" dirty="0" smtClean="0"/>
          </a:p>
          <a:p>
            <a:r>
              <a:rPr lang="ru-RU" dirty="0" smtClean="0"/>
              <a:t>пить во сне вино, и особенно мутное, — «плохая примета», «знак печали и досадного известия»; </a:t>
            </a:r>
          </a:p>
          <a:p>
            <a:r>
              <a:rPr lang="ru-RU" dirty="0" smtClean="0"/>
              <a:t>Рассыпающийся жемчуг - символ слез в сновидениях.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  <p:pic>
        <p:nvPicPr>
          <p:cNvPr id="4" name="Рисунок 3" descr="сон святосл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857232"/>
            <a:ext cx="2657465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Смысл Сна Святослава: Святослав, сидящий «в Киеве на горах», грозный и великий, во сне видит себя не в Киеве — столице Киевской Руси, ее центре, а на самой окраине, у небольшого пограничного городка на юго-западе Руси — </a:t>
            </a:r>
            <a:r>
              <a:rPr lang="ru-RU" dirty="0" err="1" smtClean="0"/>
              <a:t>Плесньска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Вместо «золотого стола» киевского (символа власти, силы, могущества) он оказывается во сне в погребальных санях (символ </a:t>
            </a:r>
            <a:r>
              <a:rPr lang="ru-RU" dirty="0" err="1" smtClean="0"/>
              <a:t>не-жизни</a:t>
            </a:r>
            <a:r>
              <a:rPr lang="ru-RU" dirty="0" smtClean="0"/>
              <a:t>, </a:t>
            </a:r>
            <a:r>
              <a:rPr lang="ru-RU" dirty="0" err="1" smtClean="0"/>
              <a:t>не-могущества</a:t>
            </a:r>
            <a:r>
              <a:rPr lang="ru-RU" dirty="0" smtClean="0"/>
              <a:t>, не-бытия), в которых несут его к морю — символу «того света» и одновременно — месту пребывания половцев, к ним в плен. </a:t>
            </a:r>
          </a:p>
          <a:p>
            <a:r>
              <a:rPr lang="ru-RU" dirty="0" smtClean="0"/>
              <a:t>Во сне со Святославом происходит то, что произошло наяву с Игорем и другими князьями-участниками похода.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взгляд на поход Игоря с </a:t>
            </a:r>
            <a:r>
              <a:rPr lang="ru-RU" u="sng" dirty="0" err="1" smtClean="0"/>
              <a:t>т.з</a:t>
            </a:r>
            <a:r>
              <a:rPr lang="ru-RU" u="sng" dirty="0" smtClean="0"/>
              <a:t>. судеб всей Русской земли.</a:t>
            </a:r>
          </a:p>
          <a:p>
            <a:pPr marL="216000" indent="-216000"/>
            <a:r>
              <a:rPr lang="ru-RU" dirty="0" smtClean="0"/>
              <a:t>Прямое осуждение Игоря и Всеволода;</a:t>
            </a:r>
          </a:p>
          <a:p>
            <a:pPr marL="216000" indent="-216000"/>
            <a:r>
              <a:rPr lang="ru-RU" dirty="0" smtClean="0"/>
              <a:t>Обвиняет их в честолюбивом стремлении прошлую славу себе присвоить, а будущую поделить между собой;</a:t>
            </a:r>
          </a:p>
          <a:p>
            <a:pPr marL="216000" indent="-216000"/>
            <a:r>
              <a:rPr lang="ru-RU" dirty="0" smtClean="0"/>
              <a:t>Не сомневается в их личном мужестве, не унижает их достоинства;</a:t>
            </a:r>
          </a:p>
          <a:p>
            <a:pPr marL="216000" indent="-216000"/>
            <a:r>
              <a:rPr lang="ru-RU" dirty="0" smtClean="0"/>
              <a:t>Святослав = Автор.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«Золотое слово» Святослава, </a:t>
            </a:r>
            <a:r>
              <a:rPr lang="ru-RU" sz="3100" b="1" dirty="0" smtClean="0">
                <a:solidFill>
                  <a:srgbClr val="CC0066"/>
                </a:solidFill>
              </a:rPr>
              <a:t>со слезами смешанное, - </a:t>
            </a:r>
            <a:endParaRPr lang="ru-RU" sz="3100" dirty="0"/>
          </a:p>
        </p:txBody>
      </p:sp>
      <p:pic>
        <p:nvPicPr>
          <p:cNvPr id="4" name="Рисунок 3" descr="золотое слово.jpg"/>
          <p:cNvPicPr>
            <a:picLocks noChangeAspect="1"/>
          </p:cNvPicPr>
          <p:nvPr/>
        </p:nvPicPr>
        <p:blipFill>
          <a:blip r:embed="rId2" cstate="print"/>
          <a:srcRect l="19500" r="14499"/>
          <a:stretch>
            <a:fillRect/>
          </a:stretch>
        </p:blipFill>
        <p:spPr>
          <a:xfrm>
            <a:off x="5429256" y="1357298"/>
            <a:ext cx="3502527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5786454"/>
            <a:ext cx="306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«Золотое слово» Святослава переходит в обращение к русским князьям;</a:t>
            </a:r>
          </a:p>
          <a:p>
            <a:r>
              <a:rPr lang="ru-RU" sz="3200" dirty="0" smtClean="0"/>
              <a:t>Напоминает князьям о том, как в прошлом усобицы обессилили Русскую землю и привели к гибели ее князей;</a:t>
            </a:r>
          </a:p>
          <a:p>
            <a:r>
              <a:rPr lang="ru-RU" sz="3200" dirty="0" smtClean="0"/>
              <a:t>Напоминает каждому из князей о его силе, уме, могуществе;</a:t>
            </a:r>
          </a:p>
          <a:p>
            <a:r>
              <a:rPr lang="ru-RU" sz="3200" dirty="0" smtClean="0"/>
              <a:t>Призывает князей исполниться ратного духа, объединить свои силы и вернуть Руси ее былые славу и могущество.</a:t>
            </a:r>
          </a:p>
          <a:p>
            <a:r>
              <a:rPr lang="ru-RU" sz="3200" dirty="0" smtClean="0"/>
              <a:t>Святослав = Автор	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 </a:t>
            </a:r>
            <a:r>
              <a:rPr lang="ru-RU" sz="3200" b="1" dirty="0" smtClean="0"/>
              <a:t>главы 6-13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Обращение к русским князьям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На городской стене в Путивле плачет жена Игоря Ярославна;</a:t>
            </a:r>
          </a:p>
          <a:p>
            <a:r>
              <a:rPr lang="ru-RU" dirty="0" smtClean="0"/>
              <a:t>Она не размышляет, не осуждает, </a:t>
            </a:r>
          </a:p>
          <a:p>
            <a:pPr>
              <a:buNone/>
            </a:pPr>
            <a:r>
              <a:rPr lang="ru-RU" dirty="0" smtClean="0"/>
              <a:t>а просто печалится, горюет;</a:t>
            </a:r>
          </a:p>
          <a:p>
            <a:r>
              <a:rPr lang="ru-RU" dirty="0" smtClean="0"/>
              <a:t>Обращается к силам природы, </a:t>
            </a:r>
          </a:p>
          <a:p>
            <a:pPr>
              <a:buNone/>
            </a:pPr>
            <a:r>
              <a:rPr lang="ru-RU" dirty="0" smtClean="0"/>
              <a:t>просит о помощи мужу;</a:t>
            </a:r>
          </a:p>
          <a:p>
            <a:r>
              <a:rPr lang="ru-RU" dirty="0" smtClean="0"/>
              <a:t>Ярославна скорбит обо всех русских</a:t>
            </a:r>
          </a:p>
          <a:p>
            <a:pPr>
              <a:buNone/>
            </a:pPr>
            <a:r>
              <a:rPr lang="ru-RU" dirty="0" smtClean="0"/>
              <a:t>воинах, не только о муже;</a:t>
            </a:r>
          </a:p>
          <a:p>
            <a:r>
              <a:rPr lang="ru-RU" dirty="0" smtClean="0"/>
              <a:t>Это собирательный образ – голоса </a:t>
            </a:r>
          </a:p>
          <a:p>
            <a:pPr>
              <a:buNone/>
            </a:pPr>
            <a:r>
              <a:rPr lang="ru-RU" dirty="0" smtClean="0"/>
              <a:t>всех русских женщин, их печаль и </a:t>
            </a:r>
          </a:p>
          <a:p>
            <a:pPr>
              <a:buNone/>
            </a:pPr>
            <a:r>
              <a:rPr lang="ru-RU" dirty="0" smtClean="0"/>
              <a:t>нежность, страдания от войн и междоусобиц всех русских женщин.		         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1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лач ярославны.jpg"/>
          <p:cNvPicPr>
            <a:picLocks noChangeAspect="1"/>
          </p:cNvPicPr>
          <p:nvPr/>
        </p:nvPicPr>
        <p:blipFill>
          <a:blip r:embed="rId2" cstate="print"/>
          <a:srcRect r="16880"/>
          <a:stretch>
            <a:fillRect/>
          </a:stretch>
        </p:blipFill>
        <p:spPr>
          <a:xfrm>
            <a:off x="6215074" y="1357298"/>
            <a:ext cx="265563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Плач Ярославны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Древнерусская литература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9 классе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943774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Мартынова Елена Михайловна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Татищевская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Силы природы (по просьбе Ярославны) помогают Игорю;</a:t>
            </a:r>
          </a:p>
          <a:p>
            <a:r>
              <a:rPr lang="ru-RU" sz="2800" dirty="0" smtClean="0"/>
              <a:t>Сказочные мотивы:</a:t>
            </a:r>
          </a:p>
          <a:p>
            <a:pPr lvl="1"/>
            <a:r>
              <a:rPr lang="ru-RU" sz="2800" dirty="0" smtClean="0"/>
              <a:t>разговор Игоря с рекой Донец;</a:t>
            </a:r>
          </a:p>
          <a:p>
            <a:pPr lvl="1"/>
            <a:r>
              <a:rPr lang="ru-RU" sz="2800" dirty="0" smtClean="0"/>
              <a:t>преображение Игоря в разных </a:t>
            </a:r>
          </a:p>
          <a:p>
            <a:pPr lvl="1">
              <a:buNone/>
            </a:pPr>
            <a:r>
              <a:rPr lang="ru-RU" sz="2800" dirty="0" smtClean="0"/>
              <a:t>зверей и птиц.</a:t>
            </a:r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2-7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Половецкая степь. Побег Игоря.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Рисунок 4" descr="битва.jpg"/>
          <p:cNvPicPr>
            <a:picLocks noChangeAspect="1"/>
          </p:cNvPicPr>
          <p:nvPr/>
        </p:nvPicPr>
        <p:blipFill>
          <a:blip r:embed="rId2" cstate="print"/>
          <a:srcRect l="28048" r="30618" b="23000"/>
          <a:stretch>
            <a:fillRect/>
          </a:stretch>
        </p:blipFill>
        <p:spPr>
          <a:xfrm>
            <a:off x="6572264" y="1857364"/>
            <a:ext cx="2000264" cy="450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Торжественная и праздничная концовка</a:t>
            </a:r>
          </a:p>
          <a:p>
            <a:pPr>
              <a:buNone/>
            </a:pPr>
            <a:r>
              <a:rPr lang="ru-RU" sz="3200" dirty="0" smtClean="0"/>
              <a:t>Вся Русская земля радуется возвращению</a:t>
            </a:r>
          </a:p>
          <a:p>
            <a:pPr>
              <a:buNone/>
            </a:pPr>
            <a:r>
              <a:rPr lang="ru-RU" sz="3200" dirty="0" smtClean="0"/>
              <a:t>Игоря: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«Села рады, города веселы»,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«Но восходит солнце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небеси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Игорь-князь явился на Руси»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Заключение. Часть </a:t>
            </a:r>
            <a:r>
              <a:rPr sz="4400" smtClean="0">
                <a:solidFill>
                  <a:schemeClr val="tx1">
                    <a:lumMod val="75000"/>
                  </a:schemeClr>
                </a:solidFill>
              </a:rPr>
              <a:t>III </a:t>
            </a:r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глава 8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Вместе с кем отправляется Игорь в поход?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Когда написано «Слово…»?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Чем в Игоре восхищается Автор?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Как излагаются события (манера изложения) в «Слове…»?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Охарактеризуйте Автора «Слова…».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 какой целью описывается солнечное затмение?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Почему Автор обращается ко временам Олега?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Главная идея «Слова…»?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Объясните символику сна Святослава.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Кем приходится Святослав Игорю?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 Святослав относится к походу Игоря?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Цель обращения к русским князьям?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Особенности плача Ярославны?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заканчивается «Слово…»?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Города: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2857496"/>
            <a:ext cx="4210080" cy="3786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Киев</a:t>
            </a:r>
          </a:p>
          <a:p>
            <a:r>
              <a:rPr lang="ru-RU" dirty="0" err="1" smtClean="0"/>
              <a:t>Корсунь</a:t>
            </a:r>
            <a:endParaRPr lang="ru-RU" dirty="0" smtClean="0"/>
          </a:p>
          <a:p>
            <a:r>
              <a:rPr lang="ru-RU" dirty="0" err="1" smtClean="0"/>
              <a:t>Тмуторокань</a:t>
            </a:r>
            <a:endParaRPr lang="ru-RU" dirty="0" smtClean="0"/>
          </a:p>
          <a:p>
            <a:r>
              <a:rPr lang="ru-RU" dirty="0" smtClean="0"/>
              <a:t>Полоцк</a:t>
            </a:r>
          </a:p>
          <a:p>
            <a:r>
              <a:rPr lang="ru-RU" dirty="0" smtClean="0"/>
              <a:t>Чернигов</a:t>
            </a:r>
          </a:p>
          <a:p>
            <a:r>
              <a:rPr lang="ru-RU" dirty="0" smtClean="0"/>
              <a:t>Курск</a:t>
            </a:r>
          </a:p>
          <a:p>
            <a:r>
              <a:rPr lang="ru-RU" dirty="0" smtClean="0"/>
              <a:t>Новгород </a:t>
            </a:r>
          </a:p>
          <a:p>
            <a:r>
              <a:rPr lang="ru-RU" dirty="0" smtClean="0"/>
              <a:t>Путивль и т.д.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9788" y="2857496"/>
            <a:ext cx="4279930" cy="3786214"/>
          </a:xfrm>
        </p:spPr>
        <p:txBody>
          <a:bodyPr/>
          <a:lstStyle/>
          <a:p>
            <a:r>
              <a:rPr lang="ru-RU" dirty="0" smtClean="0"/>
              <a:t>Дон</a:t>
            </a:r>
          </a:p>
          <a:p>
            <a:r>
              <a:rPr lang="ru-RU" dirty="0" smtClean="0"/>
              <a:t>Волга</a:t>
            </a:r>
          </a:p>
          <a:p>
            <a:r>
              <a:rPr lang="ru-RU" dirty="0" smtClean="0"/>
              <a:t>Днепр</a:t>
            </a:r>
          </a:p>
          <a:p>
            <a:r>
              <a:rPr lang="ru-RU" dirty="0" smtClean="0"/>
              <a:t>Донец</a:t>
            </a:r>
          </a:p>
          <a:p>
            <a:r>
              <a:rPr lang="ru-RU" dirty="0" smtClean="0"/>
              <a:t>Дунай</a:t>
            </a:r>
          </a:p>
          <a:p>
            <a:r>
              <a:rPr lang="ru-RU" dirty="0" smtClean="0"/>
              <a:t>Западная Двина</a:t>
            </a:r>
          </a:p>
          <a:p>
            <a:r>
              <a:rPr lang="ru-RU" dirty="0" err="1" smtClean="0"/>
              <a:t>Рось</a:t>
            </a:r>
            <a:r>
              <a:rPr lang="ru-RU" dirty="0" smtClean="0"/>
              <a:t>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Образ Русской земли в «Слове…» - </a:t>
            </a:r>
            <a:b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центральный образ, главный герой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Реки: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3"/>
            <a:ext cx="7577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«Слово…» рисует обширные географические </a:t>
            </a:r>
          </a:p>
          <a:p>
            <a:r>
              <a:rPr lang="ru-RU" sz="2800" dirty="0" smtClean="0"/>
              <a:t>пространства Руси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857232"/>
            <a:ext cx="6500858" cy="5786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Отличается грандиозностью;</a:t>
            </a:r>
          </a:p>
          <a:p>
            <a:r>
              <a:rPr lang="ru-RU" sz="3200" dirty="0" smtClean="0"/>
              <a:t>Дан в движении: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«Черные тучи с моря идут…»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«Земля гудит, реки мутно текут, прах над полями несется…»</a:t>
            </a:r>
          </a:p>
          <a:p>
            <a:r>
              <a:rPr lang="ru-RU" sz="3200" dirty="0" smtClean="0"/>
              <a:t>Ветер, солнце, тучи, облака – фон, на котором разворачивается действие «Слова…», и одновременно – действующие лица. (прием?)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Пейзаж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Рисунок 8" descr="ярославна.jpg"/>
          <p:cNvPicPr>
            <a:picLocks noChangeAspect="1"/>
          </p:cNvPicPr>
          <p:nvPr/>
        </p:nvPicPr>
        <p:blipFill>
          <a:blip r:embed="rId2" cstate="print"/>
          <a:srcRect r="56947"/>
          <a:stretch>
            <a:fillRect/>
          </a:stretch>
        </p:blipFill>
        <p:spPr>
          <a:xfrm>
            <a:off x="6215074" y="1000108"/>
            <a:ext cx="2643206" cy="535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4500562" cy="578647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Это история </a:t>
            </a:r>
          </a:p>
          <a:p>
            <a:pPr>
              <a:buNone/>
            </a:pPr>
            <a:r>
              <a:rPr lang="ru-RU" sz="3200" dirty="0" smtClean="0"/>
              <a:t>страны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Русская земля</a:t>
            </a:r>
          </a:p>
          <a:p>
            <a:pPr>
              <a:buNone/>
            </a:pPr>
            <a:r>
              <a:rPr lang="ru-RU" sz="3200" dirty="0" smtClean="0"/>
              <a:t>принимает </a:t>
            </a:r>
          </a:p>
          <a:p>
            <a:pPr>
              <a:buNone/>
            </a:pPr>
            <a:r>
              <a:rPr lang="ru-RU" sz="3200" dirty="0" smtClean="0"/>
              <a:t>активное</a:t>
            </a:r>
          </a:p>
          <a:p>
            <a:pPr>
              <a:buNone/>
            </a:pPr>
            <a:r>
              <a:rPr lang="ru-RU" sz="3200" dirty="0" smtClean="0"/>
              <a:t>участие в </a:t>
            </a:r>
          </a:p>
          <a:p>
            <a:pPr>
              <a:buNone/>
            </a:pPr>
            <a:r>
              <a:rPr lang="ru-RU" sz="3200" dirty="0" smtClean="0"/>
              <a:t>радостях и </a:t>
            </a:r>
          </a:p>
          <a:p>
            <a:pPr>
              <a:buNone/>
            </a:pPr>
            <a:r>
              <a:rPr lang="ru-RU" sz="3200" dirty="0" smtClean="0"/>
              <a:t>печалях страны.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Русская земля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928670"/>
            <a:ext cx="57150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r>
              <a:rPr lang="ru-RU" dirty="0" smtClean="0"/>
              <a:t>Образ Родины, полной городов, рек и многочисленных обитателей, противопоставлен образу пустынной половецкой степи – «стране незнаемой», её оврагам (яругам), холмам, болотам и «</a:t>
            </a:r>
            <a:r>
              <a:rPr lang="ru-RU" dirty="0" err="1" smtClean="0"/>
              <a:t>грязивым</a:t>
            </a:r>
            <a:r>
              <a:rPr lang="ru-RU" dirty="0" smtClean="0"/>
              <a:t>» местам.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Особенности описания Русской земли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русская земля 2.jpg"/>
          <p:cNvPicPr>
            <a:picLocks noChangeAspect="1"/>
          </p:cNvPicPr>
          <p:nvPr/>
        </p:nvPicPr>
        <p:blipFill>
          <a:blip r:embed="rId2" cstate="print"/>
          <a:srcRect b="3291"/>
          <a:stretch>
            <a:fillRect/>
          </a:stretch>
        </p:blipFill>
        <p:spPr>
          <a:xfrm>
            <a:off x="428596" y="2967030"/>
            <a:ext cx="4180795" cy="353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оловецкая степь.jpg"/>
          <p:cNvPicPr>
            <a:picLocks noChangeAspect="1"/>
          </p:cNvPicPr>
          <p:nvPr/>
        </p:nvPicPr>
        <p:blipFill>
          <a:blip r:embed="rId3" cstate="print"/>
          <a:srcRect t="16558" r="46552"/>
          <a:stretch>
            <a:fillRect/>
          </a:stretch>
        </p:blipFill>
        <p:spPr>
          <a:xfrm>
            <a:off x="5500694" y="2571744"/>
            <a:ext cx="3356909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407194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72000" y="4500570"/>
            <a:ext cx="9286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это прежде всего русский народ;</a:t>
            </a:r>
          </a:p>
          <a:p>
            <a:r>
              <a:rPr lang="ru-RU" sz="2800" dirty="0" smtClean="0"/>
              <a:t>Автор говорит о мирном труде русских «ратаев» (пахарей), нарушенном усобицами князей;</a:t>
            </a:r>
          </a:p>
          <a:p>
            <a:r>
              <a:rPr lang="ru-RU" sz="2800" dirty="0" smtClean="0"/>
              <a:t>о женах русских воинов, оплакивающих своих мужей;</a:t>
            </a:r>
          </a:p>
          <a:p>
            <a:r>
              <a:rPr lang="ru-RU" sz="2800" dirty="0" smtClean="0"/>
              <a:t>о горе всего русского народа после поражения Игоря и о радости всех жителей городов и сел при его возвращении.</a:t>
            </a:r>
          </a:p>
          <a:p>
            <a:r>
              <a:rPr lang="ru-RU" sz="2800" dirty="0" smtClean="0"/>
              <a:t>Войско Игоря Новгород-Северского – это прежде всего «</a:t>
            </a:r>
            <a:r>
              <a:rPr lang="ru-RU" sz="2800" dirty="0" err="1" smtClean="0"/>
              <a:t>русичи</a:t>
            </a:r>
            <a:r>
              <a:rPr lang="ru-RU" sz="2800" dirty="0" smtClean="0"/>
              <a:t>», и, переходя границу Руси, они прощаются не с Новгород-Северским княжеством, а с Русской землей в целом.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Русская земля для Автора «Слова…»</a:t>
            </a: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Художественное произведение, хотя и близко к летописи;</a:t>
            </a:r>
          </a:p>
          <a:p>
            <a:r>
              <a:rPr lang="ru-RU" sz="3400" dirty="0" smtClean="0"/>
              <a:t>Тема: неудачный поход на половцев северского князя Игоря в конце апреля – начале мая 1185 года;</a:t>
            </a:r>
          </a:p>
          <a:p>
            <a:r>
              <a:rPr lang="ru-RU" sz="3400" dirty="0" smtClean="0"/>
              <a:t>Время написания: вскоре после похода;</a:t>
            </a:r>
          </a:p>
          <a:p>
            <a:r>
              <a:rPr lang="ru-RU" sz="3400" dirty="0" smtClean="0"/>
              <a:t>Другие источники, повествующие об этом походе: Лаврентьевская летопись, </a:t>
            </a:r>
            <a:r>
              <a:rPr lang="ru-RU" sz="3400" dirty="0" err="1" smtClean="0"/>
              <a:t>Ипатьевская</a:t>
            </a:r>
            <a:r>
              <a:rPr lang="ru-RU" sz="3400" dirty="0" smtClean="0"/>
              <a:t> летопись.</a:t>
            </a:r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«Слово о полку Игореве»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Северский князь </a:t>
            </a:r>
            <a:r>
              <a:rPr lang="ru-RU" sz="4000" b="1" dirty="0" smtClean="0"/>
              <a:t>Игорь </a:t>
            </a:r>
            <a:r>
              <a:rPr lang="ru-RU" sz="4000" dirty="0" smtClean="0"/>
              <a:t>Святославович;</a:t>
            </a:r>
          </a:p>
          <a:p>
            <a:r>
              <a:rPr lang="ru-RU" sz="4000" dirty="0" smtClean="0"/>
              <a:t>его брат </a:t>
            </a:r>
            <a:r>
              <a:rPr lang="ru-RU" sz="4000" b="1" dirty="0" smtClean="0"/>
              <a:t>Всеволод</a:t>
            </a:r>
            <a:r>
              <a:rPr lang="ru-RU" sz="4000" dirty="0" smtClean="0"/>
              <a:t> Святославович из Трубчевска;</a:t>
            </a:r>
          </a:p>
          <a:p>
            <a:r>
              <a:rPr lang="ru-RU" sz="4000" dirty="0" smtClean="0"/>
              <a:t>его сын </a:t>
            </a:r>
            <a:r>
              <a:rPr lang="ru-RU" sz="4000" b="1" dirty="0" smtClean="0"/>
              <a:t>Владимир</a:t>
            </a:r>
            <a:r>
              <a:rPr lang="ru-RU" sz="4000" dirty="0" smtClean="0"/>
              <a:t> Игоревич из Путивля;</a:t>
            </a:r>
          </a:p>
          <a:p>
            <a:r>
              <a:rPr lang="ru-RU" sz="4000" dirty="0" smtClean="0"/>
              <a:t>его племянник </a:t>
            </a:r>
            <a:r>
              <a:rPr lang="ru-RU" sz="4000" b="1" dirty="0" smtClean="0"/>
              <a:t>Святослав </a:t>
            </a:r>
            <a:r>
              <a:rPr lang="ru-RU" sz="4000" dirty="0" err="1" smtClean="0"/>
              <a:t>Ольгович</a:t>
            </a:r>
            <a:r>
              <a:rPr lang="ru-RU" sz="4000" dirty="0" smtClean="0"/>
              <a:t> из Рыльска.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Участники похода: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син-пу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142984"/>
            <a:ext cx="2522318" cy="3071834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История «Слова…»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древний тек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283112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Открыто в конце 18 века Мусиным-Пушкиным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0057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Впервые опубликовано </a:t>
            </a:r>
          </a:p>
          <a:p>
            <a:r>
              <a:rPr lang="ru-RU" sz="3600" dirty="0" smtClean="0"/>
              <a:t>в 1800 году в Москве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85728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Историческая основа «Слова…»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1185 году Новгород-Северский князь Игорь Святославович, не предупредив Киевского князя Святослава и других князей, отправляется в поход на половцев в половецкие степи.</a:t>
            </a:r>
            <a:endParaRPr lang="ru-RU" sz="2800" dirty="0"/>
          </a:p>
        </p:txBody>
      </p:sp>
      <p:pic>
        <p:nvPicPr>
          <p:cNvPr id="4" name="Рисунок 3" descr="рерих поход иго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71810"/>
            <a:ext cx="7058046" cy="350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C0066"/>
                </a:solidFill>
              </a:rPr>
              <a:t>Ипатьевская</a:t>
            </a:r>
            <a:r>
              <a:rPr lang="ru-RU" sz="3200" dirty="0" smtClean="0">
                <a:solidFill>
                  <a:srgbClr val="CC0066"/>
                </a:solidFill>
              </a:rPr>
              <a:t> летопись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4282" y="1785926"/>
            <a:ext cx="4643470" cy="5072074"/>
          </a:xfrm>
        </p:spPr>
        <p:txBody>
          <a:bodyPr>
            <a:no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Выступление в поход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Солнечное затмение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Присоединение к войску бур-тур Всеволода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Первое удачное столкновение с половцами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Неудачи второго боя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Ранение и пленение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Набеги половцев на Русь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Побег Игоря из плена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929190" y="1857364"/>
            <a:ext cx="3759198" cy="47149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Композиция похода князя Игоря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3"/>
          </p:nvPr>
        </p:nvSpPr>
        <p:spPr>
          <a:xfrm>
            <a:off x="4648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«Слово о полку Игореве»</a:t>
            </a:r>
            <a:endParaRPr lang="ru-RU" sz="3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Доделать таблицу;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повествование «Слова…» отличается от летописного?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Какие наиболее яркие композиционные части, не связанные с сюжетом, свойственны только «Слову…»? С какой целью включает их в повествование автор «Слова…»?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Домашнее задание: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rgbClr val="B45F06"/>
      </a:dk1>
      <a:lt1>
        <a:srgbClr val="643502"/>
      </a:lt1>
      <a:dk2>
        <a:srgbClr val="F9B268"/>
      </a:dk2>
      <a:lt2>
        <a:srgbClr val="864704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758</TotalTime>
  <Words>1306</Words>
  <Application>Microsoft Office PowerPoint</Application>
  <PresentationFormat>Экран (4:3)</PresentationFormat>
  <Paragraphs>203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Древнерусская литература в 9 классе</vt:lpstr>
      <vt:lpstr>«Слово о полку Игореве»</vt:lpstr>
      <vt:lpstr>Участники похода:</vt:lpstr>
      <vt:lpstr>История «Слова…»</vt:lpstr>
      <vt:lpstr>Слайд 6</vt:lpstr>
      <vt:lpstr>Историческая основа «Слова…»</vt:lpstr>
      <vt:lpstr>Композиция похода князя Игоря</vt:lpstr>
      <vt:lpstr>Домашнее задание:</vt:lpstr>
      <vt:lpstr>Композиция «Слова…»</vt:lpstr>
      <vt:lpstr>Особенности композиции</vt:lpstr>
      <vt:lpstr>Предзнаменование </vt:lpstr>
      <vt:lpstr>Часть I главы 12-13</vt:lpstr>
      <vt:lpstr>Взгляд на поход Игоря Святослава:</vt:lpstr>
      <vt:lpstr>Сон Святослава</vt:lpstr>
      <vt:lpstr>Сон Святослава</vt:lpstr>
      <vt:lpstr>«Золотое слово» Святослава, со слезами смешанное, - </vt:lpstr>
      <vt:lpstr>Обращение к русским князьям</vt:lpstr>
      <vt:lpstr>Плач Ярославны</vt:lpstr>
      <vt:lpstr>Половецкая степь. Побег Игоря.</vt:lpstr>
      <vt:lpstr>Заключение. Часть III глава 8</vt:lpstr>
      <vt:lpstr>Самостоятельная работа</vt:lpstr>
      <vt:lpstr>Самостоятельная работа</vt:lpstr>
      <vt:lpstr>Образ Русской земли в «Слове…» -  центральный образ, главный герой</vt:lpstr>
      <vt:lpstr>Пейзаж «Слова…»</vt:lpstr>
      <vt:lpstr>Русская земля</vt:lpstr>
      <vt:lpstr>Особенности описания Русской земли</vt:lpstr>
      <vt:lpstr>Русская земля для Автора «Слова…»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полку Игореве…»</dc:title>
  <dc:creator>А</dc:creator>
  <cp:lastModifiedBy>А</cp:lastModifiedBy>
  <cp:revision>59</cp:revision>
  <dcterms:modified xsi:type="dcterms:W3CDTF">2018-10-19T10:10:58Z</dcterms:modified>
</cp:coreProperties>
</file>