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258" r:id="rId2"/>
    <p:sldId id="267" r:id="rId3"/>
    <p:sldId id="256" r:id="rId4"/>
    <p:sldId id="259" r:id="rId5"/>
    <p:sldId id="260" r:id="rId6"/>
    <p:sldId id="268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047E2-4F88-404B-9B43-272081C66672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F1036-CE47-4D31-9B9B-CBC90A337D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57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037" y="4149080"/>
            <a:ext cx="63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u="sng" dirty="0" smtClean="0">
                <a:solidFill>
                  <a:srgbClr val="212745">
                    <a:lumMod val="60000"/>
                    <a:lumOff val="40000"/>
                  </a:srgbClr>
                </a:solidFill>
              </a:rPr>
              <a:t>I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116632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en-US" sz="4800" u="sng"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4800" u="sng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sz="4800" dirty="0">
                <a:solidFill>
                  <a:schemeClr val="bg2">
                    <a:lumMod val="50000"/>
                  </a:schemeClr>
                </a:solidFill>
              </a:rPr>
              <a:t>]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158" y="27172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48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ai</a:t>
            </a:r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]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6864" y="260648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3">
                    <a:lumMod val="50000"/>
                  </a:schemeClr>
                </a:solidFill>
              </a:rPr>
              <a:t>[</a:t>
            </a:r>
            <a:r>
              <a:rPr lang="en-US" sz="4800" u="sng" dirty="0">
                <a:solidFill>
                  <a:schemeClr val="accent3">
                    <a:lumMod val="50000"/>
                  </a:schemeClr>
                </a:solidFill>
              </a:rPr>
              <a:t>æ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</a:rPr>
              <a:t>]</a:t>
            </a:r>
            <a:endParaRPr lang="ru-RU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1302" y="5438814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en-US" sz="4800" u="sng" dirty="0">
                <a:solidFill>
                  <a:schemeClr val="accent5">
                    <a:lumMod val="75000"/>
                  </a:schemeClr>
                </a:solidFill>
              </a:rPr>
              <a:t>ð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8409" y="5438815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[</a:t>
            </a:r>
            <a:r>
              <a:rPr lang="en-US" sz="4800" u="sng" dirty="0">
                <a:solidFill>
                  <a:schemeClr val="accent6">
                    <a:lumMod val="75000"/>
                  </a:schemeClr>
                </a:solidFill>
              </a:rPr>
              <a:t>o:]</a:t>
            </a:r>
            <a:endParaRPr lang="ru-RU" sz="48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194" y="844138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 </a:t>
            </a:r>
            <a:r>
              <a:rPr lang="en-US" sz="4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3574981" y="830996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eye</a:t>
            </a:r>
            <a:r>
              <a:rPr lang="en-US" sz="4800" dirty="0" smtClean="0"/>
              <a:t>s</a:t>
            </a:r>
            <a:endParaRPr lang="ru-RU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729287" y="830995"/>
            <a:ext cx="1505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</a:rPr>
              <a:t>h</a:t>
            </a:r>
            <a:r>
              <a:rPr lang="en-US" sz="4800" u="sng" dirty="0" smtClean="0">
                <a:solidFill>
                  <a:srgbClr val="A7EA52">
                    <a:lumMod val="50000"/>
                  </a:srgbClr>
                </a:solidFill>
              </a:rPr>
              <a:t>a</a:t>
            </a:r>
            <a:r>
              <a:rPr lang="en-US" sz="4800" dirty="0" smtClean="0">
                <a:solidFill>
                  <a:prstClr val="black"/>
                </a:solidFill>
              </a:rPr>
              <a:t>ve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370110" y="845643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two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54640" y="1613123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</a:rPr>
              <a:t>And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433849" y="1613122"/>
            <a:ext cx="752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u="sng" dirty="0" smtClean="0">
                <a:solidFill>
                  <a:srgbClr val="212745">
                    <a:lumMod val="60000"/>
                    <a:lumOff val="40000"/>
                  </a:srgbClr>
                </a:solidFill>
              </a:rPr>
              <a:t>I</a:t>
            </a:r>
            <a:endParaRPr lang="en-US" sz="4800" u="sng" dirty="0">
              <a:solidFill>
                <a:srgbClr val="B4DCFA">
                  <a:lumMod val="50000"/>
                </a:srgb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4722" y="1613121"/>
            <a:ext cx="1620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smtClean="0">
                <a:solidFill>
                  <a:prstClr val="black"/>
                </a:solidFill>
              </a:rPr>
              <a:t>c</a:t>
            </a:r>
            <a:r>
              <a:rPr lang="en-US" sz="4800" u="sng" dirty="0" smtClean="0">
                <a:solidFill>
                  <a:srgbClr val="A7EA52">
                    <a:lumMod val="50000"/>
                  </a:srgbClr>
                </a:solidFill>
              </a:rPr>
              <a:t>a</a:t>
            </a:r>
            <a:r>
              <a:rPr lang="en-US" sz="4800" dirty="0" smtClean="0">
                <a:solidFill>
                  <a:prstClr val="black"/>
                </a:solidFill>
              </a:rPr>
              <a:t>n</a:t>
            </a:r>
            <a:endParaRPr lang="en-US" sz="4800" u="sng" dirty="0">
              <a:solidFill>
                <a:srgbClr val="B4DCFA">
                  <a:lumMod val="50000"/>
                </a:srgb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6194" y="1613120"/>
            <a:ext cx="1721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s</a:t>
            </a:r>
            <a:r>
              <a:rPr lang="en-US" sz="4800" u="sng" dirty="0">
                <a:solidFill>
                  <a:srgbClr val="B4DCFA">
                    <a:lumMod val="50000"/>
                  </a:srgbClr>
                </a:solidFill>
              </a:rPr>
              <a:t>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59919" y="2326520"/>
            <a:ext cx="580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</a:rPr>
              <a:t>A book and a </a:t>
            </a:r>
            <a:r>
              <a:rPr lang="en-US" sz="4800" dirty="0" smtClean="0">
                <a:solidFill>
                  <a:prstClr val="black"/>
                </a:solidFill>
              </a:rPr>
              <a:t>pen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694061" y="2326520"/>
            <a:ext cx="183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m</a:t>
            </a:r>
            <a:r>
              <a:rPr lang="en-US" sz="4800" u="sng" dirty="0">
                <a:solidFill>
                  <a:srgbClr val="B4DCFA">
                    <a:lumMod val="50000"/>
                  </a:srgbClr>
                </a:solidFill>
              </a:rPr>
              <a:t>e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457" y="3121091"/>
            <a:ext cx="713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u="sng" dirty="0" smtClean="0">
                <a:solidFill>
                  <a:srgbClr val="212745">
                    <a:lumMod val="60000"/>
                    <a:lumOff val="40000"/>
                  </a:srgbClr>
                </a:solidFill>
              </a:rPr>
              <a:t>I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0713" y="3157516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smtClean="0">
                <a:solidFill>
                  <a:prstClr val="black"/>
                </a:solidFill>
              </a:rPr>
              <a:t>s</a:t>
            </a:r>
            <a:r>
              <a:rPr lang="en-US" sz="4800" u="sng" dirty="0" smtClean="0">
                <a:solidFill>
                  <a:srgbClr val="B4DCFA">
                    <a:lumMod val="50000"/>
                  </a:srgbClr>
                </a:solidFill>
              </a:rPr>
              <a:t>ee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4034" y="3157517"/>
            <a:ext cx="4826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a window and </a:t>
            </a:r>
            <a:r>
              <a:rPr lang="en-US" sz="4800" dirty="0" smtClean="0">
                <a:solidFill>
                  <a:prstClr val="black"/>
                </a:solidFill>
              </a:rPr>
              <a:t>a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57851" y="3159627"/>
            <a:ext cx="162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d</a:t>
            </a:r>
            <a:r>
              <a:rPr lang="en-US" sz="4800" u="sng" dirty="0">
                <a:solidFill>
                  <a:srgbClr val="F14124">
                    <a:lumMod val="75000"/>
                  </a:srgbClr>
                </a:solidFill>
              </a:rPr>
              <a:t>oor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90521" y="4154692"/>
            <a:ext cx="134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smtClean="0">
                <a:solidFill>
                  <a:prstClr val="black"/>
                </a:solidFill>
              </a:rPr>
              <a:t>s</a:t>
            </a:r>
            <a:r>
              <a:rPr lang="en-US" sz="4800" u="sng" dirty="0" smtClean="0">
                <a:solidFill>
                  <a:srgbClr val="B4DCFA">
                    <a:lumMod val="50000"/>
                  </a:srgbClr>
                </a:solidFill>
              </a:rPr>
              <a:t>ee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68068" y="4161370"/>
            <a:ext cx="1346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u="sng" dirty="0" smtClean="0">
                <a:solidFill>
                  <a:srgbClr val="FF8021">
                    <a:lumMod val="75000"/>
                  </a:srgbClr>
                </a:solidFill>
              </a:rPr>
              <a:t>th</a:t>
            </a:r>
            <a:r>
              <a:rPr lang="en-US" sz="4800" dirty="0" smtClean="0">
                <a:solidFill>
                  <a:prstClr val="black"/>
                </a:solidFill>
              </a:rPr>
              <a:t>e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21362" y="4176861"/>
            <a:ext cx="2337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smtClean="0">
                <a:solidFill>
                  <a:prstClr val="black"/>
                </a:solidFill>
              </a:rPr>
              <a:t>c</a:t>
            </a:r>
            <a:r>
              <a:rPr lang="en-US" sz="4800" u="sng" dirty="0" smtClean="0">
                <a:solidFill>
                  <a:srgbClr val="B4DCFA">
                    <a:lumMod val="50000"/>
                  </a:srgbClr>
                </a:solidFill>
              </a:rPr>
              <a:t>ei</a:t>
            </a:r>
            <a:r>
              <a:rPr lang="en-US" sz="4800" dirty="0" smtClean="0">
                <a:solidFill>
                  <a:prstClr val="black"/>
                </a:solidFill>
              </a:rPr>
              <a:t>ling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0787" y="4176861"/>
            <a:ext cx="177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smtClean="0">
                <a:solidFill>
                  <a:prstClr val="black"/>
                </a:solidFill>
              </a:rPr>
              <a:t>and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96772" y="4161369"/>
            <a:ext cx="1386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u="sng" dirty="0" smtClean="0">
                <a:solidFill>
                  <a:srgbClr val="FF8021">
                    <a:lumMod val="75000"/>
                  </a:srgbClr>
                </a:solidFill>
              </a:rPr>
              <a:t>th</a:t>
            </a:r>
            <a:r>
              <a:rPr lang="en-US" sz="4800" dirty="0" smtClean="0">
                <a:solidFill>
                  <a:prstClr val="black"/>
                </a:solidFill>
              </a:rPr>
              <a:t>e</a:t>
            </a:r>
            <a:endParaRPr lang="ru-RU" sz="4800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71790" y="4176860"/>
            <a:ext cx="2055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fl</a:t>
            </a:r>
            <a:r>
              <a:rPr lang="en-US" sz="4800" u="sng" dirty="0">
                <a:solidFill>
                  <a:srgbClr val="F14124">
                    <a:lumMod val="75000"/>
                  </a:srgbClr>
                </a:solidFill>
              </a:rPr>
              <a:t>oor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5052587" y="2326520"/>
            <a:ext cx="3127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in front of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5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" grpId="0"/>
      <p:bldP spid="3" grpId="0"/>
      <p:bldP spid="11" grpId="0"/>
      <p:bldP spid="12" grpId="0"/>
      <p:bldP spid="14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495309"/>
            <a:ext cx="79928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YOUR HOMEWORK</a:t>
            </a:r>
          </a:p>
          <a:p>
            <a:pPr algn="ctr"/>
            <a:endParaRPr lang="en-US" b="1" dirty="0" smtClean="0"/>
          </a:p>
          <a:p>
            <a:pPr algn="ctr"/>
            <a:r>
              <a:rPr lang="en-US" sz="4400" b="1" dirty="0" smtClean="0"/>
              <a:t>WB. p. 42 ex.1-3</a:t>
            </a:r>
            <a:r>
              <a:rPr lang="ru-RU" sz="4400" b="1" smtClean="0"/>
              <a:t>,</a:t>
            </a:r>
          </a:p>
          <a:p>
            <a:pPr algn="ctr"/>
            <a:r>
              <a:rPr lang="ru-RU" sz="4400" b="1" smtClean="0"/>
              <a:t> </a:t>
            </a:r>
            <a:r>
              <a:rPr lang="ru-RU" sz="4400" b="1" dirty="0" smtClean="0"/>
              <a:t>выучить слова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30605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go loves English - Have you got a ruler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91440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6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698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reamicus.com/data/pen/pen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18" y="297907"/>
            <a:ext cx="1435738" cy="127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da.litres.ru/static/bookimages/21/28/71/21287153.bin.dir/21287153.cover_max1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21" y="356021"/>
            <a:ext cx="1265900" cy="174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111\Desktop\ОТКРЫТЫЙ УРОК\291d111d42833ca8cb2024c5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2" t="9605" r="13413" b="22319"/>
          <a:stretch/>
        </p:blipFill>
        <p:spPr bwMode="auto">
          <a:xfrm>
            <a:off x="318154" y="2183558"/>
            <a:ext cx="1552257" cy="144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0" t="40713" r="32509" b="40042"/>
          <a:stretch/>
        </p:blipFill>
        <p:spPr bwMode="auto">
          <a:xfrm>
            <a:off x="3805509" y="3536139"/>
            <a:ext cx="1496291" cy="119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40825" r="69536" b="40825"/>
          <a:stretch/>
        </p:blipFill>
        <p:spPr bwMode="auto">
          <a:xfrm>
            <a:off x="2057984" y="3511660"/>
            <a:ext cx="1206212" cy="113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6890" r="68899" b="71627"/>
          <a:stretch/>
        </p:blipFill>
        <p:spPr bwMode="auto">
          <a:xfrm>
            <a:off x="1454156" y="98988"/>
            <a:ext cx="1525145" cy="177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0" t="71649" r="9549" b="20246"/>
          <a:stretch/>
        </p:blipFill>
        <p:spPr bwMode="auto">
          <a:xfrm>
            <a:off x="5155695" y="291236"/>
            <a:ext cx="2291467" cy="157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113321" y="1682093"/>
            <a:ext cx="3600400" cy="2232248"/>
            <a:chOff x="3707904" y="364908"/>
            <a:chExt cx="3600400" cy="2232248"/>
          </a:xfrm>
        </p:grpSpPr>
        <p:sp>
          <p:nvSpPr>
            <p:cNvPr id="8" name="Облако 7"/>
            <p:cNvSpPr/>
            <p:nvPr/>
          </p:nvSpPr>
          <p:spPr>
            <a:xfrm>
              <a:off x="3707904" y="364908"/>
              <a:ext cx="3384376" cy="2232248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55976" y="714901"/>
              <a:ext cx="29523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SCHOOL THINGS</a:t>
              </a:r>
              <a:endParaRPr lang="ru-RU" sz="4400" dirty="0"/>
            </a:p>
          </p:txBody>
        </p:sp>
      </p:grp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2" t="26401" r="6255" b="54349"/>
          <a:stretch/>
        </p:blipFill>
        <p:spPr bwMode="auto">
          <a:xfrm>
            <a:off x="7098721" y="5055280"/>
            <a:ext cx="1676400" cy="88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71736" r="62529"/>
          <a:stretch/>
        </p:blipFill>
        <p:spPr bwMode="auto">
          <a:xfrm>
            <a:off x="192730" y="297907"/>
            <a:ext cx="946778" cy="130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C:\Users\111\Desktop\ОТКРЫТЫЙ УРОК\10148591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40" y="2864590"/>
            <a:ext cx="1782490" cy="144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111\Desktop\ОТКРЫТЫЙ УРОК\10135807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1" y="4286776"/>
            <a:ext cx="1029795" cy="153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rmuzikafm.ru/uploads/images/k/r/a/krask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45" y="4903094"/>
            <a:ext cx="1973151" cy="14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057984" y="4560985"/>
            <a:ext cx="200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a sharpener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46317" y="5840261"/>
            <a:ext cx="209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a dictionary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3759402" y="4754355"/>
            <a:ext cx="164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an eraser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504138" y="3860447"/>
            <a:ext cx="159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a pencil case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990026" y="6024927"/>
            <a:ext cx="94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paints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7496327" y="6011159"/>
            <a:ext cx="102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a ruler</a:t>
            </a:r>
            <a:endParaRPr lang="ru-RU" dirty="0"/>
          </a:p>
        </p:txBody>
      </p:sp>
      <p:sp>
        <p:nvSpPr>
          <p:cNvPr id="1024" name="TextBox 1023"/>
          <p:cNvSpPr txBox="1"/>
          <p:nvPr/>
        </p:nvSpPr>
        <p:spPr>
          <a:xfrm>
            <a:off x="7596336" y="4463066"/>
            <a:ext cx="1190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felt pens</a:t>
            </a:r>
            <a:endParaRPr lang="ru-RU" dirty="0"/>
          </a:p>
        </p:txBody>
      </p:sp>
      <p:pic>
        <p:nvPicPr>
          <p:cNvPr id="1045" name="Picture 21" descr="http://chicagohacksbig.com/images/colored-pencils-clipart-1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18997" r="14559"/>
          <a:stretch/>
        </p:blipFill>
        <p:spPr bwMode="auto">
          <a:xfrm>
            <a:off x="2443565" y="4939021"/>
            <a:ext cx="1234654" cy="113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TextBox 1024"/>
          <p:cNvSpPr txBox="1"/>
          <p:nvPr/>
        </p:nvSpPr>
        <p:spPr>
          <a:xfrm>
            <a:off x="2057984" y="6072554"/>
            <a:ext cx="194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coloured</a:t>
            </a:r>
            <a:r>
              <a:rPr lang="en-US" dirty="0" smtClean="0"/>
              <a:t> pencils</a:t>
            </a:r>
            <a:endParaRPr lang="ru-RU" dirty="0"/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74" y="2476035"/>
            <a:ext cx="15176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9" name="TextBox 1038"/>
          <p:cNvSpPr txBox="1"/>
          <p:nvPr/>
        </p:nvSpPr>
        <p:spPr>
          <a:xfrm>
            <a:off x="192730" y="3547339"/>
            <a:ext cx="186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a diary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10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1024" grpId="0"/>
      <p:bldP spid="1025" grpId="0"/>
      <p:bldP spid="10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0956" y="244205"/>
            <a:ext cx="63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WRITE  THE WORDS UNDER THE PICTURES</a:t>
            </a:r>
            <a:endParaRPr lang="ru-RU" sz="24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145889"/>
              </p:ext>
            </p:extLst>
          </p:nvPr>
        </p:nvGraphicFramePr>
        <p:xfrm>
          <a:off x="88566" y="1376476"/>
          <a:ext cx="8856980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396"/>
                <a:gridCol w="1771396"/>
                <a:gridCol w="1771396"/>
                <a:gridCol w="1771396"/>
                <a:gridCol w="1771396"/>
              </a:tblGrid>
              <a:tr h="14401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5121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68" y="1498939"/>
            <a:ext cx="1218436" cy="12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41" y="1709118"/>
            <a:ext cx="1356171" cy="86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4" y="1676721"/>
            <a:ext cx="1186261" cy="88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814" y="1498939"/>
            <a:ext cx="1511300" cy="113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1442831"/>
            <a:ext cx="1267998" cy="119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68" y="3487398"/>
            <a:ext cx="890375" cy="100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00" b="15267"/>
          <a:stretch/>
        </p:blipFill>
        <p:spPr bwMode="auto">
          <a:xfrm>
            <a:off x="1982698" y="3378297"/>
            <a:ext cx="1544047" cy="128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90" y="3438109"/>
            <a:ext cx="1440149" cy="116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58" y="3545017"/>
            <a:ext cx="1440553" cy="76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8" y="3551566"/>
            <a:ext cx="1153669" cy="94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4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667" y="199425"/>
            <a:ext cx="773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READ THE SENTENCES AND COLOUR THE PICTURE</a:t>
            </a:r>
            <a:endParaRPr lang="ru-RU" sz="2400" b="1" dirty="0"/>
          </a:p>
        </p:txBody>
      </p:sp>
      <p:pic>
        <p:nvPicPr>
          <p:cNvPr id="5" name="Рисунок 4" descr="http://nounousandrine83.n.o.pic.centerblog.net/o/2c5e582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18125" r="1987" b="9583"/>
          <a:stretch/>
        </p:blipFill>
        <p:spPr bwMode="auto">
          <a:xfrm>
            <a:off x="51233" y="3470796"/>
            <a:ext cx="4016711" cy="2796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www.2porosenka.ru/images/dlya-samih-malenkih-raskraski/detskie-raskraski-dlya-samih-malenkih/detskie-raskraski-dlya-samih-malenkih14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788">
            <a:off x="4768332" y="971837"/>
            <a:ext cx="1460136" cy="234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ugreen.do.am/_nw/0/26287424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9" t="31101" r="36230" b="44315"/>
          <a:stretch/>
        </p:blipFill>
        <p:spPr bwMode="auto">
          <a:xfrm>
            <a:off x="6156176" y="2372246"/>
            <a:ext cx="1076325" cy="1098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cdn.pixabay.com/photo/2014/04/02/16/30/ruler-307494__340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45" y="3292580"/>
            <a:ext cx="3476625" cy="174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xn----7sbaaba4a3aqb1ckgcghdjb0h3e.xn--p1ai/upload/images/15358/1443267064560681f8f364f.g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8652">
            <a:off x="7130647" y="1324496"/>
            <a:ext cx="170370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47297" y="661090"/>
            <a:ext cx="477090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sz="2200" dirty="0"/>
              <a:t>Colour the second pencil purple.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200" dirty="0" smtClean="0"/>
              <a:t>Colour </a:t>
            </a:r>
            <a:r>
              <a:rPr lang="en-US" sz="2200" dirty="0"/>
              <a:t>the pencil case green.</a:t>
            </a:r>
            <a:endParaRPr lang="en-US" sz="22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200" dirty="0"/>
              <a:t>Colour the first pencil </a:t>
            </a:r>
            <a:r>
              <a:rPr lang="en-US" sz="2200" dirty="0" smtClean="0"/>
              <a:t>red</a:t>
            </a:r>
            <a:r>
              <a:rPr lang="ru-RU" sz="2200" dirty="0" smtClean="0"/>
              <a:t>. </a:t>
            </a:r>
            <a:endParaRPr lang="en-US" sz="22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200" dirty="0" smtClean="0"/>
              <a:t>Colour the ruler blue.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200" dirty="0" smtClean="0"/>
              <a:t>Colour the sharpener brown.</a:t>
            </a:r>
          </a:p>
        </p:txBody>
      </p:sp>
      <p:pic>
        <p:nvPicPr>
          <p:cNvPr id="7" name="Рисунок 6" descr="https://media.istockphoto.com/vectors/pencil-sharpener-icon-outlined-vector-id589569450?k=6&amp;m=589569450&amp;s=612x612&amp;w=0&amp;h=tuzA_ZlZc-DcAtU8loDwp1rJXb6oOtBQbEyf8Dy_kfI=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9" t="17646" r="12255" b="17810"/>
          <a:stretch/>
        </p:blipFill>
        <p:spPr bwMode="auto">
          <a:xfrm>
            <a:off x="4390876" y="3275194"/>
            <a:ext cx="882650" cy="760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67944" y="4293096"/>
            <a:ext cx="46409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200" dirty="0" smtClean="0">
                <a:solidFill>
                  <a:prstClr val="black"/>
                </a:solidFill>
              </a:rPr>
              <a:t>6. Colour </a:t>
            </a:r>
            <a:r>
              <a:rPr lang="en-US" sz="2200" dirty="0">
                <a:solidFill>
                  <a:prstClr val="black"/>
                </a:solidFill>
              </a:rPr>
              <a:t>the eraser blue.</a:t>
            </a:r>
          </a:p>
          <a:p>
            <a:pPr lvl="0">
              <a:lnSpc>
                <a:spcPct val="150000"/>
              </a:lnSpc>
            </a:pPr>
            <a:r>
              <a:rPr lang="en-US" sz="2200" dirty="0" smtClean="0">
                <a:solidFill>
                  <a:prstClr val="black"/>
                </a:solidFill>
              </a:rPr>
              <a:t>7. Colour </a:t>
            </a:r>
            <a:r>
              <a:rPr lang="en-US" sz="2200" dirty="0">
                <a:solidFill>
                  <a:prstClr val="black"/>
                </a:solidFill>
              </a:rPr>
              <a:t>the copybook yellow.</a:t>
            </a:r>
          </a:p>
          <a:p>
            <a:pPr lvl="0">
              <a:lnSpc>
                <a:spcPct val="150000"/>
              </a:lnSpc>
            </a:pPr>
            <a:r>
              <a:rPr lang="en-US" sz="2200" dirty="0" smtClean="0">
                <a:solidFill>
                  <a:prstClr val="black"/>
                </a:solidFill>
              </a:rPr>
              <a:t>8. Colour </a:t>
            </a:r>
            <a:r>
              <a:rPr lang="en-US" sz="2200" dirty="0">
                <a:solidFill>
                  <a:prstClr val="black"/>
                </a:solidFill>
              </a:rPr>
              <a:t>the third pencil </a:t>
            </a:r>
            <a:r>
              <a:rPr lang="en-US" sz="2200" dirty="0" smtClean="0">
                <a:solidFill>
                  <a:prstClr val="black"/>
                </a:solidFill>
              </a:rPr>
              <a:t>orange.</a:t>
            </a:r>
            <a:endParaRPr lang="en-US" sz="22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2200" dirty="0" smtClean="0">
                <a:solidFill>
                  <a:prstClr val="black"/>
                </a:solidFill>
              </a:rPr>
              <a:t>9. Colour </a:t>
            </a:r>
            <a:r>
              <a:rPr lang="en-US" sz="2200" dirty="0">
                <a:solidFill>
                  <a:prstClr val="black"/>
                </a:solidFill>
              </a:rPr>
              <a:t>the pen black.</a:t>
            </a:r>
          </a:p>
        </p:txBody>
      </p:sp>
    </p:spTree>
    <p:extLst>
      <p:ext uri="{BB962C8B-B14F-4D97-AF65-F5344CB8AC3E}">
        <p14:creationId xmlns:p14="http://schemas.microsoft.com/office/powerpoint/2010/main" val="179528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tion Words - Talking Flashcards!!!!!!!!!!!!!!!!!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91440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5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You must take a copybook for Russian. 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0933" y="886034"/>
            <a:ext cx="8942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Ты  </a:t>
            </a:r>
            <a:r>
              <a:rPr lang="ru-RU" sz="3200" b="1" i="1" u="sng" dirty="0" smtClean="0"/>
              <a:t>должен</a:t>
            </a:r>
            <a:r>
              <a:rPr lang="ru-RU" sz="3200" i="1" dirty="0" smtClean="0"/>
              <a:t> </a:t>
            </a:r>
            <a:r>
              <a:rPr lang="ru-RU" sz="3200" b="1" i="1" u="sng" dirty="0"/>
              <a:t>взять</a:t>
            </a:r>
            <a:r>
              <a:rPr lang="ru-RU" sz="3200" i="1" dirty="0" smtClean="0"/>
              <a:t> тетрадь на урок рус</a:t>
            </a:r>
            <a:r>
              <a:rPr lang="en-US" sz="3200" i="1" dirty="0"/>
              <a:t>.</a:t>
            </a:r>
            <a:r>
              <a:rPr lang="ru-RU" sz="3200" i="1" dirty="0" smtClean="0"/>
              <a:t> яз. </a:t>
            </a:r>
            <a:endParaRPr lang="ru-RU" sz="3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-421579" y="4216732"/>
            <a:ext cx="9396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Он </a:t>
            </a:r>
            <a:r>
              <a:rPr lang="ru-RU" sz="3200" b="1" u="sng" dirty="0" smtClean="0"/>
              <a:t>должен будет</a:t>
            </a:r>
            <a:r>
              <a:rPr lang="ru-RU" sz="3200" b="1" u="sng" dirty="0"/>
              <a:t> взять </a:t>
            </a:r>
            <a:r>
              <a:rPr lang="ru-RU" sz="3200" dirty="0" smtClean="0"/>
              <a:t>словарь. </a:t>
            </a: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823325" y="4741325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/>
              <a:t>???</a:t>
            </a:r>
            <a:endParaRPr lang="ru-RU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-142429" y="1628800"/>
            <a:ext cx="9594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>
                <a:solidFill>
                  <a:prstClr val="black"/>
                </a:solidFill>
              </a:rPr>
              <a:t>You </a:t>
            </a:r>
            <a:r>
              <a:rPr lang="en-US" sz="4000" dirty="0" smtClean="0">
                <a:solidFill>
                  <a:prstClr val="black"/>
                </a:solidFill>
              </a:rPr>
              <a:t>will  </a:t>
            </a:r>
            <a:r>
              <a:rPr lang="en-US" sz="4000" dirty="0">
                <a:solidFill>
                  <a:prstClr val="black"/>
                </a:solidFill>
              </a:rPr>
              <a:t>take a copybook for Russian. 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37" y="2257447"/>
            <a:ext cx="8942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Ты  </a:t>
            </a:r>
            <a:r>
              <a:rPr lang="ru-RU" sz="3200" b="1" i="1" u="sng" dirty="0" smtClean="0"/>
              <a:t>возьмешь </a:t>
            </a:r>
            <a:r>
              <a:rPr lang="ru-RU" sz="3200" i="1" dirty="0" smtClean="0"/>
              <a:t>тетрадь на урок рус</a:t>
            </a:r>
            <a:r>
              <a:rPr lang="en-US" sz="3200" i="1" dirty="0"/>
              <a:t>.</a:t>
            </a:r>
            <a:r>
              <a:rPr lang="ru-RU" sz="3200" i="1" dirty="0" smtClean="0"/>
              <a:t> яз. </a:t>
            </a:r>
            <a:endParaRPr lang="ru-RU" sz="3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035" y="3212976"/>
            <a:ext cx="9215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u="sng" dirty="0" smtClean="0">
                <a:latin typeface="Arial Narrow" pitchFamily="34" charset="0"/>
              </a:rPr>
              <a:t>ПОДЛЕЖАЩЕЕ</a:t>
            </a:r>
            <a:r>
              <a:rPr lang="ru-RU" sz="3000" b="1" dirty="0" smtClean="0">
                <a:latin typeface="Arial Narrow" pitchFamily="34" charset="0"/>
              </a:rPr>
              <a:t> + </a:t>
            </a:r>
            <a:r>
              <a:rPr lang="en-US" sz="3000" b="1" u="sng" dirty="0" smtClean="0">
                <a:latin typeface="Arial Narrow" pitchFamily="34" charset="0"/>
              </a:rPr>
              <a:t>WILL</a:t>
            </a:r>
            <a:r>
              <a:rPr lang="en-US" sz="3000" b="1" dirty="0" smtClean="0">
                <a:latin typeface="Arial Narrow" pitchFamily="34" charset="0"/>
              </a:rPr>
              <a:t> + </a:t>
            </a:r>
            <a:r>
              <a:rPr lang="ru-RU" sz="3000" b="1" u="sng" dirty="0" smtClean="0">
                <a:latin typeface="Arial Narrow" pitchFamily="34" charset="0"/>
              </a:rPr>
              <a:t>ОСН.ГЛАГОЛ</a:t>
            </a:r>
            <a:r>
              <a:rPr lang="ru-RU" sz="3000" b="1" dirty="0" smtClean="0">
                <a:latin typeface="Arial Narrow" pitchFamily="34" charset="0"/>
              </a:rPr>
              <a:t> + ВТОР.ЧЛ.ПРЕДЛ.</a:t>
            </a:r>
          </a:p>
          <a:p>
            <a:pPr algn="ctr"/>
            <a:endParaRPr lang="ru-RU" sz="3000" b="1" dirty="0">
              <a:latin typeface="Arial Narrow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997468" y="3851554"/>
            <a:ext cx="7104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040954" y="3851554"/>
            <a:ext cx="21152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94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  <p:bldP spid="3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332656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SB. p.79</a:t>
            </a:r>
            <a:endParaRPr lang="ru-RU" sz="3200" b="1" dirty="0"/>
          </a:p>
        </p:txBody>
      </p:sp>
      <p:sp>
        <p:nvSpPr>
          <p:cNvPr id="2" name="Облако 1"/>
          <p:cNvSpPr/>
          <p:nvPr/>
        </p:nvSpPr>
        <p:spPr>
          <a:xfrm>
            <a:off x="235821" y="794321"/>
            <a:ext cx="8352928" cy="41764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39877" y="1196752"/>
            <a:ext cx="73448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WILL HAVE TO</a:t>
            </a:r>
            <a:r>
              <a:rPr lang="ru-RU" sz="8000" b="1" dirty="0" smtClean="0"/>
              <a:t>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ru-RU" sz="4800" dirty="0"/>
              <a:t>«</a:t>
            </a:r>
            <a:r>
              <a:rPr lang="ru-RU" sz="4800" dirty="0" smtClean="0"/>
              <a:t>придется, </a:t>
            </a:r>
            <a:br>
              <a:rPr lang="ru-RU" sz="4800" dirty="0" smtClean="0"/>
            </a:br>
            <a:r>
              <a:rPr lang="ru-RU" sz="4800" dirty="0" smtClean="0"/>
              <a:t>должен будет»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410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351" y="126876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SB. </a:t>
            </a:r>
            <a:r>
              <a:rPr lang="en-US" sz="3200" b="1" dirty="0" smtClean="0"/>
              <a:t>ex.2</a:t>
            </a:r>
            <a:r>
              <a:rPr lang="ru-RU" sz="3200" b="1" dirty="0" smtClean="0"/>
              <a:t> </a:t>
            </a:r>
            <a:r>
              <a:rPr lang="en-US" sz="3200" b="1" dirty="0" smtClean="0"/>
              <a:t>p.80.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66786" y="1207202"/>
            <a:ext cx="737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       </a:t>
            </a:r>
            <a:r>
              <a:rPr lang="en-US" sz="3600" b="1" dirty="0" smtClean="0"/>
              <a:t>MUST           WILL HAVE TO</a:t>
            </a:r>
            <a:endParaRPr lang="ru-RU" sz="36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633741" y="1530368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8351" y="2256705"/>
            <a:ext cx="85329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/>
              <a:t> </a:t>
            </a:r>
            <a:r>
              <a:rPr lang="en-US" sz="3000" dirty="0" smtClean="0"/>
              <a:t>You </a:t>
            </a:r>
            <a:r>
              <a:rPr lang="en-US" sz="3000" b="1" dirty="0" smtClean="0"/>
              <a:t>will have to </a:t>
            </a:r>
            <a:r>
              <a:rPr lang="en-US" sz="3000" dirty="0" smtClean="0"/>
              <a:t>wear a uniform. </a:t>
            </a:r>
          </a:p>
          <a:p>
            <a:pPr marL="342900" indent="-342900">
              <a:buAutoNum type="arabicPeriod"/>
            </a:pPr>
            <a:r>
              <a:rPr lang="en-US" sz="3000" dirty="0" smtClean="0"/>
              <a:t> I’</a:t>
            </a:r>
            <a:r>
              <a:rPr lang="en-US" sz="3000" b="1" dirty="0" smtClean="0"/>
              <a:t>ll </a:t>
            </a:r>
            <a:r>
              <a:rPr lang="en-US" sz="3000" b="1" dirty="0"/>
              <a:t>have to </a:t>
            </a:r>
            <a:r>
              <a:rPr lang="en-US" sz="3000" dirty="0"/>
              <a:t>buy a new pen.</a:t>
            </a:r>
            <a:r>
              <a:rPr lang="ru-RU" sz="3000" dirty="0"/>
              <a:t> </a:t>
            </a:r>
            <a:endParaRPr lang="en-US" sz="2800" i="1" dirty="0" smtClean="0"/>
          </a:p>
          <a:p>
            <a:pPr marL="342900" indent="-342900">
              <a:buAutoNum type="arabicPeriod"/>
            </a:pPr>
            <a:r>
              <a:rPr lang="ru-RU" sz="2800" dirty="0" smtClean="0"/>
              <a:t> </a:t>
            </a:r>
            <a:r>
              <a:rPr lang="en-US" sz="3000" dirty="0"/>
              <a:t>My friend </a:t>
            </a:r>
            <a:r>
              <a:rPr lang="en-US" sz="3000" b="1" dirty="0"/>
              <a:t>will have to </a:t>
            </a:r>
            <a:r>
              <a:rPr lang="ru-RU" sz="3000" b="1" dirty="0" smtClean="0"/>
              <a:t>с</a:t>
            </a:r>
            <a:r>
              <a:rPr lang="en-US" sz="3000" b="1" dirty="0" err="1" smtClean="0"/>
              <a:t>ome</a:t>
            </a:r>
            <a:r>
              <a:rPr lang="en-US" sz="3000" b="1" dirty="0" smtClean="0"/>
              <a:t> to </a:t>
            </a:r>
            <a:r>
              <a:rPr lang="en-US" sz="3000" dirty="0" smtClean="0"/>
              <a:t>my </a:t>
            </a:r>
            <a:r>
              <a:rPr lang="en-US" sz="3000" dirty="0"/>
              <a:t>place.</a:t>
            </a:r>
            <a:r>
              <a:rPr lang="ru-RU" sz="3000" dirty="0"/>
              <a:t> </a:t>
            </a:r>
            <a:endParaRPr lang="en-US" sz="2800" i="1" dirty="0" smtClean="0"/>
          </a:p>
          <a:p>
            <a:pPr marL="342900" indent="-342900">
              <a:buAutoNum type="arabicPeriod"/>
            </a:pPr>
            <a:r>
              <a:rPr lang="ru-RU" sz="2800" dirty="0" smtClean="0"/>
              <a:t> </a:t>
            </a:r>
            <a:r>
              <a:rPr lang="en-US" sz="3000" dirty="0" err="1"/>
              <a:t>Mum’</a:t>
            </a:r>
            <a:r>
              <a:rPr lang="en-US" sz="3000" b="1" dirty="0" err="1"/>
              <a:t>ll</a:t>
            </a:r>
            <a:r>
              <a:rPr lang="en-US" sz="3000" b="1" dirty="0"/>
              <a:t> have to </a:t>
            </a:r>
            <a:r>
              <a:rPr lang="en-US" sz="3000" dirty="0"/>
              <a:t>go to work on Saturday.</a:t>
            </a:r>
            <a:r>
              <a:rPr lang="ru-RU" sz="3000" dirty="0"/>
              <a:t> </a:t>
            </a:r>
            <a:endParaRPr lang="en-US" sz="2800" i="1" dirty="0" smtClean="0"/>
          </a:p>
          <a:p>
            <a:pPr marL="342900" indent="-342900">
              <a:buAutoNum type="arabicPeriod"/>
            </a:pPr>
            <a:r>
              <a:rPr lang="ru-RU" sz="2800" dirty="0" smtClean="0"/>
              <a:t> </a:t>
            </a:r>
            <a:r>
              <a:rPr lang="en-US" sz="3000" dirty="0"/>
              <a:t>I’</a:t>
            </a:r>
            <a:r>
              <a:rPr lang="en-US" sz="3000" b="1" dirty="0"/>
              <a:t>ll have to </a:t>
            </a:r>
            <a:r>
              <a:rPr lang="en-US" sz="3000" dirty="0"/>
              <a:t>do my homework.</a:t>
            </a:r>
            <a:r>
              <a:rPr lang="ru-RU" sz="3000" dirty="0"/>
              <a:t> </a:t>
            </a:r>
            <a:endParaRPr lang="en-US" sz="2800" i="1" dirty="0" smtClean="0"/>
          </a:p>
          <a:p>
            <a:pPr marL="342900" indent="-342900">
              <a:buAutoNum type="arabicPeriod"/>
            </a:pPr>
            <a:r>
              <a:rPr lang="ru-RU" sz="2800" dirty="0" smtClean="0"/>
              <a:t> </a:t>
            </a:r>
            <a:r>
              <a:rPr lang="en-US" sz="3000" dirty="0"/>
              <a:t>You’</a:t>
            </a:r>
            <a:r>
              <a:rPr lang="en-US" sz="3000" b="1" dirty="0"/>
              <a:t>ll have to </a:t>
            </a:r>
            <a:r>
              <a:rPr lang="en-US" sz="3000" dirty="0"/>
              <a:t>come with us.</a:t>
            </a:r>
            <a:r>
              <a:rPr lang="ru-RU" sz="3000" dirty="0"/>
              <a:t> </a:t>
            </a:r>
            <a:endParaRPr lang="ru-RU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10602" y="378209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SB. ex.1</a:t>
            </a:r>
            <a:r>
              <a:rPr lang="ru-RU" sz="3200" b="1" dirty="0" smtClean="0"/>
              <a:t> </a:t>
            </a:r>
            <a:r>
              <a:rPr lang="en-US" sz="3200" b="1" dirty="0" smtClean="0"/>
              <a:t>p.80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8796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3532</TotalTime>
  <Words>285</Words>
  <Application>Microsoft Office PowerPoint</Application>
  <PresentationFormat>Экран (4:3)</PresentationFormat>
  <Paragraphs>70</Paragraphs>
  <Slides>10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Гордеева Татьна Александровна</dc:creator>
  <cp:lastModifiedBy>111</cp:lastModifiedBy>
  <cp:revision>65</cp:revision>
  <dcterms:created xsi:type="dcterms:W3CDTF">2017-11-25T08:36:39Z</dcterms:created>
  <dcterms:modified xsi:type="dcterms:W3CDTF">2018-03-25T04:20:11Z</dcterms:modified>
</cp:coreProperties>
</file>