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784975" cy="1793167"/>
          </a:xfrm>
        </p:spPr>
        <p:txBody>
          <a:bodyPr/>
          <a:lstStyle/>
          <a:p>
            <a:pPr marL="182880" indent="0">
              <a:buNone/>
            </a:pPr>
            <a:r>
              <a:rPr lang="en-US" sz="4400" dirty="0" smtClean="0"/>
              <a:t>         </a:t>
            </a:r>
            <a:endParaRPr lang="ru-RU" sz="4400" dirty="0"/>
          </a:p>
        </p:txBody>
      </p:sp>
      <p:pic>
        <p:nvPicPr>
          <p:cNvPr id="1026" name="Picture 2" descr="https://arhivurokov.ru/kopilka/uploads/user_file_54ce3a316d8d3/first-conditional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1440"/>
            <a:ext cx="9468544" cy="756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2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dirty="0" smtClean="0"/>
              <a:t>The 6</a:t>
            </a:r>
            <a:r>
              <a:rPr lang="en-US" baseline="30000" dirty="0" smtClean="0"/>
              <a:t>th</a:t>
            </a:r>
            <a:r>
              <a:rPr lang="en-US" dirty="0" smtClean="0"/>
              <a:t> of December</a:t>
            </a:r>
          </a:p>
          <a:p>
            <a:pPr marL="45720" indent="0">
              <a:buNone/>
            </a:pPr>
            <a:r>
              <a:rPr lang="en-US" dirty="0" smtClean="0"/>
              <a:t>                                      Class work</a:t>
            </a:r>
          </a:p>
          <a:p>
            <a:pPr marL="45720" indent="0">
              <a:buNone/>
            </a:pPr>
            <a:r>
              <a:rPr lang="en-US" dirty="0" smtClean="0"/>
              <a:t>Ex 1</a:t>
            </a:r>
            <a:r>
              <a:rPr lang="en-US" dirty="0"/>
              <a:t>.</a:t>
            </a:r>
          </a:p>
          <a:p>
            <a:pPr marL="45720" indent="0">
              <a:buNone/>
            </a:pPr>
            <a:r>
              <a:rPr lang="en-US" dirty="0"/>
              <a:t>1.If he practices every day, he will become a champion.</a:t>
            </a:r>
          </a:p>
          <a:p>
            <a:pPr marL="45720" indent="0">
              <a:buNone/>
            </a:pPr>
            <a:r>
              <a:rPr lang="en-US" dirty="0"/>
              <a:t>2.She will help us if we ask.</a:t>
            </a:r>
          </a:p>
          <a:p>
            <a:pPr marL="45720" indent="0">
              <a:buNone/>
            </a:pPr>
            <a:r>
              <a:rPr lang="en-US" dirty="0"/>
              <a:t>3.If they have enough money, they will open a restaurant next year.</a:t>
            </a:r>
          </a:p>
          <a:p>
            <a:pPr marL="45720" indent="0">
              <a:buNone/>
            </a:pPr>
            <a:r>
              <a:rPr lang="en-US" dirty="0"/>
              <a:t>4.I won’t talk to you anymore if you insult me.</a:t>
            </a:r>
          </a:p>
          <a:p>
            <a:pPr marL="45720" indent="0">
              <a:buNone/>
            </a:pPr>
            <a:r>
              <a:rPr lang="en-US" dirty="0"/>
              <a:t>5.If Bob doesn’t keep his word, Anna will be angry with him.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Ex 2</a:t>
            </a:r>
            <a:r>
              <a:rPr lang="en-US" dirty="0"/>
              <a:t>.</a:t>
            </a:r>
          </a:p>
          <a:p>
            <a:pPr marL="45720" indent="0">
              <a:buNone/>
            </a:pPr>
            <a:r>
              <a:rPr lang="en-US" dirty="0"/>
              <a:t>1.If you had a driving license, you would get this job.</a:t>
            </a:r>
          </a:p>
          <a:p>
            <a:pPr marL="45720" indent="0">
              <a:buNone/>
            </a:pPr>
            <a:r>
              <a:rPr lang="en-US" dirty="0"/>
              <a:t>2.My dog would be 20 years old today if it were alive.</a:t>
            </a:r>
          </a:p>
          <a:p>
            <a:pPr marL="45720" indent="0">
              <a:buNone/>
            </a:pPr>
            <a:r>
              <a:rPr lang="en-US" dirty="0"/>
              <a:t>3.I would go to the police if I were you.</a:t>
            </a:r>
          </a:p>
          <a:p>
            <a:pPr marL="45720" indent="0">
              <a:buNone/>
            </a:pPr>
            <a:r>
              <a:rPr lang="en-US" dirty="0"/>
              <a:t>4.If people didn’t buy guns, the world would become safer.</a:t>
            </a:r>
          </a:p>
          <a:p>
            <a:pPr marL="45720" indent="0">
              <a:buNone/>
            </a:pPr>
            <a:r>
              <a:rPr lang="en-US" dirty="0"/>
              <a:t>5.Tom wouldn’t eat much “fast food” if his wife cooked at home.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151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dirty="0" smtClean="0"/>
              <a:t>Ex 3</a:t>
            </a:r>
            <a:r>
              <a:rPr lang="en-US" dirty="0"/>
              <a:t>.</a:t>
            </a:r>
          </a:p>
          <a:p>
            <a:pPr marL="45720" indent="0">
              <a:buNone/>
            </a:pPr>
            <a:r>
              <a:rPr lang="en-US" dirty="0"/>
              <a:t>1.I would have visited Sarah yesterday if I had known that she was ill.</a:t>
            </a:r>
          </a:p>
          <a:p>
            <a:pPr marL="45720" indent="0">
              <a:buNone/>
            </a:pPr>
            <a:r>
              <a:rPr lang="en-US" dirty="0"/>
              <a:t>2.If you had gone with me to Paris last month, you would have seen the Eifel Tower too.</a:t>
            </a:r>
          </a:p>
          <a:p>
            <a:pPr marL="45720" indent="0">
              <a:buNone/>
            </a:pPr>
            <a:r>
              <a:rPr lang="en-US" dirty="0"/>
              <a:t>3.We wouldn’t have got wet if you had taken an umbrella.</a:t>
            </a:r>
          </a:p>
          <a:p>
            <a:pPr marL="45720" indent="0">
              <a:buNone/>
            </a:pPr>
            <a:r>
              <a:rPr lang="en-US" dirty="0"/>
              <a:t>4.If Mum hadn’t opened the windows, our room wouldn’t have been full of mosquitoes.</a:t>
            </a:r>
          </a:p>
          <a:p>
            <a:pPr marL="45720" indent="0">
              <a:buNone/>
            </a:pPr>
            <a:r>
              <a:rPr lang="en-US" dirty="0"/>
              <a:t>5.Nick wouldn’t have been so tired this morning if he had gone to bed early last night.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mtClean="0"/>
              <a:t>Ex 4.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>            2 – </a:t>
            </a:r>
            <a:r>
              <a:rPr lang="ru-RU" dirty="0"/>
              <a:t>а (Если будет много дождя, цветы вырастут очень быстро.)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            3 – е (Если бы я знал английский хорошо, я бы был переводчиком.)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            4 – а (Мои дети не заплакали бы, если бы он не крикнул на них.)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            5 – </a:t>
            </a:r>
            <a:r>
              <a:rPr lang="en-US" dirty="0"/>
              <a:t>d (</a:t>
            </a:r>
            <a:r>
              <a:rPr lang="ru-RU" dirty="0"/>
              <a:t>Я бы позвонила ему на твоем месте.)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            6 – </a:t>
            </a:r>
            <a:r>
              <a:rPr lang="en-US" dirty="0"/>
              <a:t>b (</a:t>
            </a:r>
            <a:r>
              <a:rPr lang="ru-RU" dirty="0"/>
              <a:t>Она наденет это платье, если похудеет.)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49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volna.org/wp-content/uploads/2014/11/conditional_sentences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" y="116632"/>
            <a:ext cx="887785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99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https://pptcloud.nyc3.digitaloceanspaces.com/slides/pics/002/146/147/original/Slide2.jpg?14852501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2" y="116632"/>
            <a:ext cx="8882795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49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pptcloud.nyc3.digitaloceanspaces.com/slides/pics/002/146/148/original/Slide3.jpg?14852501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32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pptcloud.nyc3.digitaloceanspaces.com/slides/pics/002/146/150/original/Slide5.jpg?1485250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5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https://pptcloud.nyc3.digitaloceanspaces.com/slides/pics/002/146/153/original/Slide8.jpg?1485250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30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6624736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to get involved  with the charity- </a:t>
            </a:r>
            <a:r>
              <a:rPr lang="ru-RU" sz="3800" dirty="0"/>
              <a:t>заняться благотворительностью</a:t>
            </a:r>
          </a:p>
          <a:p>
            <a:r>
              <a:rPr lang="en-US" sz="3800" dirty="0"/>
              <a:t>to raise lots of money- </a:t>
            </a:r>
            <a:r>
              <a:rPr lang="ru-RU" sz="3800" dirty="0"/>
              <a:t>собирать много денег</a:t>
            </a:r>
          </a:p>
          <a:p>
            <a:r>
              <a:rPr lang="en-US" sz="3800" dirty="0"/>
              <a:t>altitude [ˈ</a:t>
            </a:r>
            <a:r>
              <a:rPr lang="en-US" sz="3800" dirty="0" err="1"/>
              <a:t>æltɪtju:d</a:t>
            </a:r>
            <a:r>
              <a:rPr lang="en-US" sz="3800" dirty="0"/>
              <a:t>] -  </a:t>
            </a:r>
            <a:r>
              <a:rPr lang="ru-RU" sz="3800" dirty="0"/>
              <a:t>высота </a:t>
            </a:r>
          </a:p>
          <a:p>
            <a:r>
              <a:rPr lang="en-US" sz="3800" dirty="0"/>
              <a:t>to be useful- </a:t>
            </a:r>
            <a:r>
              <a:rPr lang="ru-RU" sz="3800" dirty="0"/>
              <a:t>быть полезным</a:t>
            </a:r>
          </a:p>
          <a:p>
            <a:r>
              <a:rPr lang="en-US" sz="3800" dirty="0"/>
              <a:t>to have sponsors- </a:t>
            </a:r>
            <a:r>
              <a:rPr lang="ru-RU" sz="3800" dirty="0"/>
              <a:t>иметь спонсоров</a:t>
            </a:r>
          </a:p>
          <a:p>
            <a:r>
              <a:rPr lang="en-US" sz="3800" dirty="0"/>
              <a:t>to get sponsors- </a:t>
            </a:r>
            <a:r>
              <a:rPr lang="ru-RU" sz="3800" dirty="0"/>
              <a:t>получить спонсоров</a:t>
            </a:r>
          </a:p>
          <a:p>
            <a:r>
              <a:rPr lang="en-US" sz="3800" dirty="0"/>
              <a:t>to get fit-  </a:t>
            </a:r>
            <a:r>
              <a:rPr lang="ru-RU" sz="3800" dirty="0"/>
              <a:t>набирать форму</a:t>
            </a:r>
          </a:p>
          <a:p>
            <a:r>
              <a:rPr lang="en-US" sz="3800" dirty="0"/>
              <a:t>backed-  </a:t>
            </a:r>
            <a:r>
              <a:rPr lang="ru-RU" sz="3800" dirty="0"/>
              <a:t>поддерживать</a:t>
            </a:r>
          </a:p>
          <a:p>
            <a:r>
              <a:rPr lang="en-US" sz="3800" dirty="0"/>
              <a:t>collaborate [</a:t>
            </a:r>
            <a:r>
              <a:rPr lang="en-US" sz="3800" dirty="0" err="1"/>
              <a:t>kəˈlæbəreɪt</a:t>
            </a:r>
            <a:r>
              <a:rPr lang="en-US" sz="3800" dirty="0"/>
              <a:t>] – </a:t>
            </a:r>
            <a:r>
              <a:rPr lang="ru-RU" sz="3800" dirty="0"/>
              <a:t>сотрудничать</a:t>
            </a:r>
          </a:p>
          <a:p>
            <a:r>
              <a:rPr lang="en-US" sz="3800" dirty="0"/>
              <a:t>voluntary [ˈ</a:t>
            </a:r>
            <a:r>
              <a:rPr lang="en-US" sz="3800" dirty="0" err="1"/>
              <a:t>vɔləntərɪ</a:t>
            </a:r>
            <a:r>
              <a:rPr lang="en-US" sz="3800" dirty="0"/>
              <a:t>] – </a:t>
            </a:r>
            <a:r>
              <a:rPr lang="ru-RU" sz="3800" dirty="0"/>
              <a:t>добровольный</a:t>
            </a:r>
          </a:p>
          <a:p>
            <a:r>
              <a:rPr lang="en-US" sz="3800" dirty="0"/>
              <a:t>volunteer [ˌ</a:t>
            </a:r>
            <a:r>
              <a:rPr lang="en-US" sz="3800" dirty="0" err="1"/>
              <a:t>vɔlənˈtɪə</a:t>
            </a:r>
            <a:r>
              <a:rPr lang="en-US" sz="3800" dirty="0"/>
              <a:t>] </a:t>
            </a:r>
            <a:r>
              <a:rPr lang="ru-RU" sz="3800" dirty="0"/>
              <a:t>добровольно предлагать</a:t>
            </a:r>
          </a:p>
          <a:p>
            <a:r>
              <a:rPr lang="en-US" sz="3800" dirty="0"/>
              <a:t>hand [</a:t>
            </a:r>
            <a:r>
              <a:rPr lang="en-US" sz="3800" dirty="0" err="1"/>
              <a:t>hænd</a:t>
            </a:r>
            <a:r>
              <a:rPr lang="en-US" sz="3800" dirty="0"/>
              <a:t>- </a:t>
            </a:r>
            <a:r>
              <a:rPr lang="ru-RU" sz="3800" dirty="0"/>
              <a:t>вручать , передавать</a:t>
            </a:r>
          </a:p>
          <a:p>
            <a:r>
              <a:rPr lang="en-US" sz="3800" dirty="0"/>
              <a:t>sponsored walk  - </a:t>
            </a:r>
            <a:r>
              <a:rPr lang="ru-RU" sz="3800" dirty="0"/>
              <a:t>субсидируемый поход</a:t>
            </a:r>
          </a:p>
          <a:p>
            <a:r>
              <a:rPr lang="ru-RU" sz="3800" dirty="0">
                <a:solidFill>
                  <a:srgbClr val="FF0000"/>
                </a:solidFill>
              </a:rPr>
              <a:t>Субсидирование</a:t>
            </a:r>
            <a:r>
              <a:rPr lang="ru-RU" sz="3800" dirty="0"/>
              <a:t> - это безвозмездная помощь, т.е. выплачивается денежная выплата или пособие в денежной форме за счет государства..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13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Ex 1</a:t>
            </a:r>
          </a:p>
          <a:p>
            <a:pPr marL="45720" indent="0">
              <a:buNone/>
            </a:pPr>
            <a:r>
              <a:rPr lang="en-US" sz="2400" dirty="0"/>
              <a:t>1.If  you want to get  involved with a charity, we will raise lots of money for the charity</a:t>
            </a:r>
          </a:p>
          <a:p>
            <a:pPr marL="45720" indent="0">
              <a:buNone/>
            </a:pPr>
            <a:r>
              <a:rPr lang="en-US" sz="2400" dirty="0"/>
              <a:t>2.If you wanted  to be useful in some way, we had raise lots of money for the charity</a:t>
            </a:r>
          </a:p>
          <a:p>
            <a:pPr marL="45720" indent="0">
              <a:buNone/>
            </a:pPr>
            <a:r>
              <a:rPr lang="en-US" sz="2400" dirty="0"/>
              <a:t>3.If  she walks too fast at this altitude, he won’t play</a:t>
            </a:r>
          </a:p>
          <a:p>
            <a:pPr marL="45720" indent="0">
              <a:buNone/>
            </a:pPr>
            <a:r>
              <a:rPr lang="en-US" sz="2400" dirty="0"/>
              <a:t>4.If she had walked any faster at this </a:t>
            </a:r>
            <a:r>
              <a:rPr lang="en-US" sz="2400" dirty="0" err="1"/>
              <a:t>altitude,he</a:t>
            </a:r>
            <a:r>
              <a:rPr lang="en-US" sz="2400" dirty="0"/>
              <a:t> wouldn’t have played</a:t>
            </a:r>
          </a:p>
          <a:p>
            <a:pPr marL="45720" indent="0">
              <a:buNone/>
            </a:pPr>
            <a:r>
              <a:rPr lang="en-US" sz="2400" dirty="0"/>
              <a:t>5.If  we got  lots of  sponsors, there are lots of things you can do</a:t>
            </a:r>
          </a:p>
          <a:p>
            <a:pPr marL="45720" indent="0">
              <a:buNone/>
            </a:pPr>
            <a:r>
              <a:rPr lang="en-US" sz="2400" dirty="0"/>
              <a:t>6.If  we  had more sponsors, there had lots of things you could do</a:t>
            </a:r>
          </a:p>
          <a:p>
            <a:pPr marL="45720" indent="0">
              <a:buNone/>
            </a:pPr>
            <a:r>
              <a:rPr lang="en-US" sz="2400" dirty="0"/>
              <a:t>7.If  he is feeling ill ,she will get  a really bad headache</a:t>
            </a:r>
          </a:p>
          <a:p>
            <a:pPr marL="45720" indent="0">
              <a:buNone/>
            </a:pPr>
            <a:r>
              <a:rPr lang="en-US" sz="2400" dirty="0"/>
              <a:t>8.If he had been feeling ill, she had have got a really bad headache</a:t>
            </a:r>
            <a:r>
              <a:rPr lang="en-US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0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Ex 2 p 30</a:t>
            </a:r>
          </a:p>
          <a:p>
            <a:pPr marL="45720" indent="0">
              <a:buNone/>
            </a:pPr>
            <a:r>
              <a:rPr lang="en-US" sz="2400" dirty="0"/>
              <a:t>1.a</a:t>
            </a:r>
          </a:p>
          <a:p>
            <a:pPr marL="45720" indent="0">
              <a:buNone/>
            </a:pPr>
            <a:r>
              <a:rPr lang="en-US" sz="2400" dirty="0"/>
              <a:t>2.d</a:t>
            </a:r>
          </a:p>
          <a:p>
            <a:pPr marL="45720" indent="0">
              <a:buNone/>
            </a:pPr>
            <a:r>
              <a:rPr lang="en-US" sz="2400" dirty="0"/>
              <a:t>3.c</a:t>
            </a:r>
          </a:p>
          <a:p>
            <a:pPr marL="45720" indent="0">
              <a:buNone/>
            </a:pPr>
            <a:r>
              <a:rPr lang="en-US" sz="2400" dirty="0"/>
              <a:t>4.f</a:t>
            </a:r>
          </a:p>
          <a:p>
            <a:pPr marL="45720" indent="0">
              <a:buNone/>
            </a:pPr>
            <a:r>
              <a:rPr lang="en-US" sz="2400" dirty="0"/>
              <a:t>5.b</a:t>
            </a:r>
          </a:p>
          <a:p>
            <a:pPr marL="45720" indent="0">
              <a:buNone/>
            </a:pPr>
            <a:r>
              <a:rPr lang="en-US" sz="2400" dirty="0"/>
              <a:t>6.e</a:t>
            </a:r>
          </a:p>
          <a:p>
            <a:pPr marL="45720" indent="0" algn="ctr">
              <a:buNone/>
            </a:pPr>
            <a:r>
              <a:rPr lang="en-US" sz="2400" dirty="0"/>
              <a:t>Ex 3 p 30</a:t>
            </a:r>
          </a:p>
          <a:p>
            <a:pPr marL="45720" indent="0" algn="ctr">
              <a:buNone/>
            </a:pPr>
            <a:r>
              <a:rPr lang="en-US" sz="2400" dirty="0"/>
              <a:t>2. would have</a:t>
            </a:r>
          </a:p>
          <a:p>
            <a:pPr marL="45720" indent="0" algn="ctr">
              <a:buNone/>
            </a:pPr>
            <a:r>
              <a:rPr lang="en-US" sz="2400" dirty="0"/>
              <a:t>3.goes</a:t>
            </a:r>
          </a:p>
          <a:p>
            <a:pPr marL="45720" indent="0" algn="ctr">
              <a:buNone/>
            </a:pPr>
            <a:r>
              <a:rPr lang="en-US" sz="2400" dirty="0"/>
              <a:t>4.visited</a:t>
            </a:r>
          </a:p>
          <a:p>
            <a:pPr marL="45720" indent="0" algn="ctr">
              <a:buNone/>
            </a:pPr>
            <a:r>
              <a:rPr lang="en-US" sz="2400" dirty="0"/>
              <a:t>5.had not</a:t>
            </a:r>
          </a:p>
          <a:p>
            <a:pPr marL="45720" indent="0" algn="ctr">
              <a:buNone/>
            </a:pPr>
            <a:r>
              <a:rPr lang="en-US" sz="2400" dirty="0"/>
              <a:t>6.don’t go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184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546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The 29th of November          Classwork</dc:title>
  <dc:creator>User</dc:creator>
  <cp:lastModifiedBy>User</cp:lastModifiedBy>
  <cp:revision>4</cp:revision>
  <cp:lastPrinted>2017-11-28T16:56:53Z</cp:lastPrinted>
  <dcterms:created xsi:type="dcterms:W3CDTF">2017-11-24T16:56:13Z</dcterms:created>
  <dcterms:modified xsi:type="dcterms:W3CDTF">2017-12-01T14:54:10Z</dcterms:modified>
</cp:coreProperties>
</file>