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38"/>
  </p:notesMasterIdLst>
  <p:sldIdLst>
    <p:sldId id="256" r:id="rId2"/>
    <p:sldId id="257" r:id="rId3"/>
    <p:sldId id="259" r:id="rId4"/>
    <p:sldId id="262" r:id="rId5"/>
    <p:sldId id="260" r:id="rId6"/>
    <p:sldId id="261" r:id="rId7"/>
    <p:sldId id="263" r:id="rId8"/>
    <p:sldId id="279" r:id="rId9"/>
    <p:sldId id="280" r:id="rId10"/>
    <p:sldId id="281" r:id="rId11"/>
    <p:sldId id="282" r:id="rId12"/>
    <p:sldId id="283" r:id="rId13"/>
    <p:sldId id="264" r:id="rId14"/>
    <p:sldId id="268" r:id="rId15"/>
    <p:sldId id="269" r:id="rId16"/>
    <p:sldId id="270" r:id="rId17"/>
    <p:sldId id="271" r:id="rId18"/>
    <p:sldId id="272" r:id="rId19"/>
    <p:sldId id="273" r:id="rId20"/>
    <p:sldId id="265" r:id="rId21"/>
    <p:sldId id="284" r:id="rId22"/>
    <p:sldId id="285" r:id="rId23"/>
    <p:sldId id="286" r:id="rId24"/>
    <p:sldId id="287" r:id="rId25"/>
    <p:sldId id="266" r:id="rId26"/>
    <p:sldId id="274" r:id="rId27"/>
    <p:sldId id="275" r:id="rId28"/>
    <p:sldId id="276" r:id="rId29"/>
    <p:sldId id="277" r:id="rId30"/>
    <p:sldId id="278" r:id="rId31"/>
    <p:sldId id="267" r:id="rId32"/>
    <p:sldId id="288" r:id="rId33"/>
    <p:sldId id="289" r:id="rId34"/>
    <p:sldId id="290" r:id="rId35"/>
    <p:sldId id="291" r:id="rId36"/>
    <p:sldId id="292" r:id="rId37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660066"/>
    <a:srgbClr val="003300"/>
    <a:srgbClr val="006600"/>
    <a:srgbClr val="33CC33"/>
    <a:srgbClr val="008000"/>
    <a:srgbClr val="CC0099"/>
    <a:srgbClr val="9933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1" autoAdjust="0"/>
    <p:restoredTop sz="94660"/>
  </p:normalViewPr>
  <p:slideViewPr>
    <p:cSldViewPr snapToGrid="0">
      <p:cViewPr varScale="1">
        <p:scale>
          <a:sx n="68" d="100"/>
          <a:sy n="68" d="100"/>
        </p:scale>
        <p:origin x="-96" y="-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4AFD274-F4E7-4A6D-BF43-B565D2E8DE8B}" type="datetimeFigureOut">
              <a:rPr lang="ru-RU"/>
              <a:pPr>
                <a:defRPr/>
              </a:pPr>
              <a:t>16.10.2016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F861154-AFEA-4EF9-922D-FDF367B9F1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1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2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4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5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7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8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0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3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4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6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8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9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0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1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2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3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6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7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8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9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0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1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2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3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4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5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7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8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9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0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1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2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3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4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6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7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8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0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075" y="541020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2E240-69F9-407A-BCA0-4162D3903C90}" type="datetimeFigureOut">
              <a:rPr lang="en-US"/>
              <a:pPr>
                <a:defRPr/>
              </a:pPr>
              <a:t>10/16/2016</a:t>
            </a:fld>
            <a:endParaRPr lang="en-US"/>
          </a:p>
        </p:txBody>
      </p:sp>
      <p:sp>
        <p:nvSpPr>
          <p:cNvPr id="6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5" y="5410200"/>
            <a:ext cx="51244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475" y="5410200"/>
            <a:ext cx="771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71A1F-0F52-48E7-953F-41B334B47A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-14288" y="0"/>
            <a:ext cx="12053888" cy="6858000"/>
            <a:chOff x="-14288" y="0"/>
            <a:chExt cx="12053888" cy="6858001"/>
          </a:xfrm>
        </p:grpSpPr>
        <p:grpSp>
          <p:nvGrpSpPr>
            <p:cNvPr id="7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0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1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2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3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4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5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6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7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8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9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0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1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2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3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4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5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6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7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8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9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0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1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2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3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4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5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6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</p:grpSp>
        <p:grpSp>
          <p:nvGrpSpPr>
            <p:cNvPr id="8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9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0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1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3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4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5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6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7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8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9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/>
              </a:extLst>
            </p:spPr>
          </p:sp>
        </p:grpSp>
      </p:grpSp>
      <p:sp>
        <p:nvSpPr>
          <p:cNvPr id="47" name="TextBox 59"/>
          <p:cNvSpPr txBox="1"/>
          <p:nvPr/>
        </p:nvSpPr>
        <p:spPr>
          <a:xfrm>
            <a:off x="903288" y="7318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</a:rPr>
              <a:t>“</a:t>
            </a:r>
          </a:p>
        </p:txBody>
      </p:sp>
      <p:sp>
        <p:nvSpPr>
          <p:cNvPr id="48" name="TextBox 60"/>
          <p:cNvSpPr txBox="1"/>
          <p:nvPr/>
        </p:nvSpPr>
        <p:spPr>
          <a:xfrm>
            <a:off x="10537825" y="2765425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25F3B-8203-4644-ACB4-A040CBB13EF9}" type="datetimeFigureOut">
              <a:rPr lang="en-US"/>
              <a:pPr>
                <a:defRPr/>
              </a:pPr>
              <a:t>10/16/2016</a:t>
            </a:fld>
            <a:endParaRPr lang="en-US"/>
          </a:p>
        </p:txBody>
      </p:sp>
      <p:sp>
        <p:nvSpPr>
          <p:cNvPr id="50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6383D-6668-46AE-8FD6-F9EEF44664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9125"/>
            <a:ext cx="9906000" cy="1477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1413" y="2249488"/>
            <a:ext cx="9906000" cy="354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0" name="Date Placeholder 4"/>
          <p:cNvSpPr>
            <a:spLocks noGrp="1"/>
          </p:cNvSpPr>
          <p:nvPr>
            <p:ph type="dt" sz="half" idx="2"/>
          </p:nvPr>
        </p:nvSpPr>
        <p:spPr>
          <a:xfrm>
            <a:off x="745648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63EF0D-F901-47EA-A662-3B8B933BAB24}" type="datetimeFigureOut">
              <a:rPr lang="en-US"/>
              <a:pPr>
                <a:defRPr/>
              </a:pPr>
              <a:t>10/16/2016</a:t>
            </a:fld>
            <a:endParaRPr lang="en-US"/>
          </a:p>
        </p:txBody>
      </p:sp>
      <p:sp>
        <p:nvSpPr>
          <p:cNvPr id="5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141413" y="5883275"/>
            <a:ext cx="6238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050" cap="all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0275888" y="5883275"/>
            <a:ext cx="771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5FEF40-2CF4-4F41-9F64-DA8A87978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125000"/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charset="0"/>
        <a:buChar char="•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charset="0"/>
        <a:buChar char="•"/>
        <a:defRPr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charset="0"/>
        <a:buChar char="•"/>
        <a:defRPr sz="16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charset="0"/>
        <a:buChar char="•"/>
        <a:defRPr sz="16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bighistory.net/tag/telephone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mrnussbaum.com/world-nations/united_kingdom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&#1052;&#1072;&#1088;&#1080;&#1072;&#1084;&#1085;&#1072;\Desktop\Top_10_Inventions_of_All_Time.mp4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bighistory.net/tag/writin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ctrTitle"/>
          </p:nvPr>
        </p:nvSpPr>
        <p:spPr bwMode="auto">
          <a:xfrm>
            <a:off x="2159000" y="517525"/>
            <a:ext cx="8791575" cy="2387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i="1" cap="none" smtClean="0">
                <a:solidFill>
                  <a:srgbClr val="0033CC"/>
                </a:solidFill>
                <a:latin typeface="Comic Sans MS" pitchFamily="66" charset="0"/>
              </a:rPr>
              <a:t>HISTORY</a:t>
            </a:r>
            <a:r>
              <a:rPr lang="en-US" b="1" i="1" cap="none" smtClean="0">
                <a:solidFill>
                  <a:srgbClr val="F2F2F2"/>
                </a:solidFill>
                <a:latin typeface="Comic Sans MS" pitchFamily="66" charset="0"/>
              </a:rPr>
              <a:t> </a:t>
            </a:r>
            <a:r>
              <a:rPr lang="en-US" b="1" i="1" cap="none" smtClean="0">
                <a:solidFill>
                  <a:schemeClr val="bg2"/>
                </a:solidFill>
                <a:latin typeface="Comic Sans MS" pitchFamily="66" charset="0"/>
              </a:rPr>
              <a:t>OF</a:t>
            </a:r>
            <a:r>
              <a:rPr lang="en-US" b="1" i="1" cap="none" smtClean="0">
                <a:solidFill>
                  <a:srgbClr val="F2F2F2"/>
                </a:solidFill>
                <a:latin typeface="Comic Sans MS" pitchFamily="66" charset="0"/>
              </a:rPr>
              <a:t> </a:t>
            </a:r>
            <a:r>
              <a:rPr lang="en-US" b="1" i="1" cap="none" smtClean="0">
                <a:solidFill>
                  <a:srgbClr val="0033CC"/>
                </a:solidFill>
                <a:latin typeface="Comic Sans MS" pitchFamily="66" charset="0"/>
              </a:rPr>
              <a:t>INVENTIONS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5" y="3602038"/>
            <a:ext cx="8791575" cy="1655762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8" name="Rectangle 6"/>
          <p:cNvSpPr>
            <a:spLocks noGrp="1"/>
          </p:cNvSpPr>
          <p:nvPr>
            <p:ph type="body" sz="half" idx="4294967295"/>
          </p:nvPr>
        </p:nvSpPr>
        <p:spPr>
          <a:xfrm>
            <a:off x="6556375" y="1066800"/>
            <a:ext cx="5326063" cy="5046663"/>
          </a:xfrm>
        </p:spPr>
        <p:txBody>
          <a:bodyPr/>
          <a:lstStyle/>
          <a:p>
            <a:r>
              <a:rPr lang="en-US" b="1" smtClean="0">
                <a:solidFill>
                  <a:srgbClr val="003300"/>
                </a:solidFill>
              </a:rPr>
              <a:t>Machine age has resulted from a series of inventions: using of fossil fuels, the augmentation of metallurgical processes, the generation of power and invention of electronic appliances, internal-combustion engine, and the experimentation of metal and cement in construction work.</a:t>
            </a:r>
            <a:endParaRPr lang="ru-RU" b="1" smtClean="0">
              <a:solidFill>
                <a:srgbClr val="003300"/>
              </a:solidFill>
            </a:endParaRPr>
          </a:p>
          <a:p>
            <a:endParaRPr lang="ru-RU" sz="1800" smtClean="0"/>
          </a:p>
        </p:txBody>
      </p:sp>
      <p:pic>
        <p:nvPicPr>
          <p:cNvPr id="33799" name="Picture 7" descr="загружено 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77813"/>
            <a:ext cx="4137025" cy="6226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676400" y="211138"/>
            <a:ext cx="9906000" cy="1477962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cap="none" smtClean="0">
                <a:solidFill>
                  <a:srgbClr val="003300"/>
                </a:solidFill>
                <a:latin typeface="Arial Black" pitchFamily="34" charset="0"/>
              </a:rPr>
              <a:t>The American inventors Elisha Gray and Alexander Graham Bell applied for a patent on the </a:t>
            </a:r>
            <a:r>
              <a:rPr lang="en-US" sz="3200" cap="none" smtClean="0">
                <a:solidFill>
                  <a:srgbClr val="003300"/>
                </a:solidFill>
                <a:latin typeface="Arial Black" pitchFamily="34" charset="0"/>
                <a:hlinkClick r:id="rId2" tooltip="telephone"/>
              </a:rPr>
              <a:t>telephone</a:t>
            </a:r>
            <a:r>
              <a:rPr lang="en-US" sz="3200" cap="none" smtClean="0">
                <a:solidFill>
                  <a:srgbClr val="003300"/>
                </a:solidFill>
                <a:latin typeface="Arial Black" pitchFamily="34" charset="0"/>
              </a:rPr>
              <a:t> the same day.</a:t>
            </a:r>
            <a:endParaRPr lang="ru-RU" sz="3200" cap="none" smtClean="0">
              <a:solidFill>
                <a:srgbClr val="003300"/>
              </a:solidFill>
              <a:latin typeface="Arial Black" pitchFamily="34" charset="0"/>
            </a:endParaRPr>
          </a:p>
        </p:txBody>
      </p:sp>
      <p:pic>
        <p:nvPicPr>
          <p:cNvPr id="35844" name="Picture 4" descr="Bell-Gr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9450" y="1778000"/>
            <a:ext cx="5715000" cy="4344988"/>
          </a:xfrm>
          <a:prstGeom prst="rect">
            <a:avLst/>
          </a:prstGeom>
          <a:noFill/>
        </p:spPr>
      </p:pic>
      <p:pic>
        <p:nvPicPr>
          <p:cNvPr id="35845" name="Picture 5" descr="images (2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10413" y="1914525"/>
            <a:ext cx="4640262" cy="42275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Rectangle 6"/>
          <p:cNvSpPr>
            <a:spLocks noGrp="1"/>
          </p:cNvSpPr>
          <p:nvPr>
            <p:ph type="body" sz="half" idx="4294967295"/>
          </p:nvPr>
        </p:nvSpPr>
        <p:spPr>
          <a:xfrm>
            <a:off x="6232525" y="209550"/>
            <a:ext cx="4876800" cy="5032375"/>
          </a:xfrm>
        </p:spPr>
        <p:txBody>
          <a:bodyPr/>
          <a:lstStyle/>
          <a:p>
            <a:r>
              <a:rPr lang="en-US" smtClean="0">
                <a:solidFill>
                  <a:srgbClr val="003300"/>
                </a:solidFill>
                <a:latin typeface="Arial Black" pitchFamily="34" charset="0"/>
              </a:rPr>
              <a:t>The atomic bomb was prepared during World War II (1939-1945) under the supervision of a team of leading scientists of many nationalities who instructed a much larger group of scientists and technicians intentions.</a:t>
            </a:r>
            <a:endParaRPr lang="ru-RU" smtClean="0">
              <a:solidFill>
                <a:srgbClr val="003300"/>
              </a:solidFill>
              <a:latin typeface="Arial Black" pitchFamily="34" charset="0"/>
            </a:endParaRPr>
          </a:p>
        </p:txBody>
      </p:sp>
      <p:pic>
        <p:nvPicPr>
          <p:cNvPr id="37895" name="Picture 7" descr="89efc6ff0f3b5e47ed313077b54ab4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150" y="204788"/>
            <a:ext cx="4759325" cy="3817937"/>
          </a:xfrm>
          <a:prstGeom prst="rect">
            <a:avLst/>
          </a:prstGeom>
          <a:noFill/>
        </p:spPr>
      </p:pic>
      <p:pic>
        <p:nvPicPr>
          <p:cNvPr id="37896" name="Picture 8" descr="atomic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61125" y="4687888"/>
            <a:ext cx="3714750" cy="1987550"/>
          </a:xfrm>
          <a:prstGeom prst="rect">
            <a:avLst/>
          </a:prstGeom>
          <a:noFill/>
        </p:spPr>
      </p:pic>
      <p:pic>
        <p:nvPicPr>
          <p:cNvPr id="37897" name="Picture 9" descr="co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90713" y="4046538"/>
            <a:ext cx="4337050" cy="26431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239838" y="254000"/>
            <a:ext cx="9906000" cy="1477963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400" b="1" cap="none" smtClean="0">
                <a:solidFill>
                  <a:srgbClr val="660066"/>
                </a:solidFill>
                <a:latin typeface="Algerian" pitchFamily="82" charset="0"/>
              </a:rPr>
              <a:t>LEONARDO DA VINCI</a:t>
            </a:r>
            <a:endParaRPr lang="ru-RU" sz="4400" b="1" cap="none" smtClean="0">
              <a:solidFill>
                <a:srgbClr val="660066"/>
              </a:solidFill>
              <a:latin typeface="Algerian" pitchFamily="82" charset="0"/>
            </a:endParaRPr>
          </a:p>
        </p:txBody>
      </p:sp>
      <p:sp>
        <p:nvSpPr>
          <p:cNvPr id="12290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ru-RU" smtClean="0">
              <a:latin typeface="Tw Cen MT" pitchFamily="34" charset="0"/>
            </a:endParaRPr>
          </a:p>
        </p:txBody>
      </p:sp>
      <p:pic>
        <p:nvPicPr>
          <p:cNvPr id="12291" name="Picture 6" descr="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2600" y="1268413"/>
            <a:ext cx="6018213" cy="448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7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28304">
            <a:off x="215900" y="3892550"/>
            <a:ext cx="4014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8" descr="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863894">
            <a:off x="7726363" y="3744913"/>
            <a:ext cx="3997325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1141413" y="211138"/>
            <a:ext cx="9906000" cy="1477962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400" b="1" cap="none" smtClean="0">
                <a:solidFill>
                  <a:srgbClr val="008000"/>
                </a:solidFill>
                <a:latin typeface="Algerian" pitchFamily="82" charset="0"/>
              </a:rPr>
              <a:t>the hamlet of Anchiano</a:t>
            </a:r>
            <a:r>
              <a:rPr lang="ru-RU" cap="none" smtClean="0">
                <a:latin typeface="Tw Cen MT" pitchFamily="34" charset="0"/>
              </a:rPr>
              <a:t> </a:t>
            </a:r>
          </a:p>
        </p:txBody>
      </p:sp>
      <p:pic>
        <p:nvPicPr>
          <p:cNvPr id="13314" name="Picture 5" descr="Vinci_casa_Leonard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138" y="2154238"/>
            <a:ext cx="6035675" cy="382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6" descr="tigliano_da_vinci_casa_di_leonard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2160588"/>
            <a:ext cx="5668962" cy="38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1409700" y="309563"/>
            <a:ext cx="9906000" cy="1477962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400" cap="none" smtClean="0">
                <a:solidFill>
                  <a:srgbClr val="008000"/>
                </a:solidFill>
                <a:latin typeface="Algerian" pitchFamily="82" charset="0"/>
              </a:rPr>
              <a:t>painter Andrea del Verrocchio</a:t>
            </a:r>
            <a:r>
              <a:rPr lang="en-US" cap="none" smtClean="0">
                <a:latin typeface="Tw Cen MT" pitchFamily="34" charset="0"/>
              </a:rPr>
              <a:t> </a:t>
            </a:r>
            <a:endParaRPr lang="ru-RU" cap="none" smtClean="0">
              <a:latin typeface="Tw Cen MT" pitchFamily="34" charset="0"/>
            </a:endParaRPr>
          </a:p>
        </p:txBody>
      </p:sp>
      <p:pic>
        <p:nvPicPr>
          <p:cNvPr id="14338" name="Picture 5" descr="загруже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438317">
            <a:off x="614363" y="1812925"/>
            <a:ext cx="2973387" cy="416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4318000" y="2335213"/>
            <a:ext cx="69215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4000">
                <a:solidFill>
                  <a:srgbClr val="006600"/>
                </a:solidFill>
                <a:latin typeface="Adobe Caslon Pro Bold" pitchFamily="18" charset="0"/>
              </a:rPr>
              <a:t>Andrea del Verrocchio was a teacher of Leonardo. He made Leo an independent master</a:t>
            </a:r>
            <a:endParaRPr lang="ru-RU" sz="4000">
              <a:solidFill>
                <a:srgbClr val="006600"/>
              </a:solidFill>
              <a:latin typeface="Adobe Caslon Pro Bold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1100138" y="223838"/>
            <a:ext cx="9906000" cy="1477962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b="1" cap="none" smtClean="0">
                <a:solidFill>
                  <a:srgbClr val="006600"/>
                </a:solidFill>
                <a:latin typeface="Tw Cen MT" pitchFamily="34" charset="0"/>
              </a:rPr>
              <a:t>From 1495 to 1497 he produced a mural of 'The Last Supper'. Among the works created by Leonardo in the 16th century is the small portrait known as the Mona Lisa</a:t>
            </a:r>
            <a:endParaRPr lang="ru-RU" sz="3200" b="1" cap="none" smtClean="0">
              <a:solidFill>
                <a:srgbClr val="006600"/>
              </a:solidFill>
              <a:latin typeface="Tw Cen MT" pitchFamily="34" charset="0"/>
            </a:endParaRPr>
          </a:p>
        </p:txBody>
      </p:sp>
      <p:pic>
        <p:nvPicPr>
          <p:cNvPr id="15362" name="Picture 5" descr="Última_Cena_-_Juan_de_Juan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75" y="1866900"/>
            <a:ext cx="7319963" cy="461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7" descr="Mona_Lisa,_by_Leonardo_da_Vinci,_from_C2RMF_retouch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9875" y="1731963"/>
            <a:ext cx="3835400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1168400" y="350838"/>
            <a:ext cx="9906000" cy="1477962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200" b="1" cap="none" smtClean="0">
                <a:solidFill>
                  <a:srgbClr val="006600"/>
                </a:solidFill>
                <a:latin typeface="Tw Cen MT" pitchFamily="34" charset="0"/>
              </a:rPr>
              <a:t>Most of Leonardo's writings are in mirror-image cursive.</a:t>
            </a:r>
            <a:br>
              <a:rPr lang="en-US" sz="3200" b="1" cap="none" smtClean="0">
                <a:solidFill>
                  <a:srgbClr val="006600"/>
                </a:solidFill>
                <a:latin typeface="Tw Cen MT" pitchFamily="34" charset="0"/>
              </a:rPr>
            </a:br>
            <a:r>
              <a:rPr lang="en-US" sz="3200" b="1" cap="none" smtClean="0">
                <a:solidFill>
                  <a:srgbClr val="006600"/>
                </a:solidFill>
                <a:latin typeface="Tw Cen MT" pitchFamily="34" charset="0"/>
              </a:rPr>
              <a:t>Since Leonardo wrote with his left hand, it was probably easier for him to write from right to left.</a:t>
            </a:r>
            <a:r>
              <a:rPr lang="en-US" sz="3200" cap="none" smtClean="0">
                <a:latin typeface="Tw Cen MT" pitchFamily="34" charset="0"/>
              </a:rPr>
              <a:t> </a:t>
            </a:r>
            <a:endParaRPr lang="ru-RU" sz="3200" cap="none" smtClean="0">
              <a:latin typeface="Tw Cen MT" pitchFamily="34" charset="0"/>
            </a:endParaRPr>
          </a:p>
        </p:txBody>
      </p:sp>
      <p:pic>
        <p:nvPicPr>
          <p:cNvPr id="16386" name="Picture 8" descr="stock-vector-leonardo-seamless-vector-wallpaper-based-on-manuscript-leonardo-da-vinci-52777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663" y="1898650"/>
            <a:ext cx="4110037" cy="438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9" descr="da_vinci_470x3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0738" y="1943100"/>
            <a:ext cx="4476750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10" descr="загружено (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61475" y="1955800"/>
            <a:ext cx="2620963" cy="418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930275" y="0"/>
            <a:ext cx="9906000" cy="1477963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cap="none" smtClean="0">
                <a:solidFill>
                  <a:srgbClr val="003300"/>
                </a:solidFill>
                <a:latin typeface="Tw Cen MT" pitchFamily="34" charset="0"/>
              </a:rPr>
              <a:t>Leonardo's anatomical drawings include many studies of the human skeleton and its parts.</a:t>
            </a:r>
            <a:r>
              <a:rPr lang="en-US" cap="none" smtClean="0">
                <a:latin typeface="Tw Cen MT" pitchFamily="34" charset="0"/>
              </a:rPr>
              <a:t> </a:t>
            </a:r>
            <a:endParaRPr lang="ru-RU" cap="none" smtClean="0">
              <a:latin typeface="Tw Cen MT" pitchFamily="34" charset="0"/>
            </a:endParaRPr>
          </a:p>
        </p:txBody>
      </p:sp>
      <p:pic>
        <p:nvPicPr>
          <p:cNvPr id="17410" name="Picture 5" descr="ee1df2652a498c7fca3b0d77e22cc8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3" y="1490663"/>
            <a:ext cx="3890962" cy="486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6" descr="article-2383273-1B1CCDE4000005DC-7_634x6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3250" y="1504950"/>
            <a:ext cx="4491038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7" descr="загружено (2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64625" y="1516063"/>
            <a:ext cx="2841625" cy="479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1069975" y="184150"/>
            <a:ext cx="9906000" cy="1477963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cap="none" smtClean="0">
                <a:solidFill>
                  <a:srgbClr val="003300"/>
                </a:solidFill>
                <a:latin typeface="Tw Cen MT" pitchFamily="34" charset="0"/>
              </a:rPr>
              <a:t>He 'invented' the bicycle, airplane, helicopter, and parachute some 500 years ahead of their time.</a:t>
            </a:r>
            <a:endParaRPr lang="ru-RU" b="1" cap="none" smtClean="0">
              <a:solidFill>
                <a:srgbClr val="003300"/>
              </a:solidFill>
              <a:latin typeface="Tw Cen MT" pitchFamily="34" charset="0"/>
            </a:endParaRPr>
          </a:p>
        </p:txBody>
      </p:sp>
      <p:pic>
        <p:nvPicPr>
          <p:cNvPr id="18434" name="Picture 5" descr="davinci-muse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013" y="1674813"/>
            <a:ext cx="4449762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6" descr="da-vinci-parachute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714500"/>
            <a:ext cx="3390900" cy="479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7" descr="загружено (3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15350" y="1746250"/>
            <a:ext cx="3419475" cy="477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000" cap="none" smtClean="0">
                <a:solidFill>
                  <a:schemeClr val="bg2"/>
                </a:solidFill>
                <a:latin typeface="Tw Cen MT" pitchFamily="34" charset="0"/>
              </a:rPr>
              <a:t>The famous proverb says:</a:t>
            </a:r>
            <a:endParaRPr lang="ru-RU" sz="4000" cap="none" smtClean="0">
              <a:solidFill>
                <a:schemeClr val="bg2"/>
              </a:solidFill>
              <a:latin typeface="Tw Cen MT" pitchFamily="34" charset="0"/>
            </a:endParaRPr>
          </a:p>
        </p:txBody>
      </p:sp>
      <p:sp>
        <p:nvSpPr>
          <p:cNvPr id="6146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sz="4800" b="1" i="1" smtClean="0">
                <a:solidFill>
                  <a:srgbClr val="660066"/>
                </a:solidFill>
                <a:latin typeface="Tw Cen MT" pitchFamily="34" charset="0"/>
              </a:rPr>
              <a:t>“Necessity is the mother of invention”</a:t>
            </a:r>
          </a:p>
          <a:p>
            <a:pPr algn="ctr" eaLnBrk="1" hangingPunct="1">
              <a:buFont typeface="Arial" charset="0"/>
              <a:buNone/>
            </a:pPr>
            <a:endParaRPr lang="en-US" sz="4800" b="1" i="1" smtClean="0">
              <a:solidFill>
                <a:srgbClr val="660066"/>
              </a:solidFill>
              <a:latin typeface="Tw Cen MT" pitchFamily="34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en-US" sz="3600" smtClean="0">
                <a:solidFill>
                  <a:schemeClr val="bg2"/>
                </a:solidFill>
                <a:latin typeface="Tw Cen MT" pitchFamily="34" charset="0"/>
              </a:rPr>
              <a:t>                                             </a:t>
            </a:r>
            <a:r>
              <a:rPr lang="en-US" sz="4000" smtClean="0">
                <a:solidFill>
                  <a:srgbClr val="000066"/>
                </a:solidFill>
                <a:latin typeface="Tw Cen MT" pitchFamily="34" charset="0"/>
              </a:rPr>
              <a:t>What does it mean?</a:t>
            </a:r>
            <a:endParaRPr lang="ru-RU" sz="4000" smtClean="0">
              <a:solidFill>
                <a:srgbClr val="000066"/>
              </a:solidFill>
              <a:latin typeface="Tw Cen MT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000" b="1" cap="none" smtClean="0">
                <a:solidFill>
                  <a:srgbClr val="660066"/>
                </a:solidFill>
                <a:latin typeface="Algerian" pitchFamily="82" charset="0"/>
              </a:rPr>
              <a:t>ALEXANDER  BELL</a:t>
            </a:r>
            <a:endParaRPr lang="ru-RU" sz="4000" b="1" cap="none" smtClean="0">
              <a:solidFill>
                <a:srgbClr val="660066"/>
              </a:solidFill>
              <a:latin typeface="Algerian" pitchFamily="82" charset="0"/>
            </a:endParaRPr>
          </a:p>
        </p:txBody>
      </p:sp>
      <p:pic>
        <p:nvPicPr>
          <p:cNvPr id="19458" name="Picture 4" descr="BIO_Biography_Alexander-Graham-Bell-Father-of-the-Telephone_SF_HD_768x432-16x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8413" y="1947863"/>
            <a:ext cx="7315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0" y="619125"/>
            <a:ext cx="9906000" cy="1477963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 smtClean="0"/>
              <a:t> </a:t>
            </a:r>
            <a:endParaRPr lang="ru-RU" cap="none" smtClean="0"/>
          </a:p>
        </p:txBody>
      </p:sp>
      <p:sp>
        <p:nvSpPr>
          <p:cNvPr id="44038" name="Rectangle 6"/>
          <p:cNvSpPr>
            <a:spLocks noGrp="1"/>
          </p:cNvSpPr>
          <p:nvPr>
            <p:ph type="body" sz="half" idx="4294967295"/>
          </p:nvPr>
        </p:nvSpPr>
        <p:spPr>
          <a:xfrm>
            <a:off x="6499225" y="252413"/>
            <a:ext cx="5256213" cy="4681537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3600" b="1" smtClean="0">
                <a:solidFill>
                  <a:srgbClr val="003300"/>
                </a:solidFill>
                <a:latin typeface="Adobe Garamond Pro Bold" pitchFamily="18" charset="0"/>
              </a:rPr>
              <a:t>Alexander Graham Bell was born in Edinburgh, </a:t>
            </a:r>
            <a:r>
              <a:rPr lang="en-US" sz="3600" b="1" smtClean="0">
                <a:solidFill>
                  <a:srgbClr val="003300"/>
                </a:solidFill>
                <a:latin typeface="Adobe Garamond Pro Bold" pitchFamily="18" charset="0"/>
                <a:hlinkClick r:id="rId2"/>
              </a:rPr>
              <a:t>Scotland</a:t>
            </a:r>
            <a:r>
              <a:rPr lang="en-US" sz="3600" b="1" smtClean="0">
                <a:solidFill>
                  <a:srgbClr val="003300"/>
                </a:solidFill>
                <a:latin typeface="Adobe Garamond Pro Bold" pitchFamily="18" charset="0"/>
              </a:rPr>
              <a:t> on March 3, 1847. When he was only eleven years old, he invented a machine that could clean wheat.</a:t>
            </a:r>
            <a:r>
              <a:rPr lang="en-US" sz="2800" smtClean="0">
                <a:solidFill>
                  <a:srgbClr val="003300"/>
                </a:solidFill>
                <a:latin typeface="Adobe Garamond Pro Bold" pitchFamily="18" charset="0"/>
              </a:rPr>
              <a:t> </a:t>
            </a:r>
            <a:endParaRPr lang="ru-RU" sz="2800" smtClean="0">
              <a:solidFill>
                <a:srgbClr val="003300"/>
              </a:solidFill>
              <a:latin typeface="Adobe Garamond Pro Bold" pitchFamily="18" charset="0"/>
            </a:endParaRPr>
          </a:p>
        </p:txBody>
      </p:sp>
      <p:pic>
        <p:nvPicPr>
          <p:cNvPr id="44039" name="Picture 7" descr="TR_Age_11_Par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138" y="277813"/>
            <a:ext cx="3475037" cy="3757612"/>
          </a:xfrm>
          <a:prstGeom prst="rect">
            <a:avLst/>
          </a:prstGeom>
          <a:noFill/>
        </p:spPr>
      </p:pic>
      <p:pic>
        <p:nvPicPr>
          <p:cNvPr id="44040" name="Picture 8" descr="imag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03625" y="3413125"/>
            <a:ext cx="3043238" cy="30432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325438"/>
            <a:ext cx="9906000" cy="1363662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z="3200" b="1" cap="none" smtClean="0">
                <a:solidFill>
                  <a:srgbClr val="008000"/>
                </a:solidFill>
              </a:rPr>
              <a:t>                      Working with the Deaf</a:t>
            </a:r>
            <a:br>
              <a:rPr lang="en-US" sz="3200" b="1" cap="none" smtClean="0">
                <a:solidFill>
                  <a:srgbClr val="008000"/>
                </a:solidFill>
              </a:rPr>
            </a:br>
            <a:r>
              <a:rPr lang="en-US" sz="3200" b="1" cap="none" smtClean="0">
                <a:solidFill>
                  <a:srgbClr val="008000"/>
                </a:solidFill>
              </a:rPr>
              <a:t>     </a:t>
            </a:r>
            <a:r>
              <a:rPr lang="en-US" sz="2800" b="1" cap="none" smtClean="0">
                <a:solidFill>
                  <a:srgbClr val="6600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1871, he began working with deaf people and published the system of Visible Hearing that was developed by his father.</a:t>
            </a:r>
            <a:r>
              <a:rPr lang="en-US" sz="3200" b="1" cap="none" smtClean="0">
                <a:solidFill>
                  <a:srgbClr val="660066"/>
                </a:solidFill>
              </a:rPr>
              <a:t> </a:t>
            </a:r>
            <a:endParaRPr lang="ru-RU" sz="3200" b="1" cap="none" smtClean="0">
              <a:solidFill>
                <a:srgbClr val="660066"/>
              </a:solidFill>
            </a:endParaRPr>
          </a:p>
        </p:txBody>
      </p:sp>
      <p:pic>
        <p:nvPicPr>
          <p:cNvPr id="47108" name="Picture 4" descr="Bell-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50175" y="1544638"/>
            <a:ext cx="4049713" cy="5116512"/>
          </a:xfrm>
          <a:prstGeom prst="rect">
            <a:avLst/>
          </a:prstGeom>
          <a:noFill/>
        </p:spPr>
      </p:pic>
      <p:pic>
        <p:nvPicPr>
          <p:cNvPr id="47109" name="Picture 5" descr="images (3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50208">
            <a:off x="390525" y="1919288"/>
            <a:ext cx="2886075" cy="3240087"/>
          </a:xfrm>
          <a:prstGeom prst="rect">
            <a:avLst/>
          </a:prstGeom>
          <a:noFill/>
        </p:spPr>
      </p:pic>
      <p:pic>
        <p:nvPicPr>
          <p:cNvPr id="47110" name="Picture 6" descr="images (4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09725">
            <a:off x="3101975" y="4314825"/>
            <a:ext cx="3348038" cy="2171700"/>
          </a:xfrm>
          <a:prstGeom prst="rect">
            <a:avLst/>
          </a:prstGeom>
          <a:noFill/>
        </p:spPr>
      </p:pic>
      <p:pic>
        <p:nvPicPr>
          <p:cNvPr id="47111" name="Picture 7" descr="7a4ec07021dd8fe8a9ee4016f7a76bb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374178">
            <a:off x="3546475" y="1787525"/>
            <a:ext cx="3751263" cy="27162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1112838" y="309563"/>
            <a:ext cx="9906000" cy="1477962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z="3200" b="1" cap="none" smtClean="0">
                <a:solidFill>
                  <a:srgbClr val="660066"/>
                </a:solidFill>
              </a:rPr>
              <a:t>Telephone</a:t>
            </a:r>
            <a:br>
              <a:rPr lang="en-US" sz="3200" b="1" cap="none" smtClean="0">
                <a:solidFill>
                  <a:srgbClr val="660066"/>
                </a:solidFill>
              </a:rPr>
            </a:br>
            <a:r>
              <a:rPr lang="en-US" sz="3200" b="1" cap="none" smtClean="0">
                <a:solidFill>
                  <a:srgbClr val="660066"/>
                </a:solidFill>
              </a:rPr>
              <a:t>Alexander Graham Bell is best known for his invention of the telephone.</a:t>
            </a:r>
            <a:r>
              <a:rPr lang="en-US" sz="3200" cap="none" smtClean="0"/>
              <a:t> </a:t>
            </a:r>
            <a:endParaRPr lang="ru-RU" sz="3200" cap="none" smtClean="0"/>
          </a:p>
        </p:txBody>
      </p:sp>
      <p:sp>
        <p:nvSpPr>
          <p:cNvPr id="48133" name="Rectangle 5"/>
          <p:cNvSpPr>
            <a:spLocks noGrp="1"/>
          </p:cNvSpPr>
          <p:nvPr>
            <p:ph type="body" sz="half" idx="4294967295"/>
          </p:nvPr>
        </p:nvSpPr>
        <p:spPr>
          <a:xfrm>
            <a:off x="1141413" y="2249488"/>
            <a:ext cx="4876800" cy="3541712"/>
          </a:xfrm>
        </p:spPr>
        <p:txBody>
          <a:bodyPr/>
          <a:lstStyle/>
          <a:p>
            <a:endParaRPr lang="ru-RU" sz="2000" smtClean="0"/>
          </a:p>
        </p:txBody>
      </p:sp>
      <p:sp>
        <p:nvSpPr>
          <p:cNvPr id="48134" name="Rectangle 6"/>
          <p:cNvSpPr>
            <a:spLocks noGrp="1"/>
          </p:cNvSpPr>
          <p:nvPr>
            <p:ph type="body" sz="half" idx="4294967295"/>
          </p:nvPr>
        </p:nvSpPr>
        <p:spPr>
          <a:xfrm>
            <a:off x="6929438" y="1814513"/>
            <a:ext cx="4876800" cy="3541712"/>
          </a:xfrm>
        </p:spPr>
        <p:txBody>
          <a:bodyPr/>
          <a:lstStyle/>
          <a:p>
            <a:r>
              <a:rPr lang="en-US" sz="2800" b="1" smtClean="0">
                <a:solidFill>
                  <a:srgbClr val="008000"/>
                </a:solidFill>
                <a:latin typeface="Adobe Caslon Pro Bold" pitchFamily="18" charset="0"/>
              </a:rPr>
              <a:t>After receiving a patent on March 7, 1876, for transmitting sound along a single wire, he successfully transmitted human speech on March 10th. Bell’s telephone patent was one of the most valuable patents ever issued.</a:t>
            </a:r>
            <a:endParaRPr lang="ru-RU" sz="2800" b="1" smtClean="0">
              <a:solidFill>
                <a:srgbClr val="008000"/>
              </a:solidFill>
              <a:latin typeface="Adobe Caslon Pro Bold" pitchFamily="18" charset="0"/>
            </a:endParaRPr>
          </a:p>
        </p:txBody>
      </p:sp>
      <p:pic>
        <p:nvPicPr>
          <p:cNvPr id="48135" name="Picture 7" descr="5060728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8363" y="1868488"/>
            <a:ext cx="3476625" cy="4665662"/>
          </a:xfrm>
          <a:prstGeom prst="rect">
            <a:avLst/>
          </a:prstGeom>
          <a:noFill/>
        </p:spPr>
      </p:pic>
      <p:pic>
        <p:nvPicPr>
          <p:cNvPr id="48136" name="Picture 8" descr="phone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7425" y="2143125"/>
            <a:ext cx="2062163" cy="3222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Rectangle 6"/>
          <p:cNvSpPr>
            <a:spLocks noGrp="1"/>
          </p:cNvSpPr>
          <p:nvPr>
            <p:ph type="body" sz="half" idx="4294967295"/>
          </p:nvPr>
        </p:nvSpPr>
        <p:spPr>
          <a:xfrm>
            <a:off x="6329363" y="504825"/>
            <a:ext cx="5510212" cy="4203700"/>
          </a:xfrm>
        </p:spPr>
        <p:txBody>
          <a:bodyPr/>
          <a:lstStyle/>
          <a:p>
            <a:r>
              <a:rPr lang="en-US" sz="3200" b="1" smtClean="0">
                <a:solidFill>
                  <a:srgbClr val="660066"/>
                </a:solidFill>
                <a:latin typeface="Adobe Garamond Pro Bold" pitchFamily="18" charset="0"/>
              </a:rPr>
              <a:t>Bell went on to invent a precursor to the modern day air conditioner, and a device called a “photophone” that enabled sound to be transmitted on a beam of light and on which today’s fiber optic and laser communication systems are based. </a:t>
            </a:r>
            <a:endParaRPr lang="ru-RU" sz="3200" b="1" smtClean="0">
              <a:solidFill>
                <a:srgbClr val="660066"/>
              </a:solidFill>
              <a:latin typeface="Adobe Garamond Pro Bold" pitchFamily="18" charset="0"/>
            </a:endParaRPr>
          </a:p>
        </p:txBody>
      </p:sp>
      <p:pic>
        <p:nvPicPr>
          <p:cNvPr id="50183" name="Picture 7" descr="PSM_V64_D140_Floating_kite_built_of_tetrahedral_cell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3" y="700088"/>
            <a:ext cx="6083300" cy="40116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212850" y="323850"/>
            <a:ext cx="9906000" cy="1477963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400" b="1" cap="none" smtClean="0">
                <a:solidFill>
                  <a:srgbClr val="660066"/>
                </a:solidFill>
                <a:latin typeface="Algerian" pitchFamily="82" charset="0"/>
              </a:rPr>
              <a:t>NICOLA TESLA</a:t>
            </a:r>
            <a:endParaRPr lang="ru-RU" sz="4400" b="1" cap="none" smtClean="0">
              <a:solidFill>
                <a:srgbClr val="660066"/>
              </a:solidFill>
              <a:latin typeface="Algerian" pitchFamily="82" charset="0"/>
            </a:endParaRPr>
          </a:p>
        </p:txBody>
      </p:sp>
      <p:pic>
        <p:nvPicPr>
          <p:cNvPr id="20482" name="Picture 4" descr="3027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2425" y="1462088"/>
            <a:ext cx="8956675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1169988" y="196850"/>
            <a:ext cx="9906000" cy="1477963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cap="none" smtClean="0">
                <a:solidFill>
                  <a:srgbClr val="003300"/>
                </a:solidFill>
                <a:latin typeface="Tw Cen MT" pitchFamily="34" charset="0"/>
              </a:rPr>
              <a:t>Nikola Tesla was born on July 10, 1856, in Croatia.</a:t>
            </a:r>
            <a:r>
              <a:rPr lang="en-US" cap="none" smtClean="0">
                <a:latin typeface="Tw Cen MT" pitchFamily="34" charset="0"/>
              </a:rPr>
              <a:t> </a:t>
            </a:r>
            <a:endParaRPr lang="ru-RU" cap="none" smtClean="0">
              <a:latin typeface="Tw Cen MT" pitchFamily="34" charset="0"/>
            </a:endParaRPr>
          </a:p>
        </p:txBody>
      </p:sp>
      <p:pic>
        <p:nvPicPr>
          <p:cNvPr id="21506" name="Picture 5" descr="617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0738" y="1533525"/>
            <a:ext cx="8418512" cy="501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1127125" y="168275"/>
            <a:ext cx="9906000" cy="1477963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800" b="1" cap="none" smtClean="0">
                <a:solidFill>
                  <a:srgbClr val="003300"/>
                </a:solidFill>
                <a:latin typeface="Tw Cen MT" pitchFamily="34" charset="0"/>
              </a:rPr>
              <a:t>Alternating current</a:t>
            </a:r>
            <a:endParaRPr lang="ru-RU" sz="4800" b="1" cap="none" smtClean="0">
              <a:solidFill>
                <a:srgbClr val="003300"/>
              </a:solidFill>
              <a:latin typeface="Tw Cen MT" pitchFamily="34" charset="0"/>
            </a:endParaRPr>
          </a:p>
        </p:txBody>
      </p:sp>
      <p:pic>
        <p:nvPicPr>
          <p:cNvPr id="22530" name="Picture 5" descr="tesla_generator-b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713038"/>
            <a:ext cx="4037013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6" descr="8f51d138428a0e98838532514a1503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2938" y="1493838"/>
            <a:ext cx="328612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7" descr="a88f54f3b7d3cde377e1f4142f31e16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1625" y="411163"/>
            <a:ext cx="4057650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269875" y="268288"/>
            <a:ext cx="9906000" cy="1477962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5400" b="1" cap="none" smtClean="0">
                <a:solidFill>
                  <a:srgbClr val="003300"/>
                </a:solidFill>
                <a:latin typeface="Tw Cen MT" pitchFamily="34" charset="0"/>
              </a:rPr>
              <a:t>Hydropower station</a:t>
            </a:r>
            <a:r>
              <a:rPr lang="ru-RU" cap="none" smtClean="0">
                <a:latin typeface="Tw Cen MT" pitchFamily="34" charset="0"/>
              </a:rPr>
              <a:t> </a:t>
            </a:r>
          </a:p>
        </p:txBody>
      </p:sp>
      <p:pic>
        <p:nvPicPr>
          <p:cNvPr id="23554" name="Picture 6" descr="0e9d0f4747cd0ab338f1ffc45183b92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175" y="1500188"/>
            <a:ext cx="3305175" cy="338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8" descr="niagara-falls-first-power-pla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75438" y="354013"/>
            <a:ext cx="5184775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9" descr="hydropower-plant-part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3087688"/>
            <a:ext cx="374332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312738" y="168275"/>
            <a:ext cx="9906000" cy="1477963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400" b="1" cap="none" smtClean="0">
                <a:solidFill>
                  <a:srgbClr val="003300"/>
                </a:solidFill>
                <a:latin typeface="Tw Cen MT" pitchFamily="34" charset="0"/>
              </a:rPr>
              <a:t>Engine. Tesla's AC Induction Motor is one of the 10 greatest discoveries of all time</a:t>
            </a:r>
            <a:r>
              <a:rPr lang="ru-RU" cap="none" smtClean="0">
                <a:latin typeface="Tw Cen MT" pitchFamily="34" charset="0"/>
              </a:rPr>
              <a:t> </a:t>
            </a:r>
          </a:p>
        </p:txBody>
      </p:sp>
      <p:pic>
        <p:nvPicPr>
          <p:cNvPr id="24578" name="Picture 6" descr="250Pierce-Arro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8125" y="1616075"/>
            <a:ext cx="53467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7" descr="The 10 Inventions of Nikola Tesla That Changed The Wor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638" y="1549400"/>
            <a:ext cx="561975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8" descr="s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1375" y="4121150"/>
            <a:ext cx="36480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619125"/>
            <a:ext cx="9906000" cy="14779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b="1" cap="none" smtClean="0"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ekton Pro Ext" pitchFamily="34" charset="0"/>
              </a:rPr>
              <a:t>Brainstorm:</a:t>
            </a:r>
            <a:r>
              <a:rPr lang="en-US" b="1" cap="none" smtClean="0"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" pitchFamily="34" charset="0"/>
              </a:rPr>
              <a:t> </a:t>
            </a:r>
            <a:r>
              <a:rPr lang="ru-RU" b="1" cap="none" smtClean="0"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b="1" cap="none" smtClean="0"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4800" b="1" i="1" cap="none" smtClean="0">
                <a:solidFill>
                  <a:schemeClr val="bg1"/>
                </a:solidFill>
                <a:latin typeface="Tekton Pro Ext" pitchFamily="34" charset="0"/>
              </a:rPr>
              <a:t>What inventions in our everyday life do you know?</a:t>
            </a:r>
            <a:r>
              <a:rPr lang="en-US" sz="3200" cap="none" smtClean="0">
                <a:latin typeface="Tw Cen MT" pitchFamily="34" charset="0"/>
              </a:rPr>
              <a:t> </a:t>
            </a:r>
            <a:endParaRPr lang="ru-RU" sz="3200" cap="none" smtClean="0">
              <a:latin typeface="Tw Cen MT" pitchFamily="34" charset="0"/>
            </a:endParaRPr>
          </a:p>
        </p:txBody>
      </p:sp>
      <p:pic>
        <p:nvPicPr>
          <p:cNvPr id="7170" name="Picture 4" descr=",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96157">
            <a:off x="2647950" y="3238500"/>
            <a:ext cx="18859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5" descr="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904211">
            <a:off x="446088" y="2374900"/>
            <a:ext cx="2055812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6" descr="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2275">
            <a:off x="9844088" y="1652588"/>
            <a:ext cx="1589087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 descr="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400793">
            <a:off x="8370888" y="3736975"/>
            <a:ext cx="1731962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8" descr="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435509">
            <a:off x="6656388" y="3021013"/>
            <a:ext cx="1689100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9" descr="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91075" y="3571875"/>
            <a:ext cx="19304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354013" y="182563"/>
            <a:ext cx="10693400" cy="1914525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400" b="1" cap="none" smtClean="0">
                <a:solidFill>
                  <a:srgbClr val="003300"/>
                </a:solidFill>
                <a:latin typeface="Tw Cen MT" pitchFamily="34" charset="0"/>
              </a:rPr>
              <a:t>Radio and radio control</a:t>
            </a:r>
            <a:br>
              <a:rPr lang="en-US" sz="4400" b="1" cap="none" smtClean="0">
                <a:solidFill>
                  <a:srgbClr val="003300"/>
                </a:solidFill>
                <a:latin typeface="Tw Cen MT" pitchFamily="34" charset="0"/>
              </a:rPr>
            </a:br>
            <a:r>
              <a:rPr lang="en-US" sz="4400" b="1" cap="none" smtClean="0">
                <a:solidFill>
                  <a:srgbClr val="003300"/>
                </a:solidFill>
                <a:latin typeface="Tw Cen MT" pitchFamily="34" charset="0"/>
              </a:rPr>
              <a:t>   In 1892, Nikola Tesla created a basic design for radio.</a:t>
            </a:r>
            <a:r>
              <a:rPr lang="en-US" cap="none" smtClean="0">
                <a:latin typeface="Tw Cen MT" pitchFamily="34" charset="0"/>
              </a:rPr>
              <a:t> </a:t>
            </a:r>
            <a:endParaRPr lang="ru-RU" cap="none" smtClean="0">
              <a:latin typeface="Tw Cen MT" pitchFamily="34" charset="0"/>
            </a:endParaRPr>
          </a:p>
        </p:txBody>
      </p:sp>
      <p:pic>
        <p:nvPicPr>
          <p:cNvPr id="25602" name="Picture 5" descr="Rotary_spark_gap_transmitt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325" y="2147888"/>
            <a:ext cx="5257800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6" descr="4332369_or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1530350"/>
            <a:ext cx="3619500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7" descr="imag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26588" y="1016000"/>
            <a:ext cx="2495550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400" b="1" cap="none" smtClean="0">
                <a:solidFill>
                  <a:srgbClr val="660066"/>
                </a:solidFill>
                <a:latin typeface="Algerian" pitchFamily="82" charset="0"/>
              </a:rPr>
              <a:t>IMPORTANCE OF INVENTIONS</a:t>
            </a:r>
            <a:endParaRPr lang="ru-RU" sz="4400" b="1" cap="none" smtClean="0">
              <a:solidFill>
                <a:srgbClr val="660066"/>
              </a:solidFill>
              <a:latin typeface="Algerian" pitchFamily="82" charset="0"/>
            </a:endParaRPr>
          </a:p>
        </p:txBody>
      </p:sp>
      <p:sp>
        <p:nvSpPr>
          <p:cNvPr id="26626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ru-RU" smtClean="0">
              <a:latin typeface="Tw Cen MT" pitchFamily="34" charset="0"/>
            </a:endParaRPr>
          </a:p>
        </p:txBody>
      </p:sp>
      <p:pic>
        <p:nvPicPr>
          <p:cNvPr id="26627" name="Picture 4" descr="inventors-inventio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0" y="2016125"/>
            <a:ext cx="9525000" cy="43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ko-KR" sz="3200" b="1" cap="none" smtClean="0">
                <a:solidFill>
                  <a:srgbClr val="660066"/>
                </a:solidFill>
                <a:ea typeface="굴림" charset="-127"/>
              </a:rPr>
              <a:t>Technology is very popular in our daily life thanks to its advantages. As we know, firstly, technology in household helps people do the housework.</a:t>
            </a:r>
            <a:endParaRPr lang="ru-RU" sz="3200" b="1" cap="none" smtClean="0">
              <a:solidFill>
                <a:srgbClr val="660066"/>
              </a:solidFill>
            </a:endParaRPr>
          </a:p>
        </p:txBody>
      </p:sp>
      <p:pic>
        <p:nvPicPr>
          <p:cNvPr id="53253" name="Picture 5" descr="science-and-technology_banner-largemay20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7650" y="2244725"/>
            <a:ext cx="9451975" cy="42751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1141413" y="619125"/>
            <a:ext cx="10539412" cy="1477963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ko-KR" sz="3200" b="1" cap="none" smtClean="0">
                <a:solidFill>
                  <a:srgbClr val="660066"/>
                </a:solidFill>
                <a:ea typeface="굴림" charset="-127"/>
              </a:rPr>
              <a:t>. Nowadays people can travel faster and easier to other places by car, bus and air-plane, and see many new interesting things around the world.</a:t>
            </a:r>
            <a:r>
              <a:rPr lang="ru-RU" altLang="ko-KR" sz="3200" cap="none" smtClean="0"/>
              <a:t> </a:t>
            </a:r>
            <a:endParaRPr lang="ru-RU" sz="3200" cap="none" smtClean="0"/>
          </a:p>
        </p:txBody>
      </p:sp>
      <p:pic>
        <p:nvPicPr>
          <p:cNvPr id="55301" name="Picture 5" descr="images (5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81850" y="2227263"/>
            <a:ext cx="4370388" cy="2589212"/>
          </a:xfrm>
          <a:prstGeom prst="rect">
            <a:avLst/>
          </a:prstGeom>
          <a:noFill/>
        </p:spPr>
      </p:pic>
      <p:pic>
        <p:nvPicPr>
          <p:cNvPr id="55302" name="Picture 6" descr="bustrainandplanev2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788916">
            <a:off x="473075" y="2347913"/>
            <a:ext cx="4238625" cy="2832100"/>
          </a:xfrm>
          <a:prstGeom prst="rect">
            <a:avLst/>
          </a:prstGeom>
          <a:noFill/>
        </p:spPr>
      </p:pic>
      <p:pic>
        <p:nvPicPr>
          <p:cNvPr id="55303" name="Picture 7" descr="Future-of-Transpo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5438" y="4429125"/>
            <a:ext cx="5689600" cy="213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ko-KR" sz="3200" b="1" cap="none" smtClean="0">
                <a:solidFill>
                  <a:srgbClr val="660066"/>
                </a:solidFill>
                <a:latin typeface="Adobe Caslon Pro Bold" pitchFamily="18" charset="0"/>
                <a:ea typeface="굴림" charset="-127"/>
              </a:rPr>
              <a:t>Clear progress in medicine, use new technologies to diagnose and combat diseases make therapy more effective.</a:t>
            </a:r>
            <a:r>
              <a:rPr lang="en-US" altLang="ko-KR" sz="3200" cap="none" smtClean="0">
                <a:ea typeface="굴림" charset="-127"/>
              </a:rPr>
              <a:t> </a:t>
            </a:r>
            <a:endParaRPr lang="ru-RU" sz="3200" cap="none" smtClean="0"/>
          </a:p>
        </p:txBody>
      </p:sp>
      <p:pic>
        <p:nvPicPr>
          <p:cNvPr id="57349" name="Picture 5" descr="shutterstock_114067633-300x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168879">
            <a:off x="7875588" y="2030413"/>
            <a:ext cx="3292475" cy="2195512"/>
          </a:xfrm>
          <a:prstGeom prst="rect">
            <a:avLst/>
          </a:prstGeom>
          <a:noFill/>
        </p:spPr>
      </p:pic>
      <p:pic>
        <p:nvPicPr>
          <p:cNvPr id="57350" name="Picture 6" descr="загружено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95638" y="1698625"/>
            <a:ext cx="4646612" cy="3025775"/>
          </a:xfrm>
          <a:prstGeom prst="rect">
            <a:avLst/>
          </a:prstGeom>
          <a:noFill/>
        </p:spPr>
      </p:pic>
      <p:pic>
        <p:nvPicPr>
          <p:cNvPr id="57351" name="Picture 7" descr="figure-17-01-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4875" y="4083050"/>
            <a:ext cx="3316288" cy="2487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8" name="Rectangle 6"/>
          <p:cNvSpPr>
            <a:spLocks noGrp="1"/>
          </p:cNvSpPr>
          <p:nvPr>
            <p:ph type="body" sz="half" idx="4294967295"/>
          </p:nvPr>
        </p:nvSpPr>
        <p:spPr>
          <a:xfrm>
            <a:off x="6837363" y="574675"/>
            <a:ext cx="4876800" cy="3541713"/>
          </a:xfrm>
        </p:spPr>
        <p:txBody>
          <a:bodyPr/>
          <a:lstStyle/>
          <a:p>
            <a:r>
              <a:rPr lang="en-US" altLang="ko-KR" sz="3200" b="1" smtClean="0">
                <a:solidFill>
                  <a:srgbClr val="660066"/>
                </a:solidFill>
                <a:latin typeface="Adobe Garamond Pro Bold" pitchFamily="18" charset="0"/>
                <a:ea typeface="굴림" charset="-127"/>
              </a:rPr>
              <a:t>It is almost impossible to go out without a mobile phone or an MP3 player, for example. These devices have become an important part of our life. Moreover, almost every day either a new technology is being invented or an old one is being improved. </a:t>
            </a:r>
            <a:endParaRPr lang="ru-RU" sz="3200" b="1" smtClean="0">
              <a:solidFill>
                <a:srgbClr val="660066"/>
              </a:solidFill>
              <a:latin typeface="Adobe Garamond Pro Bold" pitchFamily="18" charset="0"/>
            </a:endParaRPr>
          </a:p>
        </p:txBody>
      </p:sp>
      <p:pic>
        <p:nvPicPr>
          <p:cNvPr id="59399" name="Picture 7" descr="PS-ZENXFi3_Angle_R_EP_R3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7113" y="409575"/>
            <a:ext cx="3290887" cy="3216275"/>
          </a:xfrm>
          <a:prstGeom prst="rect">
            <a:avLst/>
          </a:prstGeom>
          <a:noFill/>
        </p:spPr>
      </p:pic>
      <p:pic>
        <p:nvPicPr>
          <p:cNvPr id="59400" name="Picture 8" descr="compare-mobile-phon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090161">
            <a:off x="1851025" y="3771900"/>
            <a:ext cx="3648075" cy="2381250"/>
          </a:xfrm>
          <a:prstGeom prst="rect">
            <a:avLst/>
          </a:prstGeom>
          <a:noFill/>
        </p:spPr>
      </p:pic>
      <p:pic>
        <p:nvPicPr>
          <p:cNvPr id="59401" name="Picture 9" descr="загружено (2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792517">
            <a:off x="460375" y="1181100"/>
            <a:ext cx="3149600" cy="2349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ru-RU" cap="none" smtClean="0"/>
          </a:p>
        </p:txBody>
      </p:sp>
      <p:sp>
        <p:nvSpPr>
          <p:cNvPr id="61443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Top_10_Inventions_of_All_Time.mp4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23938" y="211138"/>
            <a:ext cx="10212387" cy="645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8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789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8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78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/>
          </p:cNvSpPr>
          <p:nvPr>
            <p:ph type="title" idx="4294967295"/>
          </p:nvPr>
        </p:nvSpPr>
        <p:spPr bwMode="auto">
          <a:xfrm>
            <a:off x="1028700" y="492125"/>
            <a:ext cx="9906000" cy="1477963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b="1" cap="none" smtClean="0">
                <a:solidFill>
                  <a:schemeClr val="bg2"/>
                </a:solidFill>
                <a:latin typeface="Tw Cen MT" pitchFamily="34" charset="0"/>
              </a:rPr>
              <a:t/>
            </a:r>
            <a:br>
              <a:rPr lang="en-US" sz="3200" b="1" cap="none" smtClean="0">
                <a:solidFill>
                  <a:schemeClr val="bg2"/>
                </a:solidFill>
                <a:latin typeface="Tw Cen MT" pitchFamily="34" charset="0"/>
              </a:rPr>
            </a:br>
            <a:r>
              <a:rPr lang="en-US" sz="3200" b="1" cap="none" smtClean="0">
                <a:solidFill>
                  <a:schemeClr val="bg2"/>
                </a:solidFill>
                <a:latin typeface="Tw Cen MT" pitchFamily="34" charset="0"/>
              </a:rPr>
              <a:t>You are given a list of inventions. </a:t>
            </a:r>
            <a:r>
              <a:rPr lang="ru-RU" sz="3200" b="1" cap="none" smtClean="0">
                <a:solidFill>
                  <a:schemeClr val="bg2"/>
                </a:solidFill>
                <a:latin typeface="Tw Cen MT" pitchFamily="34" charset="0"/>
              </a:rPr>
              <a:t>Read them and translate.</a:t>
            </a:r>
            <a:r>
              <a:rPr lang="ru-RU" sz="3200" cap="none" smtClean="0">
                <a:latin typeface="Tw Cen MT" pitchFamily="34" charset="0"/>
              </a:rPr>
              <a:t> </a:t>
            </a:r>
            <a:r>
              <a:rPr lang="en-US" sz="3200" b="1" i="1" u="sng" cap="none" smtClean="0">
                <a:solidFill>
                  <a:srgbClr val="660066"/>
                </a:solidFill>
                <a:latin typeface="Tw Cen MT" pitchFamily="34" charset="0"/>
              </a:rPr>
              <a:t>Put the inventions in order of importance for:</a:t>
            </a:r>
            <a:r>
              <a:rPr lang="en-US" sz="3200" b="1" cap="none" smtClean="0">
                <a:solidFill>
                  <a:srgbClr val="660066"/>
                </a:solidFill>
                <a:latin typeface="Tw Cen MT" pitchFamily="34" charset="0"/>
              </a:rPr>
              <a:t/>
            </a:r>
            <a:br>
              <a:rPr lang="en-US" sz="3200" b="1" cap="none" smtClean="0">
                <a:solidFill>
                  <a:srgbClr val="660066"/>
                </a:solidFill>
                <a:latin typeface="Tw Cen MT" pitchFamily="34" charset="0"/>
              </a:rPr>
            </a:br>
            <a:r>
              <a:rPr lang="en-US" sz="3200" b="1" cap="none" smtClean="0">
                <a:solidFill>
                  <a:schemeClr val="bg2"/>
                </a:solidFill>
                <a:latin typeface="Tw Cen MT" pitchFamily="34" charset="0"/>
              </a:rPr>
              <a:t>                               - elderly people;</a:t>
            </a:r>
            <a:br>
              <a:rPr lang="en-US" sz="3200" b="1" cap="none" smtClean="0">
                <a:solidFill>
                  <a:schemeClr val="bg2"/>
                </a:solidFill>
                <a:latin typeface="Tw Cen MT" pitchFamily="34" charset="0"/>
              </a:rPr>
            </a:br>
            <a:r>
              <a:rPr lang="en-US" sz="3200" b="1" cap="none" smtClean="0">
                <a:solidFill>
                  <a:schemeClr val="bg2"/>
                </a:solidFill>
                <a:latin typeface="Tw Cen MT" pitchFamily="34" charset="0"/>
              </a:rPr>
              <a:t>                               - young people;</a:t>
            </a:r>
            <a:br>
              <a:rPr lang="en-US" sz="3200" b="1" cap="none" smtClean="0">
                <a:solidFill>
                  <a:schemeClr val="bg2"/>
                </a:solidFill>
                <a:latin typeface="Tw Cen MT" pitchFamily="34" charset="0"/>
              </a:rPr>
            </a:br>
            <a:r>
              <a:rPr lang="en-US" sz="3200" b="1" cap="none" smtClean="0">
                <a:solidFill>
                  <a:schemeClr val="bg2"/>
                </a:solidFill>
                <a:latin typeface="Tw Cen MT" pitchFamily="34" charset="0"/>
              </a:rPr>
              <a:t>                               - a family couple</a:t>
            </a:r>
            <a:r>
              <a:rPr lang="ru-RU" sz="3200" cap="none" smtClean="0">
                <a:latin typeface="Tw Cen MT" pitchFamily="34" charset="0"/>
              </a:rPr>
              <a:t> </a:t>
            </a:r>
          </a:p>
        </p:txBody>
      </p:sp>
      <p:sp>
        <p:nvSpPr>
          <p:cNvPr id="9218" name="Rectangle 8"/>
          <p:cNvSpPr>
            <a:spLocks noGrp="1"/>
          </p:cNvSpPr>
          <p:nvPr>
            <p:ph type="body" sz="half" idx="4294967295"/>
          </p:nvPr>
        </p:nvSpPr>
        <p:spPr>
          <a:xfrm>
            <a:off x="2281238" y="2503488"/>
            <a:ext cx="4876800" cy="3541712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bg1"/>
                </a:solidFill>
                <a:latin typeface="Tw Cen MT" pitchFamily="34" charset="0"/>
              </a:rPr>
              <a:t>1. remote control,</a:t>
            </a:r>
          </a:p>
          <a:p>
            <a:pPr eaLnBrk="1" hangingPunct="1"/>
            <a:r>
              <a:rPr lang="en-US" b="1" smtClean="0">
                <a:solidFill>
                  <a:schemeClr val="bg1"/>
                </a:solidFill>
                <a:latin typeface="Tw Cen MT" pitchFamily="34" charset="0"/>
              </a:rPr>
              <a:t>2. paper,</a:t>
            </a:r>
          </a:p>
          <a:p>
            <a:pPr eaLnBrk="1" hangingPunct="1"/>
            <a:r>
              <a:rPr lang="en-US" b="1" smtClean="0">
                <a:solidFill>
                  <a:schemeClr val="bg1"/>
                </a:solidFill>
                <a:latin typeface="Tw Cen MT" pitchFamily="34" charset="0"/>
              </a:rPr>
              <a:t>3. a personal computer,</a:t>
            </a:r>
          </a:p>
          <a:p>
            <a:pPr eaLnBrk="1" hangingPunct="1"/>
            <a:r>
              <a:rPr lang="en-US" b="1" smtClean="0">
                <a:solidFill>
                  <a:schemeClr val="bg1"/>
                </a:solidFill>
                <a:latin typeface="Tw Cen MT" pitchFamily="34" charset="0"/>
              </a:rPr>
              <a:t>4. the Internet,</a:t>
            </a:r>
          </a:p>
          <a:p>
            <a:pPr eaLnBrk="1" hangingPunct="1"/>
            <a:r>
              <a:rPr lang="ru-RU" b="1" smtClean="0">
                <a:solidFill>
                  <a:schemeClr val="bg1"/>
                </a:solidFill>
              </a:rPr>
              <a:t>5</a:t>
            </a:r>
            <a:r>
              <a:rPr lang="en-US" b="1" smtClean="0">
                <a:solidFill>
                  <a:schemeClr val="bg1"/>
                </a:solidFill>
                <a:latin typeface="Tw Cen MT" pitchFamily="34" charset="0"/>
              </a:rPr>
              <a:t>. an electric razor,</a:t>
            </a:r>
          </a:p>
          <a:p>
            <a:pPr eaLnBrk="1" hangingPunct="1"/>
            <a:r>
              <a:rPr lang="ru-RU" b="1" smtClean="0">
                <a:solidFill>
                  <a:schemeClr val="bg1"/>
                </a:solidFill>
              </a:rPr>
              <a:t>6</a:t>
            </a:r>
            <a:r>
              <a:rPr lang="en-US" b="1" smtClean="0">
                <a:solidFill>
                  <a:schemeClr val="bg1"/>
                </a:solidFill>
                <a:latin typeface="Tw Cen MT" pitchFamily="34" charset="0"/>
              </a:rPr>
              <a:t>. a car,</a:t>
            </a:r>
          </a:p>
          <a:p>
            <a:pPr eaLnBrk="1" hangingPunct="1"/>
            <a:r>
              <a:rPr lang="ru-RU" b="1" smtClean="0">
                <a:solidFill>
                  <a:schemeClr val="bg1"/>
                </a:solidFill>
              </a:rPr>
              <a:t>7</a:t>
            </a:r>
            <a:r>
              <a:rPr lang="en-US" b="1" smtClean="0">
                <a:solidFill>
                  <a:schemeClr val="bg1"/>
                </a:solidFill>
                <a:latin typeface="Tw Cen MT" pitchFamily="34" charset="0"/>
              </a:rPr>
              <a:t>. a vacuum cleaner,</a:t>
            </a:r>
            <a:endParaRPr lang="ru-RU" b="1" smtClean="0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9219" name="Rectangle 9"/>
          <p:cNvSpPr>
            <a:spLocks noGrp="1"/>
          </p:cNvSpPr>
          <p:nvPr>
            <p:ph type="body" sz="half" idx="4294967295"/>
          </p:nvPr>
        </p:nvSpPr>
        <p:spPr>
          <a:xfrm>
            <a:off x="6904038" y="2560638"/>
            <a:ext cx="4876800" cy="3541712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bg1"/>
                </a:solidFill>
              </a:rPr>
              <a:t>8</a:t>
            </a:r>
            <a:r>
              <a:rPr lang="en-US" b="1" smtClean="0">
                <a:solidFill>
                  <a:schemeClr val="bg1"/>
                </a:solidFill>
                <a:latin typeface="Tw Cen MT" pitchFamily="34" charset="0"/>
              </a:rPr>
              <a:t>. a washing machine,</a:t>
            </a:r>
          </a:p>
          <a:p>
            <a:pPr eaLnBrk="1" hangingPunct="1"/>
            <a:r>
              <a:rPr lang="ru-RU" b="1" smtClean="0">
                <a:solidFill>
                  <a:schemeClr val="bg1"/>
                </a:solidFill>
              </a:rPr>
              <a:t>9</a:t>
            </a:r>
            <a:r>
              <a:rPr lang="en-US" b="1" smtClean="0">
                <a:solidFill>
                  <a:schemeClr val="bg1"/>
                </a:solidFill>
                <a:latin typeface="Tw Cen MT" pitchFamily="34" charset="0"/>
              </a:rPr>
              <a:t>. a refrigerator,</a:t>
            </a:r>
          </a:p>
          <a:p>
            <a:pPr eaLnBrk="1" hangingPunct="1"/>
            <a:r>
              <a:rPr lang="ru-RU" b="1" smtClean="0">
                <a:solidFill>
                  <a:schemeClr val="bg1"/>
                </a:solidFill>
              </a:rPr>
              <a:t>10</a:t>
            </a:r>
            <a:r>
              <a:rPr lang="en-US" b="1" smtClean="0">
                <a:solidFill>
                  <a:schemeClr val="bg1"/>
                </a:solidFill>
                <a:latin typeface="Tw Cen MT" pitchFamily="34" charset="0"/>
              </a:rPr>
              <a:t>. television,</a:t>
            </a:r>
          </a:p>
          <a:p>
            <a:pPr eaLnBrk="1" hangingPunct="1"/>
            <a:r>
              <a:rPr lang="en-US" b="1" smtClean="0">
                <a:solidFill>
                  <a:schemeClr val="bg1"/>
                </a:solidFill>
                <a:latin typeface="Tw Cen MT" pitchFamily="34" charset="0"/>
              </a:rPr>
              <a:t>1</a:t>
            </a:r>
            <a:r>
              <a:rPr lang="ru-RU" b="1" smtClean="0">
                <a:solidFill>
                  <a:schemeClr val="bg1"/>
                </a:solidFill>
              </a:rPr>
              <a:t>1</a:t>
            </a:r>
            <a:r>
              <a:rPr lang="en-US" b="1" smtClean="0">
                <a:solidFill>
                  <a:schemeClr val="bg1"/>
                </a:solidFill>
                <a:latin typeface="Tw Cen MT" pitchFamily="34" charset="0"/>
              </a:rPr>
              <a:t>. a mobile phone,</a:t>
            </a:r>
          </a:p>
          <a:p>
            <a:pPr eaLnBrk="1" hangingPunct="1"/>
            <a:r>
              <a:rPr lang="en-US" b="1" smtClean="0">
                <a:solidFill>
                  <a:schemeClr val="bg1"/>
                </a:solidFill>
                <a:latin typeface="Tw Cen MT" pitchFamily="34" charset="0"/>
              </a:rPr>
              <a:t>1</a:t>
            </a:r>
            <a:r>
              <a:rPr lang="ru-RU" b="1" smtClean="0">
                <a:solidFill>
                  <a:schemeClr val="bg1"/>
                </a:solidFill>
              </a:rPr>
              <a:t>2</a:t>
            </a:r>
            <a:r>
              <a:rPr lang="en-US" b="1" smtClean="0">
                <a:solidFill>
                  <a:schemeClr val="bg1"/>
                </a:solidFill>
                <a:latin typeface="Tw Cen MT" pitchFamily="34" charset="0"/>
              </a:rPr>
              <a:t>. synthetic diamonds,</a:t>
            </a:r>
          </a:p>
          <a:p>
            <a:pPr eaLnBrk="1" hangingPunct="1"/>
            <a:r>
              <a:rPr lang="en-US" b="1" smtClean="0">
                <a:solidFill>
                  <a:schemeClr val="bg1"/>
                </a:solidFill>
                <a:latin typeface="Tw Cen MT" pitchFamily="34" charset="0"/>
              </a:rPr>
              <a:t>1</a:t>
            </a:r>
            <a:r>
              <a:rPr lang="ru-RU" b="1" smtClean="0">
                <a:solidFill>
                  <a:schemeClr val="bg1"/>
                </a:solidFill>
              </a:rPr>
              <a:t>3</a:t>
            </a:r>
            <a:r>
              <a:rPr lang="en-US" b="1" smtClean="0">
                <a:solidFill>
                  <a:schemeClr val="bg1"/>
                </a:solidFill>
                <a:latin typeface="Tw Cen MT" pitchFamily="34" charset="0"/>
              </a:rPr>
              <a:t>. a ballpoint pen</a:t>
            </a:r>
            <a:endParaRPr lang="ru-RU" b="1" smtClean="0">
              <a:solidFill>
                <a:schemeClr val="bg1"/>
              </a:solidFill>
              <a:latin typeface="Tw Cen MT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100138" y="323850"/>
            <a:ext cx="9906000" cy="1477963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b="1" cap="none" smtClean="0">
                <a:solidFill>
                  <a:srgbClr val="660066"/>
                </a:solidFill>
                <a:latin typeface="MingLiU-ExtB" pitchFamily="18" charset="-120"/>
              </a:rPr>
              <a:t>Pros and Cons</a:t>
            </a:r>
            <a:r>
              <a:rPr lang="en-US" cap="none" smtClean="0">
                <a:latin typeface="Tw Cen MT" pitchFamily="34" charset="0"/>
              </a:rPr>
              <a:t> </a:t>
            </a:r>
            <a:endParaRPr lang="ru-RU" cap="none" smtClean="0">
              <a:latin typeface="Tw Cen MT" pitchFamily="34" charset="0"/>
            </a:endParaRPr>
          </a:p>
        </p:txBody>
      </p:sp>
      <p:sp>
        <p:nvSpPr>
          <p:cNvPr id="10242" name="Rectangle 3"/>
          <p:cNvSpPr>
            <a:spLocks noGrp="1"/>
          </p:cNvSpPr>
          <p:nvPr>
            <p:ph type="body" idx="4294967295"/>
          </p:nvPr>
        </p:nvSpPr>
        <p:spPr>
          <a:xfrm>
            <a:off x="917575" y="1490663"/>
            <a:ext cx="10806113" cy="4300537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sz="3600" b="1" smtClean="0">
                <a:solidFill>
                  <a:srgbClr val="660066"/>
                </a:solidFill>
                <a:latin typeface="Tw Cen MT Condensed Extra Bold" pitchFamily="34" charset="0"/>
              </a:rPr>
              <a:t>we will speak about advantages and disadvantages </a:t>
            </a:r>
          </a:p>
          <a:p>
            <a:pPr algn="ctr" eaLnBrk="1" hangingPunct="1">
              <a:buFont typeface="Arial" charset="0"/>
              <a:buNone/>
            </a:pPr>
            <a:r>
              <a:rPr lang="en-US" sz="3600" b="1" smtClean="0">
                <a:solidFill>
                  <a:srgbClr val="660066"/>
                </a:solidFill>
                <a:latin typeface="Tw Cen MT Condensed Extra Bold" pitchFamily="34" charset="0"/>
              </a:rPr>
              <a:t>of some inventions</a:t>
            </a:r>
          </a:p>
          <a:p>
            <a:pPr algn="ctr" eaLnBrk="1" hangingPunct="1">
              <a:buFont typeface="Arial" charset="0"/>
              <a:buNone/>
            </a:pPr>
            <a:r>
              <a:rPr lang="en-US" sz="3200" b="1" smtClean="0">
                <a:latin typeface="Tw Cen MT" pitchFamily="34" charset="0"/>
              </a:rPr>
              <a:t> </a:t>
            </a:r>
            <a:r>
              <a:rPr lang="ru-RU" sz="3200" b="1" smtClean="0">
                <a:solidFill>
                  <a:srgbClr val="660066"/>
                </a:solidFill>
                <a:latin typeface="Tw Cen MT" pitchFamily="34" charset="0"/>
              </a:rPr>
              <a:t>Let’s take</a:t>
            </a:r>
            <a:r>
              <a:rPr lang="ru-RU" sz="3200" b="1" smtClean="0">
                <a:latin typeface="Tw Cen MT" pitchFamily="34" charset="0"/>
              </a:rPr>
              <a:t> </a:t>
            </a:r>
            <a:r>
              <a:rPr lang="ru-RU" sz="3200" b="1" smtClean="0">
                <a:solidFill>
                  <a:srgbClr val="FF3399"/>
                </a:solidFill>
                <a:latin typeface="Tw Cen MT" pitchFamily="34" charset="0"/>
              </a:rPr>
              <a:t>the car, the mobile phone and television</a:t>
            </a:r>
            <a:endParaRPr lang="en-US" sz="3200" b="1" smtClean="0">
              <a:solidFill>
                <a:srgbClr val="FF3399"/>
              </a:solidFill>
              <a:latin typeface="Tw Cen MT" pitchFamily="34" charset="0"/>
            </a:endParaRPr>
          </a:p>
        </p:txBody>
      </p:sp>
      <p:pic>
        <p:nvPicPr>
          <p:cNvPr id="10243" name="Picture 4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463" y="3973513"/>
            <a:ext cx="3641725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5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0575" y="4010025"/>
            <a:ext cx="31877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6" descr="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1813" y="3998913"/>
            <a:ext cx="3525837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4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800" b="1" cap="none" smtClean="0">
                <a:solidFill>
                  <a:srgbClr val="660066"/>
                </a:solidFill>
                <a:latin typeface="Cooper Std Black" pitchFamily="18" charset="0"/>
              </a:rPr>
              <a:t>I. HISTORY of INVENTIONS</a:t>
            </a:r>
            <a:endParaRPr lang="ru-RU" sz="4800" b="1" cap="none" smtClean="0">
              <a:solidFill>
                <a:srgbClr val="660066"/>
              </a:solidFill>
              <a:latin typeface="Cooper Std Black" pitchFamily="18" charset="0"/>
            </a:endParaRPr>
          </a:p>
        </p:txBody>
      </p:sp>
      <p:pic>
        <p:nvPicPr>
          <p:cNvPr id="11266" name="Picture 5" descr="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6463" y="1954213"/>
            <a:ext cx="8035925" cy="416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1168400" y="254000"/>
            <a:ext cx="9906000" cy="1477963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b="1" cap="none" smtClean="0">
                <a:solidFill>
                  <a:srgbClr val="000066"/>
                </a:solidFill>
                <a:latin typeface="Adobe Garamond Pro Bold" pitchFamily="18" charset="0"/>
              </a:rPr>
              <a:t>the invention of crude tools,</a:t>
            </a:r>
            <a:r>
              <a:rPr lang="ru-RU" b="1" cap="none" smtClean="0">
                <a:latin typeface="Adobe Garamond Pro Bold" pitchFamily="18" charset="0"/>
              </a:rPr>
              <a:t> </a:t>
            </a:r>
            <a:r>
              <a:rPr lang="en-US" b="1" cap="none" smtClean="0">
                <a:solidFill>
                  <a:srgbClr val="000066"/>
                </a:solidFill>
                <a:latin typeface="Adobe Garamond Pro Bold" pitchFamily="18" charset="0"/>
              </a:rPr>
              <a:t>the ability to craft pottery, </a:t>
            </a:r>
            <a:r>
              <a:rPr lang="ru-RU" b="1" cap="none" smtClean="0">
                <a:latin typeface="Adobe Garamond Pro Bold" pitchFamily="18" charset="0"/>
              </a:rPr>
              <a:t> </a:t>
            </a:r>
            <a:r>
              <a:rPr lang="en-US" b="1" cap="none" smtClean="0">
                <a:solidFill>
                  <a:srgbClr val="000066"/>
                </a:solidFill>
                <a:latin typeface="Adobe Garamond Pro Bold" pitchFamily="18" charset="0"/>
              </a:rPr>
              <a:t>the invention of the wheel</a:t>
            </a:r>
            <a:r>
              <a:rPr lang="ru-RU" cap="none" smtClean="0"/>
              <a:t> </a:t>
            </a:r>
          </a:p>
        </p:txBody>
      </p:sp>
      <p:pic>
        <p:nvPicPr>
          <p:cNvPr id="29701" name="Picture 5" descr="загруже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00002">
            <a:off x="285750" y="1931988"/>
            <a:ext cx="5222875" cy="3416300"/>
          </a:xfrm>
          <a:prstGeom prst="rect">
            <a:avLst/>
          </a:prstGeom>
          <a:noFill/>
        </p:spPr>
      </p:pic>
      <p:pic>
        <p:nvPicPr>
          <p:cNvPr id="29702" name="Picture 6" descr="9554363_or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9450" y="2670175"/>
            <a:ext cx="4154488" cy="3851275"/>
          </a:xfrm>
          <a:prstGeom prst="rect">
            <a:avLst/>
          </a:prstGeom>
          <a:noFill/>
        </p:spPr>
      </p:pic>
      <p:pic>
        <p:nvPicPr>
          <p:cNvPr id="29703" name="Picture 7" descr="Chariot-invention-mesopotami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10347">
            <a:off x="8255000" y="1465263"/>
            <a:ext cx="3530600" cy="2684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889000" y="268288"/>
            <a:ext cx="9906000" cy="1477962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b="1" cap="none" smtClean="0">
                <a:solidFill>
                  <a:srgbClr val="000066"/>
                </a:solidFill>
                <a:latin typeface="Adobe Caslon Pro Bold" pitchFamily="18" charset="0"/>
              </a:rPr>
              <a:t>The span of properly recorded chroniclers started with the development of</a:t>
            </a:r>
            <a:r>
              <a:rPr lang="en-US" b="1" cap="none" smtClean="0">
                <a:solidFill>
                  <a:srgbClr val="008000"/>
                </a:solidFill>
                <a:latin typeface="Adobe Caslon Pro Bold" pitchFamily="18" charset="0"/>
              </a:rPr>
              <a:t> </a:t>
            </a:r>
            <a:r>
              <a:rPr lang="en-US" b="1" cap="none" smtClean="0">
                <a:solidFill>
                  <a:srgbClr val="008000"/>
                </a:solidFill>
                <a:latin typeface="Adobe Caslon Pro Bold" pitchFamily="18" charset="0"/>
                <a:hlinkClick r:id="rId2" tooltip="writing"/>
              </a:rPr>
              <a:t>writing</a:t>
            </a:r>
            <a:r>
              <a:rPr lang="en-US" b="1" cap="none" smtClean="0">
                <a:solidFill>
                  <a:srgbClr val="008000"/>
                </a:solidFill>
                <a:latin typeface="Adobe Caslon Pro Bold" pitchFamily="18" charset="0"/>
              </a:rPr>
              <a:t> </a:t>
            </a:r>
            <a:r>
              <a:rPr lang="en-US" b="1" cap="none" smtClean="0">
                <a:solidFill>
                  <a:srgbClr val="000066"/>
                </a:solidFill>
                <a:latin typeface="Adobe Caslon Pro Bold" pitchFamily="18" charset="0"/>
              </a:rPr>
              <a:t>and composition</a:t>
            </a:r>
            <a:r>
              <a:rPr lang="ru-RU" cap="none" smtClean="0"/>
              <a:t> </a:t>
            </a:r>
          </a:p>
        </p:txBody>
      </p:sp>
      <p:pic>
        <p:nvPicPr>
          <p:cNvPr id="31749" name="Picture 5" descr="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808901">
            <a:off x="511175" y="1978025"/>
            <a:ext cx="2897188" cy="3397250"/>
          </a:xfrm>
          <a:prstGeom prst="rect">
            <a:avLst/>
          </a:prstGeom>
          <a:noFill/>
        </p:spPr>
      </p:pic>
      <p:pic>
        <p:nvPicPr>
          <p:cNvPr id="31750" name="Picture 6" descr="homep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870701">
            <a:off x="8101013" y="1797050"/>
            <a:ext cx="3287712" cy="3035300"/>
          </a:xfrm>
          <a:prstGeom prst="rect">
            <a:avLst/>
          </a:prstGeom>
          <a:noFill/>
        </p:spPr>
      </p:pic>
      <p:pic>
        <p:nvPicPr>
          <p:cNvPr id="31751" name="Picture 7" descr="images (1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14863" y="1576388"/>
            <a:ext cx="2917825" cy="2905125"/>
          </a:xfrm>
          <a:prstGeom prst="rect">
            <a:avLst/>
          </a:prstGeom>
          <a:noFill/>
        </p:spPr>
      </p:pic>
      <p:pic>
        <p:nvPicPr>
          <p:cNvPr id="31752" name="Picture 8" descr="t1lar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55988" y="4278313"/>
            <a:ext cx="4941887" cy="2343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225</TotalTime>
  <Words>657</Words>
  <Application>Microsoft Office PowerPoint</Application>
  <PresentationFormat>Произвольный</PresentationFormat>
  <Paragraphs>56</Paragraphs>
  <Slides>36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Шаблон оформления</vt:lpstr>
      </vt:variant>
      <vt:variant>
        <vt:i4>3</vt:i4>
      </vt:variant>
      <vt:variant>
        <vt:lpstr>Заголовки слайдов</vt:lpstr>
      </vt:variant>
      <vt:variant>
        <vt:i4>36</vt:i4>
      </vt:variant>
    </vt:vector>
  </HeadingPairs>
  <TitlesOfParts>
    <vt:vector size="53" baseType="lpstr">
      <vt:lpstr>Arial</vt:lpstr>
      <vt:lpstr>Calibri</vt:lpstr>
      <vt:lpstr>Trebuchet MS</vt:lpstr>
      <vt:lpstr>Comic Sans MS</vt:lpstr>
      <vt:lpstr>Tw Cen MT</vt:lpstr>
      <vt:lpstr>Tekton Pro Ext</vt:lpstr>
      <vt:lpstr>MingLiU-ExtB</vt:lpstr>
      <vt:lpstr>Tw Cen MT Condensed Extra Bold</vt:lpstr>
      <vt:lpstr>Cooper Std Black</vt:lpstr>
      <vt:lpstr>Algerian</vt:lpstr>
      <vt:lpstr>Adobe Caslon Pro Bold</vt:lpstr>
      <vt:lpstr>Adobe Garamond Pro Bold</vt:lpstr>
      <vt:lpstr>Arial Black</vt:lpstr>
      <vt:lpstr>Arial Unicode MS</vt:lpstr>
      <vt:lpstr>Circuit</vt:lpstr>
      <vt:lpstr>Circuit</vt:lpstr>
      <vt:lpstr>Circuit</vt:lpstr>
      <vt:lpstr>HISTORY OF INVENTIONS</vt:lpstr>
      <vt:lpstr>The famous proverb says:</vt:lpstr>
      <vt:lpstr>Brainstorm:  What inventions in our everyday life do you know? </vt:lpstr>
      <vt:lpstr>Слайд 4</vt:lpstr>
      <vt:lpstr> You are given a list of inventions. Read them and translate. Put the inventions in order of importance for:                                - elderly people;                                - young people;                                - a family couple </vt:lpstr>
      <vt:lpstr>Pros and Cons </vt:lpstr>
      <vt:lpstr>I. HISTORY of INVENTIONS</vt:lpstr>
      <vt:lpstr>the invention of crude tools, the ability to craft pottery,  the invention of the wheel </vt:lpstr>
      <vt:lpstr>The span of properly recorded chroniclers started with the development of writing and composition </vt:lpstr>
      <vt:lpstr>Слайд 10</vt:lpstr>
      <vt:lpstr>The American inventors Elisha Gray and Alexander Graham Bell applied for a patent on the telephone the same day.</vt:lpstr>
      <vt:lpstr>Слайд 12</vt:lpstr>
      <vt:lpstr>LEONARDO DA VINCI</vt:lpstr>
      <vt:lpstr>the hamlet of Anchiano </vt:lpstr>
      <vt:lpstr>painter Andrea del Verrocchio </vt:lpstr>
      <vt:lpstr>From 1495 to 1497 he produced a mural of 'The Last Supper'. Among the works created by Leonardo in the 16th century is the small portrait known as the Mona Lisa</vt:lpstr>
      <vt:lpstr>Most of Leonardo's writings are in mirror-image cursive. Since Leonardo wrote with his left hand, it was probably easier for him to write from right to left. </vt:lpstr>
      <vt:lpstr>Leonardo's anatomical drawings include many studies of the human skeleton and its parts. </vt:lpstr>
      <vt:lpstr>He 'invented' the bicycle, airplane, helicopter, and parachute some 500 years ahead of their time.</vt:lpstr>
      <vt:lpstr>ALEXANDER  BELL</vt:lpstr>
      <vt:lpstr> </vt:lpstr>
      <vt:lpstr>                      Working with the Deaf      In 1871, he began working with deaf people and published the system of Visible Hearing that was developed by his father. </vt:lpstr>
      <vt:lpstr>Telephone Alexander Graham Bell is best known for his invention of the telephone. </vt:lpstr>
      <vt:lpstr>Слайд 24</vt:lpstr>
      <vt:lpstr>NICOLA TESLA</vt:lpstr>
      <vt:lpstr>Nikola Tesla was born on July 10, 1856, in Croatia. </vt:lpstr>
      <vt:lpstr>Alternating current</vt:lpstr>
      <vt:lpstr>Hydropower station </vt:lpstr>
      <vt:lpstr>Engine. Tesla's AC Induction Motor is one of the 10 greatest discoveries of all time </vt:lpstr>
      <vt:lpstr>Radio and radio control    In 1892, Nikola Tesla created a basic design for radio. </vt:lpstr>
      <vt:lpstr>IMPORTANCE OF INVENTIONS</vt:lpstr>
      <vt:lpstr>Technology is very popular in our daily life thanks to its advantages. As we know, firstly, technology in household helps people do the housework.</vt:lpstr>
      <vt:lpstr>. Nowadays people can travel faster and easier to other places by car, bus and air-plane, and see many new interesting things around the world. </vt:lpstr>
      <vt:lpstr>Clear progress in medicine, use new technologies to diagnose and combat diseases make therapy more effective. 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Мариамна</cp:lastModifiedBy>
  <cp:revision>13</cp:revision>
  <dcterms:created xsi:type="dcterms:W3CDTF">2014-08-26T23:43:54Z</dcterms:created>
  <dcterms:modified xsi:type="dcterms:W3CDTF">2016-10-16T16:39:05Z</dcterms:modified>
</cp:coreProperties>
</file>