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4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Лист1!$A$32</c:f>
              <c:strCache>
                <c:ptCount val="1"/>
                <c:pt idx="0">
                  <c:v>выс.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Лист1!$B$31:$I$31</c:f>
              <c:strCache>
                <c:ptCount val="8"/>
                <c:pt idx="0">
                  <c:v>ФА</c:v>
                </c:pt>
                <c:pt idx="1">
                  <c:v>КА</c:v>
                </c:pt>
                <c:pt idx="2">
                  <c:v>ВА</c:v>
                </c:pt>
                <c:pt idx="3">
                  <c:v>Р</c:v>
                </c:pt>
                <c:pt idx="4">
                  <c:v>Н</c:v>
                </c:pt>
                <c:pt idx="5">
                  <c:v>О</c:v>
                </c:pt>
                <c:pt idx="6">
                  <c:v>П</c:v>
                </c:pt>
                <c:pt idx="7">
                  <c:v>ЧВ</c:v>
                </c:pt>
              </c:strCache>
            </c:strRef>
          </c:cat>
          <c:val>
            <c:numRef>
              <c:f>Лист1!$B$32:$I$32</c:f>
              <c:numCache>
                <c:formatCode>General</c:formatCode>
                <c:ptCount val="8"/>
                <c:pt idx="0">
                  <c:v>29</c:v>
                </c:pt>
                <c:pt idx="1">
                  <c:v>6</c:v>
                </c:pt>
                <c:pt idx="2">
                  <c:v>20</c:v>
                </c:pt>
                <c:pt idx="3">
                  <c:v>4</c:v>
                </c:pt>
                <c:pt idx="4">
                  <c:v>27</c:v>
                </c:pt>
                <c:pt idx="5">
                  <c:v>14</c:v>
                </c:pt>
                <c:pt idx="6">
                  <c:v>24</c:v>
                </c:pt>
                <c:pt idx="7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CC-4321-8E33-3A50B9D407E0}"/>
            </c:ext>
          </c:extLst>
        </c:ser>
        <c:ser>
          <c:idx val="1"/>
          <c:order val="1"/>
          <c:tx>
            <c:strRef>
              <c:f>Лист1!$A$33</c:f>
              <c:strCache>
                <c:ptCount val="1"/>
                <c:pt idx="0">
                  <c:v>сред.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Лист1!$B$31:$I$31</c:f>
              <c:strCache>
                <c:ptCount val="8"/>
                <c:pt idx="0">
                  <c:v>ФА</c:v>
                </c:pt>
                <c:pt idx="1">
                  <c:v>КА</c:v>
                </c:pt>
                <c:pt idx="2">
                  <c:v>ВА</c:v>
                </c:pt>
                <c:pt idx="3">
                  <c:v>Р</c:v>
                </c:pt>
                <c:pt idx="4">
                  <c:v>Н</c:v>
                </c:pt>
                <c:pt idx="5">
                  <c:v>О</c:v>
                </c:pt>
                <c:pt idx="6">
                  <c:v>П</c:v>
                </c:pt>
                <c:pt idx="7">
                  <c:v>ЧВ</c:v>
                </c:pt>
              </c:strCache>
            </c:strRef>
          </c:cat>
          <c:val>
            <c:numRef>
              <c:f>Лист1!$B$33:$I$33</c:f>
              <c:numCache>
                <c:formatCode>General</c:formatCode>
                <c:ptCount val="8"/>
                <c:pt idx="0">
                  <c:v>32</c:v>
                </c:pt>
                <c:pt idx="1">
                  <c:v>40</c:v>
                </c:pt>
                <c:pt idx="2">
                  <c:v>46</c:v>
                </c:pt>
                <c:pt idx="3">
                  <c:v>40</c:v>
                </c:pt>
                <c:pt idx="4">
                  <c:v>41</c:v>
                </c:pt>
                <c:pt idx="5">
                  <c:v>42</c:v>
                </c:pt>
                <c:pt idx="6">
                  <c:v>40</c:v>
                </c:pt>
                <c:pt idx="7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CC-4321-8E33-3A50B9D407E0}"/>
            </c:ext>
          </c:extLst>
        </c:ser>
        <c:ser>
          <c:idx val="2"/>
          <c:order val="2"/>
          <c:tx>
            <c:strRef>
              <c:f>Лист1!$A$34</c:f>
              <c:strCache>
                <c:ptCount val="1"/>
                <c:pt idx="0">
                  <c:v>низ.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Лист1!$B$31:$I$31</c:f>
              <c:strCache>
                <c:ptCount val="8"/>
                <c:pt idx="0">
                  <c:v>ФА</c:v>
                </c:pt>
                <c:pt idx="1">
                  <c:v>КА</c:v>
                </c:pt>
                <c:pt idx="2">
                  <c:v>ВА</c:v>
                </c:pt>
                <c:pt idx="3">
                  <c:v>Р</c:v>
                </c:pt>
                <c:pt idx="4">
                  <c:v>Н</c:v>
                </c:pt>
                <c:pt idx="5">
                  <c:v>О</c:v>
                </c:pt>
                <c:pt idx="6">
                  <c:v>П</c:v>
                </c:pt>
                <c:pt idx="7">
                  <c:v>ЧВ</c:v>
                </c:pt>
              </c:strCache>
            </c:strRef>
          </c:cat>
          <c:val>
            <c:numRef>
              <c:f>Лист1!$B$34:$I$34</c:f>
              <c:numCache>
                <c:formatCode>General</c:formatCode>
                <c:ptCount val="8"/>
                <c:pt idx="0">
                  <c:v>10</c:v>
                </c:pt>
                <c:pt idx="1">
                  <c:v>25</c:v>
                </c:pt>
                <c:pt idx="2">
                  <c:v>5</c:v>
                </c:pt>
                <c:pt idx="3">
                  <c:v>27</c:v>
                </c:pt>
                <c:pt idx="4">
                  <c:v>3</c:v>
                </c:pt>
                <c:pt idx="5">
                  <c:v>15</c:v>
                </c:pt>
                <c:pt idx="6">
                  <c:v>6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CC-4321-8E33-3A50B9D407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73166800"/>
        <c:axId val="373161224"/>
        <c:axId val="0"/>
      </c:bar3DChart>
      <c:catAx>
        <c:axId val="37316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3161224"/>
        <c:crosses val="autoZero"/>
        <c:auto val="1"/>
        <c:lblAlgn val="ctr"/>
        <c:lblOffset val="100"/>
        <c:noMultiLvlLbl val="0"/>
      </c:catAx>
      <c:valAx>
        <c:axId val="37316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3166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/>
              <a:t>Виды агрессии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6 класс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multiLvlStrRef>
              <c:f>Лист1!$B$3:$Y$4</c:f>
              <c:multiLvlStrCache>
                <c:ptCount val="24"/>
                <c:lvl>
                  <c:pt idx="0">
                    <c:v>выс.</c:v>
                  </c:pt>
                  <c:pt idx="1">
                    <c:v>сред.</c:v>
                  </c:pt>
                  <c:pt idx="2">
                    <c:v>низ.</c:v>
                  </c:pt>
                  <c:pt idx="3">
                    <c:v>выс.</c:v>
                  </c:pt>
                  <c:pt idx="4">
                    <c:v>сред.</c:v>
                  </c:pt>
                  <c:pt idx="5">
                    <c:v>низ.</c:v>
                  </c:pt>
                  <c:pt idx="6">
                    <c:v>выс.</c:v>
                  </c:pt>
                  <c:pt idx="7">
                    <c:v>сред.</c:v>
                  </c:pt>
                  <c:pt idx="8">
                    <c:v>низ.</c:v>
                  </c:pt>
                  <c:pt idx="9">
                    <c:v>выс.</c:v>
                  </c:pt>
                  <c:pt idx="10">
                    <c:v>сред.</c:v>
                  </c:pt>
                  <c:pt idx="11">
                    <c:v>низ.</c:v>
                  </c:pt>
                  <c:pt idx="12">
                    <c:v>выс.</c:v>
                  </c:pt>
                  <c:pt idx="13">
                    <c:v>сред.</c:v>
                  </c:pt>
                  <c:pt idx="14">
                    <c:v>низ.</c:v>
                  </c:pt>
                  <c:pt idx="15">
                    <c:v>выс.</c:v>
                  </c:pt>
                  <c:pt idx="16">
                    <c:v>сред.</c:v>
                  </c:pt>
                  <c:pt idx="17">
                    <c:v>низ.</c:v>
                  </c:pt>
                  <c:pt idx="18">
                    <c:v>выс.</c:v>
                  </c:pt>
                  <c:pt idx="19">
                    <c:v>сред.</c:v>
                  </c:pt>
                  <c:pt idx="20">
                    <c:v>низ.</c:v>
                  </c:pt>
                  <c:pt idx="21">
                    <c:v>выс.</c:v>
                  </c:pt>
                  <c:pt idx="22">
                    <c:v>сред.</c:v>
                  </c:pt>
                  <c:pt idx="23">
                    <c:v>низ.</c:v>
                  </c:pt>
                </c:lvl>
                <c:lvl>
                  <c:pt idx="0">
                    <c:v>ФА</c:v>
                  </c:pt>
                  <c:pt idx="3">
                    <c:v>КА</c:v>
                  </c:pt>
                  <c:pt idx="6">
                    <c:v>ВА</c:v>
                  </c:pt>
                  <c:pt idx="9">
                    <c:v>Р</c:v>
                  </c:pt>
                  <c:pt idx="12">
                    <c:v>Н</c:v>
                  </c:pt>
                  <c:pt idx="15">
                    <c:v>О</c:v>
                  </c:pt>
                  <c:pt idx="18">
                    <c:v>П</c:v>
                  </c:pt>
                  <c:pt idx="21">
                    <c:v>ЧВ</c:v>
                  </c:pt>
                </c:lvl>
              </c:multiLvlStrCache>
            </c:multiLvlStrRef>
          </c:cat>
          <c:val>
            <c:numRef>
              <c:f>Лист1!$B$5:$Y$5</c:f>
              <c:numCache>
                <c:formatCode>General</c:formatCode>
                <c:ptCount val="24"/>
                <c:pt idx="0">
                  <c:v>7</c:v>
                </c:pt>
                <c:pt idx="1">
                  <c:v>12</c:v>
                </c:pt>
                <c:pt idx="2">
                  <c:v>2</c:v>
                </c:pt>
                <c:pt idx="3">
                  <c:v>0</c:v>
                </c:pt>
                <c:pt idx="4">
                  <c:v>10</c:v>
                </c:pt>
                <c:pt idx="5">
                  <c:v>12</c:v>
                </c:pt>
                <c:pt idx="6">
                  <c:v>2</c:v>
                </c:pt>
                <c:pt idx="7">
                  <c:v>19</c:v>
                </c:pt>
                <c:pt idx="8">
                  <c:v>1</c:v>
                </c:pt>
                <c:pt idx="9">
                  <c:v>0</c:v>
                </c:pt>
                <c:pt idx="10">
                  <c:v>15</c:v>
                </c:pt>
                <c:pt idx="11">
                  <c:v>7</c:v>
                </c:pt>
                <c:pt idx="12">
                  <c:v>7</c:v>
                </c:pt>
                <c:pt idx="13">
                  <c:v>14</c:v>
                </c:pt>
                <c:pt idx="14">
                  <c:v>1</c:v>
                </c:pt>
                <c:pt idx="15">
                  <c:v>5</c:v>
                </c:pt>
                <c:pt idx="16">
                  <c:v>14</c:v>
                </c:pt>
                <c:pt idx="17">
                  <c:v>3</c:v>
                </c:pt>
                <c:pt idx="18">
                  <c:v>8</c:v>
                </c:pt>
                <c:pt idx="19">
                  <c:v>11</c:v>
                </c:pt>
                <c:pt idx="20">
                  <c:v>3</c:v>
                </c:pt>
                <c:pt idx="21">
                  <c:v>16</c:v>
                </c:pt>
                <c:pt idx="22">
                  <c:v>6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FE-4BFB-A455-917D3E7068F8}"/>
            </c:ext>
          </c:extLst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7 класс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multiLvlStrRef>
              <c:f>Лист1!$B$3:$Y$4</c:f>
              <c:multiLvlStrCache>
                <c:ptCount val="24"/>
                <c:lvl>
                  <c:pt idx="0">
                    <c:v>выс.</c:v>
                  </c:pt>
                  <c:pt idx="1">
                    <c:v>сред.</c:v>
                  </c:pt>
                  <c:pt idx="2">
                    <c:v>низ.</c:v>
                  </c:pt>
                  <c:pt idx="3">
                    <c:v>выс.</c:v>
                  </c:pt>
                  <c:pt idx="4">
                    <c:v>сред.</c:v>
                  </c:pt>
                  <c:pt idx="5">
                    <c:v>низ.</c:v>
                  </c:pt>
                  <c:pt idx="6">
                    <c:v>выс.</c:v>
                  </c:pt>
                  <c:pt idx="7">
                    <c:v>сред.</c:v>
                  </c:pt>
                  <c:pt idx="8">
                    <c:v>низ.</c:v>
                  </c:pt>
                  <c:pt idx="9">
                    <c:v>выс.</c:v>
                  </c:pt>
                  <c:pt idx="10">
                    <c:v>сред.</c:v>
                  </c:pt>
                  <c:pt idx="11">
                    <c:v>низ.</c:v>
                  </c:pt>
                  <c:pt idx="12">
                    <c:v>выс.</c:v>
                  </c:pt>
                  <c:pt idx="13">
                    <c:v>сред.</c:v>
                  </c:pt>
                  <c:pt idx="14">
                    <c:v>низ.</c:v>
                  </c:pt>
                  <c:pt idx="15">
                    <c:v>выс.</c:v>
                  </c:pt>
                  <c:pt idx="16">
                    <c:v>сред.</c:v>
                  </c:pt>
                  <c:pt idx="17">
                    <c:v>низ.</c:v>
                  </c:pt>
                  <c:pt idx="18">
                    <c:v>выс.</c:v>
                  </c:pt>
                  <c:pt idx="19">
                    <c:v>сред.</c:v>
                  </c:pt>
                  <c:pt idx="20">
                    <c:v>низ.</c:v>
                  </c:pt>
                  <c:pt idx="21">
                    <c:v>выс.</c:v>
                  </c:pt>
                  <c:pt idx="22">
                    <c:v>сред.</c:v>
                  </c:pt>
                  <c:pt idx="23">
                    <c:v>низ.</c:v>
                  </c:pt>
                </c:lvl>
                <c:lvl>
                  <c:pt idx="0">
                    <c:v>ФА</c:v>
                  </c:pt>
                  <c:pt idx="3">
                    <c:v>КА</c:v>
                  </c:pt>
                  <c:pt idx="6">
                    <c:v>ВА</c:v>
                  </c:pt>
                  <c:pt idx="9">
                    <c:v>Р</c:v>
                  </c:pt>
                  <c:pt idx="12">
                    <c:v>Н</c:v>
                  </c:pt>
                  <c:pt idx="15">
                    <c:v>О</c:v>
                  </c:pt>
                  <c:pt idx="18">
                    <c:v>П</c:v>
                  </c:pt>
                  <c:pt idx="21">
                    <c:v>ЧВ</c:v>
                  </c:pt>
                </c:lvl>
              </c:multiLvlStrCache>
            </c:multiLvlStrRef>
          </c:cat>
          <c:val>
            <c:numRef>
              <c:f>Лист1!$B$6:$Y$6</c:f>
              <c:numCache>
                <c:formatCode>General</c:formatCode>
                <c:ptCount val="24"/>
                <c:pt idx="0">
                  <c:v>9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  <c:pt idx="4">
                  <c:v>13</c:v>
                </c:pt>
                <c:pt idx="5">
                  <c:v>4</c:v>
                </c:pt>
                <c:pt idx="6">
                  <c:v>5</c:v>
                </c:pt>
                <c:pt idx="7">
                  <c:v>12</c:v>
                </c:pt>
                <c:pt idx="8">
                  <c:v>3</c:v>
                </c:pt>
                <c:pt idx="9">
                  <c:v>2</c:v>
                </c:pt>
                <c:pt idx="10">
                  <c:v>8</c:v>
                </c:pt>
                <c:pt idx="11">
                  <c:v>10</c:v>
                </c:pt>
                <c:pt idx="12">
                  <c:v>7</c:v>
                </c:pt>
                <c:pt idx="13">
                  <c:v>11</c:v>
                </c:pt>
                <c:pt idx="14">
                  <c:v>2</c:v>
                </c:pt>
                <c:pt idx="15">
                  <c:v>5</c:v>
                </c:pt>
                <c:pt idx="16">
                  <c:v>13</c:v>
                </c:pt>
                <c:pt idx="17">
                  <c:v>2</c:v>
                </c:pt>
                <c:pt idx="18">
                  <c:v>7</c:v>
                </c:pt>
                <c:pt idx="19">
                  <c:v>11</c:v>
                </c:pt>
                <c:pt idx="20">
                  <c:v>2</c:v>
                </c:pt>
                <c:pt idx="21">
                  <c:v>11</c:v>
                </c:pt>
                <c:pt idx="22">
                  <c:v>8</c:v>
                </c:pt>
                <c:pt idx="2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FE-4BFB-A455-917D3E7068F8}"/>
            </c:ext>
          </c:extLst>
        </c:ser>
        <c:ser>
          <c:idx val="2"/>
          <c:order val="2"/>
          <c:tx>
            <c:strRef>
              <c:f>Лист1!$A$7</c:f>
              <c:strCache>
                <c:ptCount val="1"/>
                <c:pt idx="0">
                  <c:v>8а класс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multiLvlStrRef>
              <c:f>Лист1!$B$3:$Y$4</c:f>
              <c:multiLvlStrCache>
                <c:ptCount val="24"/>
                <c:lvl>
                  <c:pt idx="0">
                    <c:v>выс.</c:v>
                  </c:pt>
                  <c:pt idx="1">
                    <c:v>сред.</c:v>
                  </c:pt>
                  <c:pt idx="2">
                    <c:v>низ.</c:v>
                  </c:pt>
                  <c:pt idx="3">
                    <c:v>выс.</c:v>
                  </c:pt>
                  <c:pt idx="4">
                    <c:v>сред.</c:v>
                  </c:pt>
                  <c:pt idx="5">
                    <c:v>низ.</c:v>
                  </c:pt>
                  <c:pt idx="6">
                    <c:v>выс.</c:v>
                  </c:pt>
                  <c:pt idx="7">
                    <c:v>сред.</c:v>
                  </c:pt>
                  <c:pt idx="8">
                    <c:v>низ.</c:v>
                  </c:pt>
                  <c:pt idx="9">
                    <c:v>выс.</c:v>
                  </c:pt>
                  <c:pt idx="10">
                    <c:v>сред.</c:v>
                  </c:pt>
                  <c:pt idx="11">
                    <c:v>низ.</c:v>
                  </c:pt>
                  <c:pt idx="12">
                    <c:v>выс.</c:v>
                  </c:pt>
                  <c:pt idx="13">
                    <c:v>сред.</c:v>
                  </c:pt>
                  <c:pt idx="14">
                    <c:v>низ.</c:v>
                  </c:pt>
                  <c:pt idx="15">
                    <c:v>выс.</c:v>
                  </c:pt>
                  <c:pt idx="16">
                    <c:v>сред.</c:v>
                  </c:pt>
                  <c:pt idx="17">
                    <c:v>низ.</c:v>
                  </c:pt>
                  <c:pt idx="18">
                    <c:v>выс.</c:v>
                  </c:pt>
                  <c:pt idx="19">
                    <c:v>сред.</c:v>
                  </c:pt>
                  <c:pt idx="20">
                    <c:v>низ.</c:v>
                  </c:pt>
                  <c:pt idx="21">
                    <c:v>выс.</c:v>
                  </c:pt>
                  <c:pt idx="22">
                    <c:v>сред.</c:v>
                  </c:pt>
                  <c:pt idx="23">
                    <c:v>низ.</c:v>
                  </c:pt>
                </c:lvl>
                <c:lvl>
                  <c:pt idx="0">
                    <c:v>ФА</c:v>
                  </c:pt>
                  <c:pt idx="3">
                    <c:v>КА</c:v>
                  </c:pt>
                  <c:pt idx="6">
                    <c:v>ВА</c:v>
                  </c:pt>
                  <c:pt idx="9">
                    <c:v>Р</c:v>
                  </c:pt>
                  <c:pt idx="12">
                    <c:v>Н</c:v>
                  </c:pt>
                  <c:pt idx="15">
                    <c:v>О</c:v>
                  </c:pt>
                  <c:pt idx="18">
                    <c:v>П</c:v>
                  </c:pt>
                  <c:pt idx="21">
                    <c:v>ЧВ</c:v>
                  </c:pt>
                </c:lvl>
              </c:multiLvlStrCache>
            </c:multiLvlStrRef>
          </c:cat>
          <c:val>
            <c:numRef>
              <c:f>Лист1!$B$7:$Y$7</c:f>
              <c:numCache>
                <c:formatCode>General</c:formatCode>
                <c:ptCount val="24"/>
                <c:pt idx="0">
                  <c:v>8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12</c:v>
                </c:pt>
                <c:pt idx="5">
                  <c:v>3</c:v>
                </c:pt>
                <c:pt idx="6">
                  <c:v>11</c:v>
                </c:pt>
                <c:pt idx="7">
                  <c:v>5</c:v>
                </c:pt>
                <c:pt idx="8">
                  <c:v>0</c:v>
                </c:pt>
                <c:pt idx="9">
                  <c:v>2</c:v>
                </c:pt>
                <c:pt idx="10">
                  <c:v>12</c:v>
                </c:pt>
                <c:pt idx="11">
                  <c:v>2</c:v>
                </c:pt>
                <c:pt idx="12">
                  <c:v>10</c:v>
                </c:pt>
                <c:pt idx="13">
                  <c:v>6</c:v>
                </c:pt>
                <c:pt idx="14">
                  <c:v>0</c:v>
                </c:pt>
                <c:pt idx="15">
                  <c:v>3</c:v>
                </c:pt>
                <c:pt idx="16">
                  <c:v>11</c:v>
                </c:pt>
                <c:pt idx="17">
                  <c:v>2</c:v>
                </c:pt>
                <c:pt idx="18">
                  <c:v>7</c:v>
                </c:pt>
                <c:pt idx="19">
                  <c:v>8</c:v>
                </c:pt>
                <c:pt idx="20">
                  <c:v>1</c:v>
                </c:pt>
                <c:pt idx="21">
                  <c:v>5</c:v>
                </c:pt>
                <c:pt idx="22">
                  <c:v>5</c:v>
                </c:pt>
                <c:pt idx="2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FE-4BFB-A455-917D3E7068F8}"/>
            </c:ext>
          </c:extLst>
        </c:ser>
        <c:ser>
          <c:idx val="3"/>
          <c:order val="3"/>
          <c:tx>
            <c:strRef>
              <c:f>Лист1!$A$8</c:f>
              <c:strCache>
                <c:ptCount val="1"/>
                <c:pt idx="0">
                  <c:v>8б класс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multiLvlStrRef>
              <c:f>Лист1!$B$3:$Y$4</c:f>
              <c:multiLvlStrCache>
                <c:ptCount val="24"/>
                <c:lvl>
                  <c:pt idx="0">
                    <c:v>выс.</c:v>
                  </c:pt>
                  <c:pt idx="1">
                    <c:v>сред.</c:v>
                  </c:pt>
                  <c:pt idx="2">
                    <c:v>низ.</c:v>
                  </c:pt>
                  <c:pt idx="3">
                    <c:v>выс.</c:v>
                  </c:pt>
                  <c:pt idx="4">
                    <c:v>сред.</c:v>
                  </c:pt>
                  <c:pt idx="5">
                    <c:v>низ.</c:v>
                  </c:pt>
                  <c:pt idx="6">
                    <c:v>выс.</c:v>
                  </c:pt>
                  <c:pt idx="7">
                    <c:v>сред.</c:v>
                  </c:pt>
                  <c:pt idx="8">
                    <c:v>низ.</c:v>
                  </c:pt>
                  <c:pt idx="9">
                    <c:v>выс.</c:v>
                  </c:pt>
                  <c:pt idx="10">
                    <c:v>сред.</c:v>
                  </c:pt>
                  <c:pt idx="11">
                    <c:v>низ.</c:v>
                  </c:pt>
                  <c:pt idx="12">
                    <c:v>выс.</c:v>
                  </c:pt>
                  <c:pt idx="13">
                    <c:v>сред.</c:v>
                  </c:pt>
                  <c:pt idx="14">
                    <c:v>низ.</c:v>
                  </c:pt>
                  <c:pt idx="15">
                    <c:v>выс.</c:v>
                  </c:pt>
                  <c:pt idx="16">
                    <c:v>сред.</c:v>
                  </c:pt>
                  <c:pt idx="17">
                    <c:v>низ.</c:v>
                  </c:pt>
                  <c:pt idx="18">
                    <c:v>выс.</c:v>
                  </c:pt>
                  <c:pt idx="19">
                    <c:v>сред.</c:v>
                  </c:pt>
                  <c:pt idx="20">
                    <c:v>низ.</c:v>
                  </c:pt>
                  <c:pt idx="21">
                    <c:v>выс.</c:v>
                  </c:pt>
                  <c:pt idx="22">
                    <c:v>сред.</c:v>
                  </c:pt>
                  <c:pt idx="23">
                    <c:v>низ.</c:v>
                  </c:pt>
                </c:lvl>
                <c:lvl>
                  <c:pt idx="0">
                    <c:v>ФА</c:v>
                  </c:pt>
                  <c:pt idx="3">
                    <c:v>КА</c:v>
                  </c:pt>
                  <c:pt idx="6">
                    <c:v>ВА</c:v>
                  </c:pt>
                  <c:pt idx="9">
                    <c:v>Р</c:v>
                  </c:pt>
                  <c:pt idx="12">
                    <c:v>Н</c:v>
                  </c:pt>
                  <c:pt idx="15">
                    <c:v>О</c:v>
                  </c:pt>
                  <c:pt idx="18">
                    <c:v>П</c:v>
                  </c:pt>
                  <c:pt idx="21">
                    <c:v>ЧВ</c:v>
                  </c:pt>
                </c:lvl>
              </c:multiLvlStrCache>
            </c:multiLvlStrRef>
          </c:cat>
          <c:val>
            <c:numRef>
              <c:f>Лист1!$B$8:$Y$8</c:f>
              <c:numCache>
                <c:formatCode>General</c:formatCode>
                <c:ptCount val="24"/>
                <c:pt idx="0">
                  <c:v>5</c:v>
                </c:pt>
                <c:pt idx="1">
                  <c:v>6</c:v>
                </c:pt>
                <c:pt idx="2">
                  <c:v>2</c:v>
                </c:pt>
                <c:pt idx="3">
                  <c:v>2</c:v>
                </c:pt>
                <c:pt idx="4">
                  <c:v>5</c:v>
                </c:pt>
                <c:pt idx="5">
                  <c:v>6</c:v>
                </c:pt>
                <c:pt idx="6">
                  <c:v>2</c:v>
                </c:pt>
                <c:pt idx="7">
                  <c:v>10</c:v>
                </c:pt>
                <c:pt idx="8">
                  <c:v>1</c:v>
                </c:pt>
                <c:pt idx="9">
                  <c:v>0</c:v>
                </c:pt>
                <c:pt idx="10">
                  <c:v>5</c:v>
                </c:pt>
                <c:pt idx="11">
                  <c:v>8</c:v>
                </c:pt>
                <c:pt idx="12">
                  <c:v>3</c:v>
                </c:pt>
                <c:pt idx="13">
                  <c:v>10</c:v>
                </c:pt>
                <c:pt idx="14">
                  <c:v>0</c:v>
                </c:pt>
                <c:pt idx="15">
                  <c:v>1</c:v>
                </c:pt>
                <c:pt idx="16">
                  <c:v>4</c:v>
                </c:pt>
                <c:pt idx="17">
                  <c:v>8</c:v>
                </c:pt>
                <c:pt idx="18">
                  <c:v>2</c:v>
                </c:pt>
                <c:pt idx="19">
                  <c:v>10</c:v>
                </c:pt>
                <c:pt idx="20">
                  <c:v>0</c:v>
                </c:pt>
                <c:pt idx="21">
                  <c:v>4</c:v>
                </c:pt>
                <c:pt idx="22">
                  <c:v>6</c:v>
                </c:pt>
                <c:pt idx="2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FE-4BFB-A455-917D3E7068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376623176"/>
        <c:axId val="376622848"/>
      </c:barChart>
      <c:catAx>
        <c:axId val="376623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6622848"/>
        <c:crosses val="autoZero"/>
        <c:auto val="1"/>
        <c:lblAlgn val="ctr"/>
        <c:lblOffset val="100"/>
        <c:noMultiLvlLbl val="0"/>
      </c:catAx>
      <c:valAx>
        <c:axId val="376622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662317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Лист1!$AF$5</c:f>
              <c:strCache>
                <c:ptCount val="1"/>
                <c:pt idx="0">
                  <c:v>6 класс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Лист1!$AG$3:$AL$4</c:f>
              <c:multiLvlStrCache>
                <c:ptCount val="6"/>
                <c:lvl>
                  <c:pt idx="0">
                    <c:v>выс.</c:v>
                  </c:pt>
                  <c:pt idx="1">
                    <c:v>сред.</c:v>
                  </c:pt>
                  <c:pt idx="2">
                    <c:v>низ.</c:v>
                  </c:pt>
                  <c:pt idx="3">
                    <c:v>выс.</c:v>
                  </c:pt>
                  <c:pt idx="4">
                    <c:v>сред.</c:v>
                  </c:pt>
                  <c:pt idx="5">
                    <c:v>низ.</c:v>
                  </c:pt>
                </c:lvl>
                <c:lvl>
                  <c:pt idx="0">
                    <c:v>ИА (ФА+КА+ВА)</c:v>
                  </c:pt>
                  <c:pt idx="3">
                    <c:v>ИВ (О+П)</c:v>
                  </c:pt>
                </c:lvl>
              </c:multiLvlStrCache>
            </c:multiLvlStrRef>
          </c:cat>
          <c:val>
            <c:numRef>
              <c:f>Лист1!$AG$5:$AL$5</c:f>
              <c:numCache>
                <c:formatCode>General</c:formatCode>
                <c:ptCount val="6"/>
                <c:pt idx="0">
                  <c:v>0</c:v>
                </c:pt>
                <c:pt idx="1">
                  <c:v>11</c:v>
                </c:pt>
                <c:pt idx="2">
                  <c:v>11</c:v>
                </c:pt>
                <c:pt idx="3">
                  <c:v>16</c:v>
                </c:pt>
                <c:pt idx="4">
                  <c:v>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6D-4FE7-BB42-1B7775395BFE}"/>
            </c:ext>
          </c:extLst>
        </c:ser>
        <c:ser>
          <c:idx val="1"/>
          <c:order val="1"/>
          <c:tx>
            <c:strRef>
              <c:f>Лист1!$AF$6</c:f>
              <c:strCache>
                <c:ptCount val="1"/>
                <c:pt idx="0">
                  <c:v>7 класс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Лист1!$AG$3:$AL$4</c:f>
              <c:multiLvlStrCache>
                <c:ptCount val="6"/>
                <c:lvl>
                  <c:pt idx="0">
                    <c:v>выс.</c:v>
                  </c:pt>
                  <c:pt idx="1">
                    <c:v>сред.</c:v>
                  </c:pt>
                  <c:pt idx="2">
                    <c:v>низ.</c:v>
                  </c:pt>
                  <c:pt idx="3">
                    <c:v>выс.</c:v>
                  </c:pt>
                  <c:pt idx="4">
                    <c:v>сред.</c:v>
                  </c:pt>
                  <c:pt idx="5">
                    <c:v>низ.</c:v>
                  </c:pt>
                </c:lvl>
                <c:lvl>
                  <c:pt idx="0">
                    <c:v>ИА (ФА+КА+ВА)</c:v>
                  </c:pt>
                  <c:pt idx="3">
                    <c:v>ИВ (О+П)</c:v>
                  </c:pt>
                </c:lvl>
              </c:multiLvlStrCache>
            </c:multiLvlStrRef>
          </c:cat>
          <c:val>
            <c:numRef>
              <c:f>Лист1!$AG$6:$AL$6</c:f>
              <c:numCache>
                <c:formatCode>General</c:formatCode>
                <c:ptCount val="6"/>
                <c:pt idx="0">
                  <c:v>4</c:v>
                </c:pt>
                <c:pt idx="1">
                  <c:v>9</c:v>
                </c:pt>
                <c:pt idx="2">
                  <c:v>7</c:v>
                </c:pt>
                <c:pt idx="3">
                  <c:v>15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6D-4FE7-BB42-1B7775395BFE}"/>
            </c:ext>
          </c:extLst>
        </c:ser>
        <c:ser>
          <c:idx val="2"/>
          <c:order val="2"/>
          <c:tx>
            <c:strRef>
              <c:f>Лист1!$AF$7</c:f>
              <c:strCache>
                <c:ptCount val="1"/>
                <c:pt idx="0">
                  <c:v>8а класс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Лист1!$AG$3:$AL$4</c:f>
              <c:multiLvlStrCache>
                <c:ptCount val="6"/>
                <c:lvl>
                  <c:pt idx="0">
                    <c:v>выс.</c:v>
                  </c:pt>
                  <c:pt idx="1">
                    <c:v>сред.</c:v>
                  </c:pt>
                  <c:pt idx="2">
                    <c:v>низ.</c:v>
                  </c:pt>
                  <c:pt idx="3">
                    <c:v>выс.</c:v>
                  </c:pt>
                  <c:pt idx="4">
                    <c:v>сред.</c:v>
                  </c:pt>
                  <c:pt idx="5">
                    <c:v>низ.</c:v>
                  </c:pt>
                </c:lvl>
                <c:lvl>
                  <c:pt idx="0">
                    <c:v>ИА (ФА+КА+ВА)</c:v>
                  </c:pt>
                  <c:pt idx="3">
                    <c:v>ИВ (О+П)</c:v>
                  </c:pt>
                </c:lvl>
              </c:multiLvlStrCache>
            </c:multiLvlStrRef>
          </c:cat>
          <c:val>
            <c:numRef>
              <c:f>Лист1!$AG$7:$AL$7</c:f>
              <c:numCache>
                <c:formatCode>General</c:formatCode>
                <c:ptCount val="6"/>
                <c:pt idx="0">
                  <c:v>3</c:v>
                </c:pt>
                <c:pt idx="1">
                  <c:v>10</c:v>
                </c:pt>
                <c:pt idx="2">
                  <c:v>3</c:v>
                </c:pt>
                <c:pt idx="3">
                  <c:v>13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6D-4FE7-BB42-1B7775395BFE}"/>
            </c:ext>
          </c:extLst>
        </c:ser>
        <c:ser>
          <c:idx val="3"/>
          <c:order val="3"/>
          <c:tx>
            <c:strRef>
              <c:f>Лист1!$AF$8</c:f>
              <c:strCache>
                <c:ptCount val="1"/>
                <c:pt idx="0">
                  <c:v>8б класс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Лист1!$AG$3:$AL$4</c:f>
              <c:multiLvlStrCache>
                <c:ptCount val="6"/>
                <c:lvl>
                  <c:pt idx="0">
                    <c:v>выс.</c:v>
                  </c:pt>
                  <c:pt idx="1">
                    <c:v>сред.</c:v>
                  </c:pt>
                  <c:pt idx="2">
                    <c:v>низ.</c:v>
                  </c:pt>
                  <c:pt idx="3">
                    <c:v>выс.</c:v>
                  </c:pt>
                  <c:pt idx="4">
                    <c:v>сред.</c:v>
                  </c:pt>
                  <c:pt idx="5">
                    <c:v>низ.</c:v>
                  </c:pt>
                </c:lvl>
                <c:lvl>
                  <c:pt idx="0">
                    <c:v>ИА (ФА+КА+ВА)</c:v>
                  </c:pt>
                  <c:pt idx="3">
                    <c:v>ИВ (О+П)</c:v>
                  </c:pt>
                </c:lvl>
              </c:multiLvlStrCache>
            </c:multiLvlStrRef>
          </c:cat>
          <c:val>
            <c:numRef>
              <c:f>Лист1!$AG$8:$AL$8</c:f>
              <c:numCache>
                <c:formatCode>General</c:formatCode>
                <c:ptCount val="6"/>
                <c:pt idx="0">
                  <c:v>4</c:v>
                </c:pt>
                <c:pt idx="1">
                  <c:v>7</c:v>
                </c:pt>
                <c:pt idx="2">
                  <c:v>2</c:v>
                </c:pt>
                <c:pt idx="3">
                  <c:v>5</c:v>
                </c:pt>
                <c:pt idx="4">
                  <c:v>8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6D-4FE7-BB42-1B7775395BF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76626456"/>
        <c:axId val="376627112"/>
      </c:barChart>
      <c:catAx>
        <c:axId val="376626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6627112"/>
        <c:crosses val="autoZero"/>
        <c:auto val="1"/>
        <c:lblAlgn val="ctr"/>
        <c:lblOffset val="100"/>
        <c:noMultiLvlLbl val="0"/>
      </c:catAx>
      <c:valAx>
        <c:axId val="3766271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6626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0A51-CC3F-4B8A-8E54-268C875DFD1B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58D497-A596-4F1D-B06F-DF2566BC780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0A51-CC3F-4B8A-8E54-268C875DFD1B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D497-A596-4F1D-B06F-DF2566BC78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0A51-CC3F-4B8A-8E54-268C875DFD1B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D497-A596-4F1D-B06F-DF2566BC78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2B0A51-CC3F-4B8A-8E54-268C875DFD1B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158D497-A596-4F1D-B06F-DF2566BC780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0A51-CC3F-4B8A-8E54-268C875DFD1B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D497-A596-4F1D-B06F-DF2566BC780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0A51-CC3F-4B8A-8E54-268C875DFD1B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D497-A596-4F1D-B06F-DF2566BC780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D497-A596-4F1D-B06F-DF2566BC78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0A51-CC3F-4B8A-8E54-268C875DFD1B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0A51-CC3F-4B8A-8E54-268C875DFD1B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D497-A596-4F1D-B06F-DF2566BC780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0A51-CC3F-4B8A-8E54-268C875DFD1B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D497-A596-4F1D-B06F-DF2566BC78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2B0A51-CC3F-4B8A-8E54-268C875DFD1B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58D497-A596-4F1D-B06F-DF2566BC780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0A51-CC3F-4B8A-8E54-268C875DFD1B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58D497-A596-4F1D-B06F-DF2566BC780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2B0A51-CC3F-4B8A-8E54-268C875DFD1B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158D497-A596-4F1D-B06F-DF2566BC780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dirty="0"/>
              <a:t>понятие, виды, причины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779244"/>
          </a:xfrm>
        </p:spPr>
        <p:txBody>
          <a:bodyPr/>
          <a:lstStyle/>
          <a:p>
            <a:r>
              <a:rPr lang="ru-RU" sz="7200" dirty="0">
                <a:solidFill>
                  <a:srgbClr val="002060"/>
                </a:solidFill>
              </a:rPr>
              <a:t>АГРЕССИЯ</a:t>
            </a:r>
          </a:p>
        </p:txBody>
      </p:sp>
    </p:spTree>
    <p:extLst>
      <p:ext uri="{BB962C8B-B14F-4D97-AF65-F5344CB8AC3E}">
        <p14:creationId xmlns:p14="http://schemas.microsoft.com/office/powerpoint/2010/main" val="1896285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384376"/>
          </a:xfrm>
        </p:spPr>
        <p:txBody>
          <a:bodyPr>
            <a:normAutofit/>
          </a:bodyPr>
          <a:lstStyle/>
          <a:p>
            <a:r>
              <a:rPr lang="ru-RU" sz="2800" dirty="0"/>
              <a:t>Взаимоотношения в семье.</a:t>
            </a:r>
          </a:p>
          <a:p>
            <a:endParaRPr lang="ru-RU" sz="2800" dirty="0"/>
          </a:p>
          <a:p>
            <a:r>
              <a:rPr lang="ru-RU" sz="2800" dirty="0"/>
              <a:t>Взаимоотношения со сверстниками.</a:t>
            </a:r>
          </a:p>
          <a:p>
            <a:endParaRPr lang="ru-RU" sz="2800" dirty="0"/>
          </a:p>
          <a:p>
            <a:r>
              <a:rPr lang="ru-RU" sz="2800" dirty="0"/>
              <a:t>Примеры СМИ, фильмы, мультики, игры, передачи или шоу агрессивного содержания.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Причины формирования агрессии:</a:t>
            </a:r>
          </a:p>
        </p:txBody>
      </p:sp>
    </p:spTree>
    <p:extLst>
      <p:ext uri="{BB962C8B-B14F-4D97-AF65-F5344CB8AC3E}">
        <p14:creationId xmlns:p14="http://schemas.microsoft.com/office/powerpoint/2010/main" val="3543751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648" y="1524000"/>
            <a:ext cx="6864703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Портрет агрессивного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433897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/>
              <a:t>Часто теряет контроль над собой.</a:t>
            </a:r>
          </a:p>
          <a:p>
            <a:r>
              <a:rPr lang="ru-RU" sz="2000" dirty="0"/>
              <a:t>Часто спорит, ругается со взрослыми.</a:t>
            </a:r>
          </a:p>
          <a:p>
            <a:r>
              <a:rPr lang="ru-RU" sz="2000" dirty="0"/>
              <a:t>Часто отказывается выполнять правила.</a:t>
            </a:r>
          </a:p>
          <a:p>
            <a:r>
              <a:rPr lang="ru-RU" sz="2000" dirty="0"/>
              <a:t>Специально раздражает людей.</a:t>
            </a:r>
          </a:p>
          <a:p>
            <a:r>
              <a:rPr lang="ru-RU" sz="2000" dirty="0"/>
              <a:t>Часто винит других в своих ошибках.</a:t>
            </a:r>
          </a:p>
          <a:p>
            <a:r>
              <a:rPr lang="ru-RU" sz="2000" dirty="0"/>
              <a:t>Часто сердится и отказывается сделать что-либо.</a:t>
            </a:r>
          </a:p>
          <a:p>
            <a:r>
              <a:rPr lang="ru-RU" sz="2000" dirty="0"/>
              <a:t>Часто завистлив, мстителен.</a:t>
            </a:r>
          </a:p>
          <a:p>
            <a:r>
              <a:rPr lang="ru-RU" sz="2000" dirty="0"/>
              <a:t>Чувствителен, очень быстро реагирует на различные действия окружающих, которые его раздражают.</a:t>
            </a:r>
          </a:p>
          <a:p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Часто угрожает другим людям (словами, жестами, взглядом).</a:t>
            </a:r>
          </a:p>
          <a:p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Периодически выступает инициатором драк.</a:t>
            </a:r>
          </a:p>
          <a:p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 испытывает сострадания, проявляет жестокость к людям и животным, намеренно может сделать им больно.</a:t>
            </a:r>
          </a:p>
          <a:p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Неразборчив в средствах достижения своих целей (воровство, порча личных вещей и т.п.)</a:t>
            </a:r>
          </a:p>
          <a:p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 считается с мнением родителей, их запретами и ограничениями.</a:t>
            </a:r>
          </a:p>
          <a:p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Имеет трудности в отношениях с учителями, открыто конфликтует с ними или прогуливает уроки.</a:t>
            </a:r>
          </a:p>
          <a:p>
            <a:endParaRPr lang="ru-RU" sz="20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Критерии агрессивности:</a:t>
            </a:r>
          </a:p>
        </p:txBody>
      </p:sp>
    </p:spTree>
    <p:extLst>
      <p:ext uri="{BB962C8B-B14F-4D97-AF65-F5344CB8AC3E}">
        <p14:creationId xmlns:p14="http://schemas.microsoft.com/office/powerpoint/2010/main" val="3986351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5232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C00000"/>
                </a:solidFill>
              </a:rPr>
              <a:t>Работать с гневом </a:t>
            </a:r>
            <a:r>
              <a:rPr lang="ru-RU" dirty="0"/>
              <a:t>– </a:t>
            </a:r>
            <a:r>
              <a:rPr lang="ru-RU" sz="2000" dirty="0"/>
              <a:t>обучать ребенка общепринятым и неопасным для окружающих способам выражения своего гнева.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dirty="0">
                <a:solidFill>
                  <a:schemeClr val="accent3"/>
                </a:solidFill>
              </a:rPr>
              <a:t>Обучать самоконтролю </a:t>
            </a:r>
            <a:r>
              <a:rPr lang="ru-RU" dirty="0"/>
              <a:t>– </a:t>
            </a:r>
            <a:r>
              <a:rPr lang="ru-RU" sz="2000" dirty="0"/>
              <a:t>вырабатывать у ребенка навыки владения собой в ситуациях, провоцирующих вспышки гнева или тревожность.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Работать с чувствами </a:t>
            </a:r>
            <a:r>
              <a:rPr lang="ru-RU" dirty="0"/>
              <a:t>– </a:t>
            </a:r>
            <a:r>
              <a:rPr lang="ru-RU" sz="2000" dirty="0"/>
              <a:t>учить осознавать собственные эмоции и эмоции других людей, формировать способность к сопереживанию, сочувствию, доверию окружающим.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Прививать конструктивные навыки общения </a:t>
            </a:r>
            <a:r>
              <a:rPr lang="ru-RU" dirty="0"/>
              <a:t>– </a:t>
            </a:r>
            <a:r>
              <a:rPr lang="ru-RU" sz="2000" dirty="0"/>
              <a:t>обучать адекватным поведенческим реакциям в проблемной ситуации, способам выхода из конфликта.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Способы преодоления агрессии:</a:t>
            </a:r>
          </a:p>
        </p:txBody>
      </p:sp>
    </p:spTree>
    <p:extLst>
      <p:ext uri="{BB962C8B-B14F-4D97-AF65-F5344CB8AC3E}">
        <p14:creationId xmlns:p14="http://schemas.microsoft.com/office/powerpoint/2010/main" val="606643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852936"/>
            <a:ext cx="3384376" cy="288477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87220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B0F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54842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r>
              <a:rPr lang="ru-RU" sz="3200" dirty="0">
                <a:solidFill>
                  <a:schemeClr val="bg1"/>
                </a:solidFill>
              </a:rPr>
              <a:t>Агрессия</a:t>
            </a:r>
            <a:r>
              <a:rPr lang="ru-RU" sz="2800" dirty="0">
                <a:solidFill>
                  <a:schemeClr val="bg1"/>
                </a:solidFill>
              </a:rPr>
              <a:t> – 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bg1"/>
                </a:solidFill>
              </a:rPr>
              <a:t>	это деструктивное поведение, противоречащее нормам и правилам существования людей в обществе, приносящее физический или моральный ущерб людям, или вызывающее у них психологический дискомфорт.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Агрессия – от лат. а</a:t>
            </a:r>
            <a:r>
              <a:rPr lang="en-US" sz="4000" dirty="0" err="1">
                <a:solidFill>
                  <a:schemeClr val="bg1"/>
                </a:solidFill>
              </a:rPr>
              <a:t>gressio</a:t>
            </a:r>
            <a:r>
              <a:rPr lang="en-US" sz="4000" dirty="0">
                <a:solidFill>
                  <a:schemeClr val="bg1"/>
                </a:solidFill>
              </a:rPr>
              <a:t> -</a:t>
            </a:r>
            <a:r>
              <a:rPr lang="ru-RU" sz="4000" dirty="0">
                <a:solidFill>
                  <a:schemeClr val="bg1"/>
                </a:solidFill>
              </a:rPr>
              <a:t> нападение</a:t>
            </a:r>
          </a:p>
        </p:txBody>
      </p:sp>
      <p:pic>
        <p:nvPicPr>
          <p:cNvPr id="1026" name="Picture 2" descr="C:\Users\User\Desktop\97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25144"/>
            <a:ext cx="2448272" cy="157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22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1176" y="4177303"/>
            <a:ext cx="4042792" cy="23762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900" dirty="0">
                <a:solidFill>
                  <a:srgbClr val="002060"/>
                </a:solidFill>
              </a:rPr>
              <a:t>Социобиологический подход</a:t>
            </a:r>
          </a:p>
          <a:p>
            <a:pPr marL="0" indent="0" algn="just">
              <a:buNone/>
            </a:pPr>
            <a:r>
              <a:rPr lang="ru-RU" sz="1400" dirty="0"/>
              <a:t>Люди скорее всего будут содействовать выживанию тех, у кого имеются схожие с ними гены (проявляя альтруизм, самопожертвование), и будут вести себя агрессивно по отношению к тем, кто от них генетически отличается. В связи с этим становятся ясны причины негативного отношения представителей разных национальных, социальных, профессиональных, религиозных групп друг к другу.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8268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Причины возникновения агрессии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636311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Биологический подход</a:t>
            </a:r>
          </a:p>
          <a:p>
            <a:r>
              <a:rPr lang="ru-RU" sz="1400" dirty="0"/>
              <a:t>-врожденное свойство человека, инстинкт самосохранения;</a:t>
            </a:r>
          </a:p>
          <a:p>
            <a:r>
              <a:rPr lang="ru-RU" sz="1400" dirty="0"/>
              <a:t>-личностное свойство, передающееся по наследству с типом нервной системы;</a:t>
            </a:r>
          </a:p>
          <a:p>
            <a:r>
              <a:rPr lang="ru-RU" sz="1400" dirty="0"/>
              <a:t>-результат гормональных нарушений (переизбыток адреналина или тестостерона);</a:t>
            </a:r>
          </a:p>
          <a:p>
            <a:r>
              <a:rPr lang="ru-RU" sz="1400" dirty="0"/>
              <a:t>-последствие употребления </a:t>
            </a:r>
            <a:r>
              <a:rPr lang="ru-RU" sz="1400" dirty="0" err="1"/>
              <a:t>психоактивных</a:t>
            </a:r>
            <a:r>
              <a:rPr lang="ru-RU" sz="1400" dirty="0"/>
              <a:t> веществ (наркотиков, алкоголя, никотина, кофеина).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9829" y="2836913"/>
            <a:ext cx="392267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Психосоциальный подход</a:t>
            </a:r>
          </a:p>
          <a:p>
            <a:r>
              <a:rPr lang="ru-RU" sz="1400" dirty="0"/>
              <a:t>Повышенный уровень агрессивности у людей связан с неудовлетворенностью качеством своей жизни, с имеющимися проблемами на работе и в семье.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8024" y="744032"/>
            <a:ext cx="425805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Социальная теория</a:t>
            </a:r>
          </a:p>
          <a:p>
            <a:r>
              <a:rPr lang="ru-RU" sz="1400" dirty="0"/>
              <a:t>Мы учимся вести себя агрессивно в течение жизни. Этому способствуют:</a:t>
            </a:r>
          </a:p>
          <a:p>
            <a:r>
              <a:rPr lang="ru-RU" sz="1400" dirty="0"/>
              <a:t>-жестокость и насилие, демонстрируемое в СМИ и семье;</a:t>
            </a:r>
          </a:p>
          <a:p>
            <a:r>
              <a:rPr lang="ru-RU" sz="1400" dirty="0"/>
              <a:t>-неблагополучные отношения в семье (ссоры между супругами, неравномерное распределение внимания родителей между детьми, использование физического наказания детей).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8024" y="3933056"/>
            <a:ext cx="424847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Психологическая теория</a:t>
            </a:r>
          </a:p>
          <a:p>
            <a:r>
              <a:rPr lang="ru-RU" sz="1400" dirty="0"/>
              <a:t>Агрессивность человека связывают с наличием у него следующих качеств:</a:t>
            </a:r>
          </a:p>
          <a:p>
            <a:r>
              <a:rPr lang="ru-RU" sz="1400" dirty="0"/>
              <a:t>-подозрительность;</a:t>
            </a:r>
          </a:p>
          <a:p>
            <a:r>
              <a:rPr lang="ru-RU" sz="1400" dirty="0"/>
              <a:t>-сниженный или повышенный самоконтроль;</a:t>
            </a:r>
          </a:p>
          <a:p>
            <a:r>
              <a:rPr lang="ru-RU" sz="1400" dirty="0"/>
              <a:t>-стремление к доминированию;</a:t>
            </a:r>
          </a:p>
          <a:p>
            <a:r>
              <a:rPr lang="ru-RU" sz="1400" dirty="0"/>
              <a:t>-повышенная тревожность;</a:t>
            </a:r>
          </a:p>
          <a:p>
            <a:r>
              <a:rPr lang="ru-RU" sz="1400" dirty="0"/>
              <a:t>-отсутствие творческого потенциала;</a:t>
            </a:r>
          </a:p>
          <a:p>
            <a:r>
              <a:rPr lang="ru-RU" sz="1400" dirty="0"/>
              <a:t>-завышенный уровень притязаний (хочу все и сразу);</a:t>
            </a:r>
          </a:p>
          <a:p>
            <a:r>
              <a:rPr lang="ru-RU" sz="1400" dirty="0"/>
              <a:t>-преобладание материальных ценностей;</a:t>
            </a:r>
          </a:p>
          <a:p>
            <a:r>
              <a:rPr lang="ru-RU" sz="1400" dirty="0"/>
              <a:t>-ущемленное чувство собственного достоинства, самоуважения.</a:t>
            </a:r>
          </a:p>
        </p:txBody>
      </p:sp>
    </p:spTree>
    <p:extLst>
      <p:ext uri="{BB962C8B-B14F-4D97-AF65-F5344CB8AC3E}">
        <p14:creationId xmlns:p14="http://schemas.microsoft.com/office/powerpoint/2010/main" val="26450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836712"/>
            <a:ext cx="8496944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Физическая агрессия </a:t>
            </a:r>
            <a:r>
              <a:rPr lang="ru-RU" dirty="0"/>
              <a:t>– </a:t>
            </a:r>
            <a:r>
              <a:rPr lang="ru-RU" sz="1900" dirty="0"/>
              <a:t>использование физической силы против другого лица, нанесение человеку телесных повреждений или порча его имущества.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Косвенная агрессия </a:t>
            </a:r>
            <a:r>
              <a:rPr lang="ru-RU" sz="1600" dirty="0"/>
              <a:t>– </a:t>
            </a:r>
            <a:r>
              <a:rPr lang="ru-RU" sz="1900" dirty="0"/>
              <a:t>это плетение интриг, распускание сплетен за спиной человека.</a:t>
            </a:r>
            <a:endParaRPr lang="ru-RU" sz="1800" dirty="0"/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Вербальная агрессия </a:t>
            </a:r>
            <a:r>
              <a:rPr lang="ru-RU" sz="1600" dirty="0"/>
              <a:t>– </a:t>
            </a:r>
            <a:r>
              <a:rPr lang="ru-RU" sz="2000" dirty="0"/>
              <a:t>выражение негативных чувств  к человеку в словесных ответах, формальных (крик, визг, рычание), содержательных(проклятия, угрозы, оскорбления).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Негативизм</a:t>
            </a:r>
            <a:r>
              <a:rPr lang="ru-RU" sz="1600" dirty="0"/>
              <a:t> – </a:t>
            </a:r>
            <a:r>
              <a:rPr lang="ru-RU" sz="1900" dirty="0"/>
              <a:t>оппозиционная манера в поведении против установившихся обычаев и законов, от пассивного сопротивления до активной борьбы.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Раздражение</a:t>
            </a:r>
            <a:r>
              <a:rPr lang="ru-RU" sz="1600" dirty="0"/>
              <a:t> </a:t>
            </a:r>
            <a:r>
              <a:rPr lang="ru-RU" sz="1800" dirty="0"/>
              <a:t>– </a:t>
            </a:r>
            <a:r>
              <a:rPr lang="ru-RU" sz="1900" dirty="0"/>
              <a:t>готовность к проявлению негативных чувств при малейшем возбуждении (вспыльчивость, грубость).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70C0"/>
                </a:solidFill>
              </a:rPr>
              <a:t>Обида</a:t>
            </a:r>
            <a:r>
              <a:rPr lang="ru-RU" sz="1600" dirty="0"/>
              <a:t> – </a:t>
            </a:r>
            <a:r>
              <a:rPr lang="ru-RU" sz="1900" dirty="0"/>
              <a:t>зависть и ненависть к окружающим за действительные и вымышленные действия.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E94F1F"/>
                </a:solidFill>
              </a:rPr>
              <a:t>Подозрительность</a:t>
            </a:r>
            <a:r>
              <a:rPr lang="ru-RU" sz="1600" dirty="0">
                <a:solidFill>
                  <a:srgbClr val="E94F1F"/>
                </a:solidFill>
              </a:rPr>
              <a:t> </a:t>
            </a:r>
            <a:r>
              <a:rPr lang="ru-RU" sz="1600" dirty="0"/>
              <a:t>– </a:t>
            </a:r>
            <a:r>
              <a:rPr lang="ru-RU" sz="1900" dirty="0"/>
              <a:t>недоверие и осторожность по отношению к людям, убеждение в том, что другие люди планируют и приносят вред.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Чувство вины </a:t>
            </a:r>
            <a:r>
              <a:rPr lang="ru-RU" sz="1600" dirty="0"/>
              <a:t>–  </a:t>
            </a:r>
            <a:r>
              <a:rPr lang="ru-RU" sz="1900" dirty="0"/>
              <a:t>замаскированная агрессия, выражает возможное убеждение в том, что субъект является плохим человеком, что поступает плохо, зло, ощущаемые им угрызения совести.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r"/>
            <a:r>
              <a:rPr lang="ru-RU" dirty="0">
                <a:solidFill>
                  <a:srgbClr val="002060"/>
                </a:solidFill>
              </a:rPr>
              <a:t>Виды агрессии</a:t>
            </a:r>
          </a:p>
        </p:txBody>
      </p:sp>
    </p:spTree>
    <p:extLst>
      <p:ext uri="{BB962C8B-B14F-4D97-AF65-F5344CB8AC3E}">
        <p14:creationId xmlns:p14="http://schemas.microsoft.com/office/powerpoint/2010/main" val="141613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3843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Агрессия – </a:t>
            </a:r>
            <a:r>
              <a:rPr lang="ru-RU" sz="2400" dirty="0">
                <a:solidFill>
                  <a:schemeClr val="bg1"/>
                </a:solidFill>
              </a:rPr>
              <a:t>действие, направленное на нанесение физического или психологического вреда, ущерба.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/>
              <a:t>Агрессивность – </a:t>
            </a:r>
            <a:r>
              <a:rPr lang="ru-RU" sz="2400" dirty="0">
                <a:solidFill>
                  <a:schemeClr val="bg1"/>
                </a:solidFill>
              </a:rPr>
              <a:t>свойство личности, отражающая в готовности, к предрасположенности к агрессивному поведению.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Агрессивное поведение -  </a:t>
            </a:r>
            <a:r>
              <a:rPr lang="ru-RU" sz="2400" dirty="0">
                <a:solidFill>
                  <a:schemeClr val="bg1"/>
                </a:solidFill>
              </a:rPr>
              <a:t>серия агрессивных действий.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Агрессия</a:t>
            </a: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609600" y="692696"/>
            <a:ext cx="6410672" cy="6123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solidFill>
                  <a:srgbClr val="C00000"/>
                </a:solidFill>
              </a:rPr>
              <a:t>Агрессивность</a:t>
            </a: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636494" y="1305000"/>
            <a:ext cx="8229600" cy="6123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dirty="0">
                <a:solidFill>
                  <a:srgbClr val="C00000"/>
                </a:solidFill>
              </a:rPr>
              <a:t>Агрессивное поведение</a:t>
            </a:r>
          </a:p>
        </p:txBody>
      </p:sp>
    </p:spTree>
    <p:extLst>
      <p:ext uri="{BB962C8B-B14F-4D97-AF65-F5344CB8AC3E}">
        <p14:creationId xmlns:p14="http://schemas.microsoft.com/office/powerpoint/2010/main" val="1087698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88843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до года – как реакция на дискомфорт, беспомощность.</a:t>
            </a:r>
          </a:p>
          <a:p>
            <a:r>
              <a:rPr lang="ru-RU" dirty="0"/>
              <a:t>1-3 года – становление характера, внутреннего «Я».</a:t>
            </a:r>
          </a:p>
          <a:p>
            <a:r>
              <a:rPr lang="ru-RU" dirty="0"/>
              <a:t>3-4 года – социализация ребенка, общение с ровесниками.</a:t>
            </a:r>
          </a:p>
          <a:p>
            <a:endParaRPr lang="ru-RU" dirty="0"/>
          </a:p>
          <a:p>
            <a:r>
              <a:rPr lang="ru-RU" dirty="0"/>
              <a:t>6-7 лет – кризис 7 лет.</a:t>
            </a:r>
          </a:p>
          <a:p>
            <a:r>
              <a:rPr lang="ru-RU" dirty="0"/>
              <a:t>11-15 лет – подростковое детство.</a:t>
            </a:r>
          </a:p>
          <a:p>
            <a:pPr marL="0" indent="0">
              <a:buNone/>
            </a:pPr>
            <a:r>
              <a:rPr lang="ru-RU" sz="2000" dirty="0"/>
              <a:t>2 вспышки агрессии.</a:t>
            </a:r>
          </a:p>
          <a:p>
            <a:pPr marL="0" indent="0">
              <a:buNone/>
            </a:pPr>
            <a:r>
              <a:rPr lang="ru-RU" sz="2000" dirty="0"/>
              <a:t>Мальчики: 12 лет и 14-15 лет.</a:t>
            </a:r>
          </a:p>
          <a:p>
            <a:pPr marL="0" indent="0">
              <a:buNone/>
            </a:pPr>
            <a:r>
              <a:rPr lang="ru-RU" sz="2000" dirty="0"/>
              <a:t>Девочки: 11 лет и 13 лет.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dirty="0"/>
              <a:t>16-18 лет – юношество.</a:t>
            </a:r>
          </a:p>
          <a:p>
            <a:pPr marL="0" indent="0">
              <a:buNone/>
            </a:pPr>
            <a:r>
              <a:rPr lang="ru-RU" sz="2100" dirty="0"/>
              <a:t>Угасание агрессии.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Детская агрессия</a:t>
            </a:r>
          </a:p>
        </p:txBody>
      </p:sp>
      <p:pic>
        <p:nvPicPr>
          <p:cNvPr id="3074" name="Picture 2" descr="C:\Users\User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601" y="3797452"/>
            <a:ext cx="2433434" cy="128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892" y="5156603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ser\Desktop\2fd57dbaf5eb1d67579e0b9fdff047c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921661"/>
            <a:ext cx="2001386" cy="134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User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617" y="4942346"/>
            <a:ext cx="1944216" cy="129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20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Диаграмма видов агрессии</a:t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700" dirty="0">
                <a:solidFill>
                  <a:schemeClr val="bg2">
                    <a:lumMod val="50000"/>
                  </a:schemeClr>
                </a:solidFill>
              </a:rPr>
              <a:t>(общая – 6, 7, 8а, 8б)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3A5F85F-6B43-4009-AFA8-F077AC7F42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194581"/>
              </p:ext>
            </p:extLst>
          </p:nvPr>
        </p:nvGraphicFramePr>
        <p:xfrm>
          <a:off x="457200" y="1556792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8487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Диаграмма видов агрессии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519F616-914C-4DD2-B9F7-5E6FE7E394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940749"/>
              </p:ext>
            </p:extLst>
          </p:nvPr>
        </p:nvGraphicFramePr>
        <p:xfrm>
          <a:off x="457200" y="1268413"/>
          <a:ext cx="8229600" cy="4827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1884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Индексы агрессивности и враждебности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5D5FEB0-28AF-4FB1-AA42-C22AFC055E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642828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9156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335</TotalTime>
  <Words>789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Book Antiqua</vt:lpstr>
      <vt:lpstr>Times New Roman</vt:lpstr>
      <vt:lpstr>Wingdings 2</vt:lpstr>
      <vt:lpstr>Бумажная</vt:lpstr>
      <vt:lpstr>АГРЕССИЯ</vt:lpstr>
      <vt:lpstr>Агрессия – от лат. аgressio - нападение</vt:lpstr>
      <vt:lpstr>Причины возникновения агрессии</vt:lpstr>
      <vt:lpstr>Виды агрессии</vt:lpstr>
      <vt:lpstr>Агрессия</vt:lpstr>
      <vt:lpstr>Детская агрессия</vt:lpstr>
      <vt:lpstr>Диаграмма видов агрессии (общая – 6, 7, 8а, 8б) </vt:lpstr>
      <vt:lpstr>Диаграмма видов агрессии</vt:lpstr>
      <vt:lpstr>Индексы агрессивности и враждебности</vt:lpstr>
      <vt:lpstr>Причины формирования агрессии:</vt:lpstr>
      <vt:lpstr>Портрет агрессивного ребенка.</vt:lpstr>
      <vt:lpstr>Критерии агрессивности:</vt:lpstr>
      <vt:lpstr>Способы преодоления агрессии:</vt:lpstr>
      <vt:lpstr>Спасибо за внимание!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АГРЕССИЯ</dc:title>
  <dc:creator>User</dc:creator>
  <cp:lastModifiedBy>Ольга Ш</cp:lastModifiedBy>
  <cp:revision>23</cp:revision>
  <dcterms:created xsi:type="dcterms:W3CDTF">2017-01-07T08:46:29Z</dcterms:created>
  <dcterms:modified xsi:type="dcterms:W3CDTF">2017-01-09T10:40:55Z</dcterms:modified>
</cp:coreProperties>
</file>