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23"/>
  </p:handoutMasterIdLst>
  <p:sldIdLst>
    <p:sldId id="257" r:id="rId5"/>
    <p:sldId id="258" r:id="rId6"/>
    <p:sldId id="269" r:id="rId7"/>
    <p:sldId id="263" r:id="rId8"/>
    <p:sldId id="272" r:id="rId9"/>
    <p:sldId id="262" r:id="rId10"/>
    <p:sldId id="268" r:id="rId11"/>
    <p:sldId id="273" r:id="rId12"/>
    <p:sldId id="274" r:id="rId13"/>
    <p:sldId id="275" r:id="rId14"/>
    <p:sldId id="276" r:id="rId15"/>
    <p:sldId id="277" r:id="rId16"/>
    <p:sldId id="278" r:id="rId17"/>
    <p:sldId id="279" r:id="rId18"/>
    <p:sldId id="280" r:id="rId19"/>
    <p:sldId id="281" r:id="rId20"/>
    <p:sldId id="283" r:id="rId21"/>
    <p:sldId id="282"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795CE3A4-D699-4BC0-B6CF-029419CF2983}">
          <p14:sldIdLst>
            <p14:sldId id="257"/>
            <p14:sldId id="258"/>
            <p14:sldId id="269"/>
            <p14:sldId id="263"/>
            <p14:sldId id="272"/>
            <p14:sldId id="262"/>
            <p14:sldId id="268"/>
            <p14:sldId id="273"/>
            <p14:sldId id="274"/>
            <p14:sldId id="275"/>
            <p14:sldId id="276"/>
            <p14:sldId id="277"/>
            <p14:sldId id="278"/>
            <p14:sldId id="279"/>
            <p14:sldId id="280"/>
            <p14:sldId id="281"/>
            <p14:sldId id="283"/>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F88"/>
    <a:srgbClr val="2CA1A4"/>
    <a:srgbClr val="006600"/>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17.12.2017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28.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9165" y="160118"/>
            <a:ext cx="9144000" cy="2387600"/>
          </a:xfrm>
          <a:prstGeom prst="rect">
            <a:avLst/>
          </a:prstGeom>
        </p:spPr>
        <p:txBody>
          <a:bodyPr anchor="b"/>
          <a:lstStyle>
            <a:lvl1pPr algn="ctr">
              <a:defRPr sz="6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solidFill>
                  <a:schemeClr val="accent1">
                    <a:lumMod val="75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опрос_8">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341" y="249293"/>
            <a:ext cx="798187" cy="524001"/>
          </a:xfrm>
          <a:prstGeom prst="rect">
            <a:avLst/>
          </a:prstGeom>
        </p:spPr>
      </p:pic>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906" y="1390262"/>
            <a:ext cx="678815" cy="718281"/>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07474" y="1031437"/>
            <a:ext cx="762565" cy="1223076"/>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6051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опрос_9">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2544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Вопрос_10">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3611" y="1153529"/>
            <a:ext cx="1390613" cy="1191116"/>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75" y="2281641"/>
            <a:ext cx="795802" cy="1276384"/>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0881" y="5063752"/>
            <a:ext cx="1108023" cy="564209"/>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6762" y="63328"/>
            <a:ext cx="726094" cy="768309"/>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73884" y="428151"/>
            <a:ext cx="758559" cy="494340"/>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71224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Результа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679045" y="2569706"/>
            <a:ext cx="5493984" cy="699587"/>
          </a:xfrm>
          <a:prstGeom prst="rect">
            <a:avLst/>
          </a:prstGeom>
        </p:spPr>
        <p:txBody>
          <a:bodyPr/>
          <a:lstStyle>
            <a:lvl1pPr>
              <a:defRPr sz="4000" b="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2253" y="3701964"/>
            <a:ext cx="1008264" cy="603487"/>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4707" y="144010"/>
            <a:ext cx="798187" cy="524001"/>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421" y="4305451"/>
            <a:ext cx="365839" cy="291893"/>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155" y="3514890"/>
            <a:ext cx="342592" cy="374148"/>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64783" y="3126050"/>
            <a:ext cx="331469" cy="777679"/>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15555" y="668011"/>
            <a:ext cx="1077995" cy="138791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23801" y="1727119"/>
            <a:ext cx="623266" cy="657619"/>
          </a:xfrm>
          <a:prstGeom prst="rect">
            <a:avLst/>
          </a:prstGeom>
        </p:spPr>
      </p:pic>
      <p:pic>
        <p:nvPicPr>
          <p:cNvPr id="24" name="Рисунок 2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nodeType="withEffect">
                                  <p:stCondLst>
                                    <p:cond delay="0"/>
                                  </p:stCondLst>
                                  <p:childTnLst>
                                    <p:animMotion origin="layout" path="M 2.08333E-7 -4.81481E-6 C -0.00833 0.00278 -0.01823 0.0051 -0.0237 0.01181 C -0.02904 0.01945 -0.03255 0.02963 -0.03633 0.03982 C -0.04023 0.04977 -0.0401 0.06088 -0.03997 0.07223 C -0.03958 0.08264 -0.03867 0.09468 -0.03359 0.10695 C -0.02969 0.11852 -0.02148 0.13056 -0.01185 0.14121 C -0.00352 0.15163 0.00716 0.16088 0.01823 0.16922 C 0.02917 0.17663 0.04062 0.18311 0.05104 0.18704 C 0.06276 0.19121 0.07344 0.1926 0.08372 0.19028 C 0.09271 0.18843 0.10117 0.18496 0.10755 0.17778 C 0.11328 0.17153 0.11745 0.16065 0.11888 0.15047 C 0.12201 0.14213 0.12227 0.12987 0.11901 0.11783 C 0.11628 0.10649 0.10911 0.09514 0.09857 0.08588 C 0.0875 0.07686 0.07591 0.07431 0.06719 0.07593 C 0.05951 0.07848 0.05326 0.08565 0.05013 0.0963 C 0.04818 0.10764 0.0474 0.11852 0.05052 0.12987 C 0.05378 0.14098 0.0526 0.14213 0.0694 0.16389 C 0.08424 0.18519 0.10156 0.19075 0.11224 0.19723 C 0.12214 0.20278 0.13112 0.20371 0.14219 0.20625 C 0.1543 0.20788 0.16536 0.2051 0.17279 0.20163 C 0.18099 0.19885 0.18477 0.19144 0.19102 0.17963 C 0.19648 0.1669 0.19792 0.16065 0.19935 0.14977 C 0.20104 0.13959 0.20286 0.12917 0.20508 0.11899 " pathEditMode="relative" rAng="1020000" ptsTypes="AAAAAAAAAAAAAAAAAAAAAAA">
                                      <p:cBhvr>
                                        <p:cTn id="6" dur="2000" fill="hold"/>
                                        <p:tgtEl>
                                          <p:spTgt spid="19"/>
                                        </p:tgtEl>
                                        <p:attrNameLst>
                                          <p:attrName>ppt_x</p:attrName>
                                          <p:attrName>ppt_y</p:attrName>
                                        </p:attrNameLst>
                                      </p:cBhvr>
                                      <p:rCtr x="7656" y="12176"/>
                                    </p:animMotion>
                                  </p:childTnLst>
                                </p:cTn>
                              </p:par>
                              <p:par>
                                <p:cTn id="7" presetID="44" presetClass="path" presetSubtype="0" accel="50000" decel="50000" fill="hold" nodeType="withEffect">
                                  <p:stCondLst>
                                    <p:cond delay="0"/>
                                  </p:stCondLst>
                                  <p:childTnLst>
                                    <p:animMotion origin="layout" path="M -2.08333E-6 -3.7037E-7 L 0.13047 -0.08264 C 0.15768 -0.10069 0.19831 -0.11157 0.24115 -0.11157 C 0.28985 -0.11157 0.32891 -0.10069 0.35612 -0.08264 L 0.48698 -3.7037E-7 " pathEditMode="relative" rAng="0" ptsTypes="AAAAA">
                                      <p:cBhvr>
                                        <p:cTn id="8" dur="2000" fill="hold"/>
                                        <p:tgtEl>
                                          <p:spTgt spid="18"/>
                                        </p:tgtEl>
                                        <p:attrNameLst>
                                          <p:attrName>ppt_x</p:attrName>
                                          <p:attrName>ppt_y</p:attrName>
                                        </p:attrNameLst>
                                      </p:cBhvr>
                                      <p:rCtr x="24349" y="-5579"/>
                                    </p:animMotion>
                                  </p:childTnLst>
                                </p:cTn>
                              </p:par>
                              <p:par>
                                <p:cTn id="9" presetID="35" presetClass="path" presetSubtype="0" accel="50000" decel="50000" fill="hold" nodeType="withEffect">
                                  <p:stCondLst>
                                    <p:cond delay="0"/>
                                  </p:stCondLst>
                                  <p:childTnLst>
                                    <p:animMotion origin="layout" path="M -3.125E-6 3.7037E-7 L -0.47812 -0.01412 " pathEditMode="relative" rAng="0" ptsTypes="AA">
                                      <p:cBhvr>
                                        <p:cTn id="10" dur="2000" fill="hold"/>
                                        <p:tgtEl>
                                          <p:spTgt spid="15"/>
                                        </p:tgtEl>
                                        <p:attrNameLst>
                                          <p:attrName>ppt_x</p:attrName>
                                          <p:attrName>ppt_y</p:attrName>
                                        </p:attrNameLst>
                                      </p:cBhvr>
                                      <p:rCtr x="-23906" y="-718"/>
                                    </p:animMotion>
                                  </p:childTnLst>
                                </p:cTn>
                              </p:par>
                              <p:par>
                                <p:cTn id="11" presetID="35" presetClass="path" presetSubtype="0" accel="50000" decel="50000" fill="hold" nodeType="withEffect">
                                  <p:stCondLst>
                                    <p:cond delay="0"/>
                                  </p:stCondLst>
                                  <p:childTnLst>
                                    <p:animMotion origin="layout" path="M -2.5E-6 3.7037E-6 L -0.07838 0.00463 " pathEditMode="relative" rAng="0" ptsTypes="AA">
                                      <p:cBhvr>
                                        <p:cTn id="12" dur="4500" fill="hold"/>
                                        <p:tgtEl>
                                          <p:spTgt spid="14"/>
                                        </p:tgtEl>
                                        <p:attrNameLst>
                                          <p:attrName>ppt_x</p:attrName>
                                          <p:attrName>ppt_y</p:attrName>
                                        </p:attrNameLst>
                                      </p:cBhvr>
                                      <p:rCtr x="-3919" y="231"/>
                                    </p:animMotion>
                                  </p:childTnLst>
                                </p:cTn>
                              </p:par>
                              <p:par>
                                <p:cTn id="13" presetID="35" presetClass="path" presetSubtype="0" accel="50000" decel="50000" fill="hold" nodeType="withEffect">
                                  <p:stCondLst>
                                    <p:cond delay="0"/>
                                  </p:stCondLst>
                                  <p:childTnLst>
                                    <p:animMotion origin="layout" path="M -4.16667E-7 -3.7037E-6 L 0.03242 0.20047 " pathEditMode="relative" rAng="0" ptsTypes="AA">
                                      <p:cBhvr>
                                        <p:cTn id="14" dur="2000" fill="hold"/>
                                        <p:tgtEl>
                                          <p:spTgt spid="16"/>
                                        </p:tgtEl>
                                        <p:attrNameLst>
                                          <p:attrName>ppt_x</p:attrName>
                                          <p:attrName>ppt_y</p:attrName>
                                        </p:attrNameLst>
                                      </p:cBhvr>
                                      <p:rCtr x="1615" y="10023"/>
                                    </p:animMotion>
                                  </p:childTnLst>
                                </p:cTn>
                              </p:par>
                              <p:par>
                                <p:cTn id="15" presetID="64" presetClass="path" presetSubtype="0" accel="50000" decel="50000" fill="hold" nodeType="withEffect">
                                  <p:stCondLst>
                                    <p:cond delay="0"/>
                                  </p:stCondLst>
                                  <p:childTnLst>
                                    <p:animMotion origin="layout" path="M -3.75E-6 1.48148E-6 L -0.18568 -0.18704 " pathEditMode="relative" rAng="0" ptsTypes="AA">
                                      <p:cBhvr>
                                        <p:cTn id="16" dur="2000" fill="hold"/>
                                        <p:tgtEl>
                                          <p:spTgt spid="23"/>
                                        </p:tgtEl>
                                        <p:attrNameLst>
                                          <p:attrName>ppt_x</p:attrName>
                                          <p:attrName>ppt_y</p:attrName>
                                        </p:attrNameLst>
                                      </p:cBhvr>
                                      <p:rCtr x="-9245" y="-9352"/>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0"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_1">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4710" y="3719630"/>
            <a:ext cx="749676" cy="775350"/>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5836" y="4946754"/>
            <a:ext cx="1313458" cy="40171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911" y="1608417"/>
            <a:ext cx="1180646" cy="601189"/>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34" y="3462687"/>
            <a:ext cx="785245" cy="778357"/>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83252" y="560779"/>
            <a:ext cx="1131863" cy="969486"/>
          </a:xfrm>
          <a:prstGeom prst="rect">
            <a:avLst/>
          </a:prstGeom>
        </p:spPr>
      </p:pic>
      <p:sp>
        <p:nvSpPr>
          <p:cNvPr id="3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опрос_2">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5" y="1731776"/>
            <a:ext cx="973361" cy="1253202"/>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85" y="991277"/>
            <a:ext cx="523657" cy="1416089"/>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015" y="3758386"/>
            <a:ext cx="916723" cy="731428"/>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23"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Вопрос_3">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1971" y="182485"/>
            <a:ext cx="623266" cy="657619"/>
          </a:xfrm>
          <a:prstGeom prst="rect">
            <a:avLst/>
          </a:prstGeom>
        </p:spPr>
      </p:pic>
      <p:sp>
        <p:nvSpPr>
          <p:cNvPr id="1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7643" y="923337"/>
            <a:ext cx="798187" cy="52400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7"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8"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опрос_4">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5" name="Рисунок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10" name="Рисунок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413" y="5101326"/>
            <a:ext cx="895279" cy="455879"/>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03333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опрос_5">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873" y="3758386"/>
            <a:ext cx="861745" cy="78141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43855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опрос_6">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7486" y="6032241"/>
            <a:ext cx="1008264" cy="603487"/>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669348" y="4859421"/>
            <a:ext cx="1798138" cy="570115"/>
          </a:xfrm>
          <a:prstGeom prst="rect">
            <a:avLst/>
          </a:prstGeom>
        </p:spPr>
      </p:pic>
      <p:sp>
        <p:nvSpPr>
          <p:cNvPr id="1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922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опрос_7">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46794" y="3643668"/>
            <a:ext cx="386095" cy="423459"/>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354290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3612630"/>
            <a:ext cx="2806383" cy="3245370"/>
          </a:xfrm>
          <a:prstGeom prst="rect">
            <a:avLst/>
          </a:prstGeom>
        </p:spPr>
      </p:pic>
      <p:pic>
        <p:nvPicPr>
          <p:cNvPr id="3" name="Рисунок 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80310" y="2319185"/>
            <a:ext cx="3911690" cy="4538815"/>
          </a:xfrm>
          <a:prstGeom prst="rect">
            <a:avLst/>
          </a:prstGeom>
        </p:spPr>
      </p:pic>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8" r:id="rId6"/>
    <p:sldLayoutId id="2147483689" r:id="rId7"/>
    <p:sldLayoutId id="2147483690" r:id="rId8"/>
    <p:sldLayoutId id="2147483691" r:id="rId9"/>
    <p:sldLayoutId id="2147483692" r:id="rId10"/>
    <p:sldLayoutId id="2147483693" r:id="rId11"/>
    <p:sldLayoutId id="2147483694" r:id="rId12"/>
    <p:sldLayoutId id="2147483686" r:id="rId13"/>
  </p:sldLayoutIdLst>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png"/><Relationship Id="rId7" Type="http://schemas.openxmlformats.org/officeDocument/2006/relationships/image" Target="../media/image5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6.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png"/><Relationship Id="rId7" Type="http://schemas.openxmlformats.org/officeDocument/2006/relationships/image" Target="../media/image5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png"/><Relationship Id="rId7"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3091" y="384265"/>
            <a:ext cx="10300997" cy="7376627"/>
          </a:xfrm>
          <a:prstGeom prst="rect">
            <a:avLst/>
          </a:prstGeom>
        </p:spPr>
        <p:txBody>
          <a:bodyPr/>
          <a:lstStyle/>
          <a:p>
            <a:pPr lvl="0" fontAlgn="base">
              <a:lnSpc>
                <a:spcPct val="100000"/>
              </a:lnSpc>
              <a:spcAft>
                <a:spcPct val="0"/>
              </a:spcAft>
            </a:pP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МБОУ </a:t>
            </a: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a:t>
            </a:r>
            <a:r>
              <a:rPr lang="ru-RU" altLang="ru-RU" sz="2000" b="1" dirty="0" err="1">
                <a:solidFill>
                  <a:srgbClr val="00FF00"/>
                </a:solidFill>
                <a:effectLst>
                  <a:outerShdw blurRad="38100" dist="38100" dir="2700000" algn="tl">
                    <a:srgbClr val="000000">
                      <a:alpha val="43137"/>
                    </a:srgbClr>
                  </a:outerShdw>
                </a:effectLst>
                <a:latin typeface="Comic Sans MS" panose="030F0702030302020204" pitchFamily="66" charset="0"/>
                <a:cs typeface="+mn-cs"/>
              </a:rPr>
              <a:t>Борисовская</a:t>
            </a: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ООШ №4</a:t>
            </a: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b="1" dirty="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48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4800"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t/>
            </a:r>
            <a:br>
              <a:rPr lang="ru-RU" altLang="ru-RU" sz="2000" b="1" dirty="0" smtClean="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br>
            <a:r>
              <a:rPr lang="ru-RU" altLang="ru-RU" b="1" dirty="0" smtClean="0">
                <a:solidFill>
                  <a:srgbClr val="00FF00"/>
                </a:solidFill>
                <a:effectLst>
                  <a:outerShdw blurRad="38100" dist="38100" dir="2700000" algn="tl">
                    <a:srgbClr val="000000">
                      <a:alpha val="43137"/>
                    </a:srgbClr>
                  </a:outerShdw>
                </a:effectLst>
                <a:latin typeface="Comic Sans MS" panose="030F0702030302020204" pitchFamily="66" charset="0"/>
                <a:cs typeface="+mn-cs"/>
              </a:rPr>
              <a:t>Безопасность </a:t>
            </a:r>
            <a:r>
              <a:rPr lang="ru-RU" altLang="ru-RU" b="1" dirty="0" smtClean="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t>детей </a:t>
            </a:r>
            <a:br>
              <a:rPr lang="ru-RU" altLang="ru-RU" b="1" dirty="0" smtClean="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br>
            <a:r>
              <a:rPr lang="ru-RU" altLang="ru-RU" b="1" dirty="0" smtClean="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t>в природной среде</a:t>
            </a:r>
            <a:r>
              <a:rPr lang="ru-RU" altLang="ru-RU" sz="4800" b="1" dirty="0" smtClean="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t/>
            </a:r>
            <a:br>
              <a:rPr lang="ru-RU" altLang="ru-RU" sz="4800" b="1" dirty="0" smtClean="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br>
            <a:r>
              <a:rPr lang="ru-RU" altLang="ru-RU" sz="4800" b="1" dirty="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t/>
            </a:r>
            <a:br>
              <a:rPr lang="ru-RU" altLang="ru-RU" sz="4800" b="1" dirty="0">
                <a:solidFill>
                  <a:srgbClr val="00FF00"/>
                </a:solidFill>
                <a:effectLst>
                  <a:outerShdw blurRad="38100" dist="38100" dir="2700000" algn="tl">
                    <a:srgbClr val="000000">
                      <a:alpha val="43137"/>
                    </a:srgbClr>
                  </a:outerShdw>
                </a:effectLst>
                <a:latin typeface="Comic Sans MS" panose="030F0702030302020204" pitchFamily="66" charset="0"/>
                <a:ea typeface="+mn-ea"/>
                <a:cs typeface="+mn-cs"/>
              </a:rPr>
            </a:br>
            <a:r>
              <a:rPr lang="ru-RU" altLang="ru-RU" sz="2400" b="1" dirty="0">
                <a:solidFill>
                  <a:srgbClr val="00FF00"/>
                </a:solidFill>
                <a:latin typeface="Arial" panose="020B0604020202020204" pitchFamily="34" charset="0"/>
                <a:ea typeface="+mn-ea"/>
                <a:cs typeface="+mn-cs"/>
              </a:rPr>
              <a:t/>
            </a:r>
            <a:br>
              <a:rPr lang="ru-RU" altLang="ru-RU" sz="2400" b="1" dirty="0">
                <a:solidFill>
                  <a:srgbClr val="00FF00"/>
                </a:solidFill>
                <a:latin typeface="Arial" panose="020B0604020202020204" pitchFamily="34" charset="0"/>
                <a:ea typeface="+mn-ea"/>
                <a:cs typeface="+mn-cs"/>
              </a:rPr>
            </a:br>
            <a:r>
              <a:rPr lang="ru-RU" altLang="ru-RU" sz="2400" b="1" dirty="0" smtClean="0">
                <a:solidFill>
                  <a:srgbClr val="00FF00"/>
                </a:solidFill>
                <a:latin typeface="Arial" panose="020B0604020202020204" pitchFamily="34" charset="0"/>
                <a:ea typeface="+mn-ea"/>
                <a:cs typeface="+mn-cs"/>
              </a:rPr>
              <a:t>                                                                                                     </a:t>
            </a:r>
            <a:r>
              <a:rPr lang="ru-RU" altLang="ru-RU" sz="1800" b="1" dirty="0" smtClean="0">
                <a:solidFill>
                  <a:srgbClr val="00FF00"/>
                </a:solidFill>
                <a:latin typeface="Arial" panose="020B0604020202020204" pitchFamily="34" charset="0"/>
                <a:cs typeface="+mn-cs"/>
              </a:rPr>
              <a:t>подготовила:</a:t>
            </a:r>
            <a:br>
              <a:rPr lang="ru-RU" altLang="ru-RU" sz="1800" b="1" dirty="0" smtClean="0">
                <a:solidFill>
                  <a:srgbClr val="00FF00"/>
                </a:solidFill>
                <a:latin typeface="Arial" panose="020B0604020202020204" pitchFamily="34" charset="0"/>
                <a:cs typeface="+mn-cs"/>
              </a:rPr>
            </a:br>
            <a:r>
              <a:rPr lang="ru-RU" altLang="ru-RU" sz="1800" b="1" dirty="0">
                <a:solidFill>
                  <a:srgbClr val="00FF00"/>
                </a:solidFill>
                <a:latin typeface="Arial" panose="020B0604020202020204" pitchFamily="34" charset="0"/>
                <a:cs typeface="+mn-cs"/>
              </a:rPr>
              <a:t> </a:t>
            </a:r>
            <a:r>
              <a:rPr lang="ru-RU" altLang="ru-RU" sz="1800" b="1" dirty="0" smtClean="0">
                <a:solidFill>
                  <a:srgbClr val="00FF00"/>
                </a:solidFill>
                <a:latin typeface="Arial" panose="020B0604020202020204" pitchFamily="34" charset="0"/>
                <a:cs typeface="+mn-cs"/>
              </a:rPr>
              <a:t>                                                                                                                                      воспитатель </a:t>
            </a:r>
            <a:r>
              <a:rPr lang="ru-RU" altLang="ru-RU" sz="1800" b="1" dirty="0">
                <a:solidFill>
                  <a:srgbClr val="00FF00"/>
                </a:solidFill>
                <a:latin typeface="Arial" panose="020B0604020202020204" pitchFamily="34" charset="0"/>
                <a:cs typeface="+mn-cs"/>
              </a:rPr>
              <a:t/>
            </a:r>
            <a:br>
              <a:rPr lang="ru-RU" altLang="ru-RU" sz="1800" b="1" dirty="0">
                <a:solidFill>
                  <a:srgbClr val="00FF00"/>
                </a:solidFill>
                <a:latin typeface="Arial" panose="020B0604020202020204" pitchFamily="34" charset="0"/>
                <a:cs typeface="+mn-cs"/>
              </a:rPr>
            </a:br>
            <a:r>
              <a:rPr lang="ru-RU" altLang="ru-RU" sz="1800" b="1" dirty="0">
                <a:solidFill>
                  <a:srgbClr val="00FF00"/>
                </a:solidFill>
                <a:latin typeface="Arial" panose="020B0604020202020204" pitchFamily="34" charset="0"/>
                <a:cs typeface="+mn-cs"/>
              </a:rPr>
              <a:t>                                                                                                                            дошкольных групп</a:t>
            </a:r>
            <a:br>
              <a:rPr lang="ru-RU" altLang="ru-RU" sz="1800" b="1" dirty="0">
                <a:solidFill>
                  <a:srgbClr val="00FF00"/>
                </a:solidFill>
                <a:latin typeface="Arial" panose="020B0604020202020204" pitchFamily="34" charset="0"/>
                <a:cs typeface="+mn-cs"/>
              </a:rPr>
            </a:br>
            <a:r>
              <a:rPr lang="ru-RU" altLang="ru-RU" sz="1800" b="1" dirty="0">
                <a:solidFill>
                  <a:srgbClr val="00FF00"/>
                </a:solidFill>
                <a:latin typeface="Arial" panose="020B0604020202020204" pitchFamily="34" charset="0"/>
                <a:cs typeface="+mn-cs"/>
              </a:rPr>
              <a:t>                                                                                                                                   Трегубенко Е.Г.</a:t>
            </a:r>
            <a:r>
              <a:rPr lang="ru-RU" altLang="ru-RU" sz="2400" b="1" dirty="0">
                <a:solidFill>
                  <a:srgbClr val="00FF00"/>
                </a:solidFill>
                <a:latin typeface="Arial" panose="020B0604020202020204" pitchFamily="34" charset="0"/>
                <a:cs typeface="+mn-cs"/>
              </a:rPr>
              <a:t/>
            </a:r>
            <a:br>
              <a:rPr lang="ru-RU" altLang="ru-RU" sz="2400" b="1" dirty="0">
                <a:solidFill>
                  <a:srgbClr val="00FF00"/>
                </a:solidFill>
                <a:latin typeface="Arial" panose="020B0604020202020204" pitchFamily="34" charset="0"/>
                <a:cs typeface="+mn-cs"/>
              </a:rPr>
            </a:br>
            <a:r>
              <a:rPr lang="ru-RU" altLang="ru-RU" sz="2400" b="1" dirty="0">
                <a:solidFill>
                  <a:srgbClr val="00FF00"/>
                </a:solidFill>
                <a:latin typeface="Arial" panose="020B0604020202020204" pitchFamily="34" charset="0"/>
                <a:cs typeface="+mn-cs"/>
              </a:rPr>
              <a:t/>
            </a:r>
            <a:br>
              <a:rPr lang="ru-RU" altLang="ru-RU" sz="2400" b="1" dirty="0">
                <a:solidFill>
                  <a:srgbClr val="00FF00"/>
                </a:solidFill>
                <a:latin typeface="Arial" panose="020B0604020202020204" pitchFamily="34" charset="0"/>
                <a:cs typeface="+mn-cs"/>
              </a:rPr>
            </a:br>
            <a:r>
              <a:rPr lang="ru-RU" altLang="ru-RU" sz="2400" b="1" dirty="0">
                <a:solidFill>
                  <a:srgbClr val="00FF00"/>
                </a:solidFill>
                <a:latin typeface="Arial" panose="020B0604020202020204" pitchFamily="34" charset="0"/>
                <a:ea typeface="+mn-ea"/>
                <a:cs typeface="+mn-cs"/>
              </a:rPr>
              <a:t/>
            </a:r>
            <a:br>
              <a:rPr lang="ru-RU" altLang="ru-RU" sz="2400" b="1" dirty="0">
                <a:solidFill>
                  <a:srgbClr val="00FF00"/>
                </a:solidFill>
                <a:latin typeface="Arial" panose="020B0604020202020204" pitchFamily="34" charset="0"/>
                <a:ea typeface="+mn-ea"/>
                <a:cs typeface="+mn-cs"/>
              </a:rPr>
            </a:br>
            <a:r>
              <a:rPr lang="ru-RU" altLang="ru-RU" sz="2400" b="1" dirty="0" smtClean="0">
                <a:solidFill>
                  <a:srgbClr val="00FF00"/>
                </a:solidFill>
                <a:latin typeface="Arial" panose="020B0604020202020204" pitchFamily="34" charset="0"/>
                <a:ea typeface="+mn-ea"/>
                <a:cs typeface="+mn-cs"/>
              </a:rPr>
              <a:t/>
            </a:r>
            <a:br>
              <a:rPr lang="ru-RU" altLang="ru-RU" sz="2400" b="1" dirty="0" smtClean="0">
                <a:solidFill>
                  <a:srgbClr val="00FF00"/>
                </a:solidFill>
                <a:latin typeface="Arial" panose="020B0604020202020204" pitchFamily="34" charset="0"/>
                <a:ea typeface="+mn-ea"/>
                <a:cs typeface="+mn-cs"/>
              </a:rPr>
            </a:br>
            <a:r>
              <a:rPr lang="ru-RU" altLang="ru-RU" sz="2400" b="1" dirty="0">
                <a:solidFill>
                  <a:srgbClr val="00FF00"/>
                </a:solidFill>
                <a:effectLst>
                  <a:outerShdw blurRad="38100" dist="38100" dir="2700000" algn="tl">
                    <a:srgbClr val="000000">
                      <a:alpha val="43137"/>
                    </a:srgbClr>
                  </a:outerShdw>
                </a:effectLst>
                <a:latin typeface="Arial" panose="020B0604020202020204" pitchFamily="34" charset="0"/>
                <a:cs typeface="+mn-cs"/>
              </a:rPr>
              <a:t>Борисовка 2017</a:t>
            </a:r>
            <a:r>
              <a:rPr lang="ru-RU" altLang="ru-RU" sz="2400" b="1" dirty="0" smtClean="0">
                <a:solidFill>
                  <a:srgbClr val="00FF00"/>
                </a:solidFill>
                <a:latin typeface="Arial" panose="020B0604020202020204" pitchFamily="34" charset="0"/>
                <a:ea typeface="+mn-ea"/>
                <a:cs typeface="+mn-cs"/>
              </a:rPr>
              <a:t>                                                                                                                         </a:t>
            </a:r>
            <a:r>
              <a:rPr lang="ru-RU" altLang="ru-RU" sz="1800" b="1" dirty="0" smtClean="0">
                <a:solidFill>
                  <a:srgbClr val="00FF00"/>
                </a:solidFill>
                <a:latin typeface="Arial" panose="020B0604020202020204" pitchFamily="34" charset="0"/>
                <a:ea typeface="+mn-ea"/>
                <a:cs typeface="+mn-cs"/>
              </a:rPr>
              <a:t/>
            </a:r>
            <a:br>
              <a:rPr lang="ru-RU" altLang="ru-RU" sz="1800" b="1" dirty="0" smtClean="0">
                <a:solidFill>
                  <a:srgbClr val="00FF00"/>
                </a:solidFill>
                <a:latin typeface="Arial" panose="020B0604020202020204" pitchFamily="34" charset="0"/>
                <a:ea typeface="+mn-ea"/>
                <a:cs typeface="+mn-cs"/>
              </a:rPr>
            </a:br>
            <a:endParaRPr lang="ru-RU"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5501" y="3055361"/>
            <a:ext cx="1107942" cy="33885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74" y="1860697"/>
            <a:ext cx="958505" cy="48807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3641" y="425398"/>
            <a:ext cx="1393373" cy="119348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0432" y="5850901"/>
            <a:ext cx="827313" cy="855646"/>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9694" y="3055361"/>
            <a:ext cx="3429778" cy="3429778"/>
          </a:xfrm>
          <a:prstGeom prst="rect">
            <a:avLst/>
          </a:prstGeom>
        </p:spPr>
      </p:pic>
      <p:pic>
        <p:nvPicPr>
          <p:cNvPr id="17" name="Рисунок 16"/>
          <p:cNvPicPr>
            <a:picLocks noChangeAspect="1"/>
          </p:cNvPicPr>
          <p:nvPr/>
        </p:nvPicPr>
        <p:blipFill>
          <a:blip r:embed="rId8"/>
          <a:stretch>
            <a:fillRect/>
          </a:stretch>
        </p:blipFill>
        <p:spPr>
          <a:xfrm>
            <a:off x="4161909" y="138861"/>
            <a:ext cx="4383404" cy="573074"/>
          </a:xfrm>
          <a:prstGeom prst="rect">
            <a:avLst/>
          </a:prstGeom>
        </p:spPr>
      </p:pic>
    </p:spTree>
    <p:extLst>
      <p:ext uri="{BB962C8B-B14F-4D97-AF65-F5344CB8AC3E}">
        <p14:creationId xmlns:p14="http://schemas.microsoft.com/office/powerpoint/2010/main" val="349080210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124330"/>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pic>
        <p:nvPicPr>
          <p:cNvPr id="11" name="Рисунок 10"/>
          <p:cNvPicPr>
            <a:picLocks noChangeAspect="1"/>
          </p:cNvPicPr>
          <p:nvPr/>
        </p:nvPicPr>
        <p:blipFill>
          <a:blip r:embed="rId7"/>
          <a:stretch>
            <a:fillRect/>
          </a:stretch>
        </p:blipFill>
        <p:spPr>
          <a:xfrm>
            <a:off x="5962262" y="2931886"/>
            <a:ext cx="4988776" cy="3705948"/>
          </a:xfrm>
          <a:prstGeom prst="rect">
            <a:avLst/>
          </a:prstGeom>
        </p:spPr>
      </p:pic>
      <p:sp>
        <p:nvSpPr>
          <p:cNvPr id="5" name="Подзаголовок 4"/>
          <p:cNvSpPr>
            <a:spLocks noGrp="1"/>
          </p:cNvSpPr>
          <p:nvPr>
            <p:ph type="subTitle" idx="1"/>
          </p:nvPr>
        </p:nvSpPr>
        <p:spPr>
          <a:xfrm>
            <a:off x="1051838" y="112049"/>
            <a:ext cx="10179698" cy="576740"/>
          </a:xfrm>
        </p:spPr>
        <p:txBody>
          <a:bodyPr/>
          <a:lstStyle/>
          <a:p>
            <a:pPr>
              <a:lnSpc>
                <a:spcPct val="100000"/>
              </a:lnSpc>
            </a:pPr>
            <a:r>
              <a:rPr lang="ru-RU" altLang="ru-RU" u="sng" dirty="0" smtClean="0">
                <a:solidFill>
                  <a:srgbClr val="418F88"/>
                </a:solidFill>
                <a:effectLst>
                  <a:outerShdw blurRad="38100" dist="38100" dir="2700000" algn="tl">
                    <a:srgbClr val="000000">
                      <a:alpha val="43137"/>
                    </a:srgbClr>
                  </a:outerShdw>
                </a:effectLst>
                <a:latin typeface="Comic Sans MS" panose="030F0702030302020204" pitchFamily="66" charset="0"/>
                <a:cs typeface="+mn-cs"/>
              </a:rPr>
              <a:t>Безопасность </a:t>
            </a:r>
            <a:r>
              <a:rPr lang="ru-RU" altLang="ru-RU" u="sng" dirty="0">
                <a:solidFill>
                  <a:srgbClr val="418F88"/>
                </a:solidFill>
                <a:effectLst>
                  <a:outerShdw blurRad="38100" dist="38100" dir="2700000" algn="tl">
                    <a:srgbClr val="000000">
                      <a:alpha val="43137"/>
                    </a:srgbClr>
                  </a:outerShdw>
                </a:effectLst>
                <a:latin typeface="Comic Sans MS" panose="030F0702030302020204" pitchFamily="66" charset="0"/>
                <a:cs typeface="+mn-cs"/>
              </a:rPr>
              <a:t>ребенка на море, озере, </a:t>
            </a:r>
            <a:r>
              <a:rPr lang="ru-RU" altLang="ru-RU" u="sng" dirty="0" smtClean="0">
                <a:solidFill>
                  <a:srgbClr val="418F88"/>
                </a:solidFill>
                <a:effectLst>
                  <a:outerShdw blurRad="38100" dist="38100" dir="2700000" algn="tl">
                    <a:srgbClr val="000000">
                      <a:alpha val="43137"/>
                    </a:srgbClr>
                  </a:outerShdw>
                </a:effectLst>
                <a:latin typeface="Comic Sans MS" panose="030F0702030302020204" pitchFamily="66" charset="0"/>
                <a:cs typeface="+mn-cs"/>
              </a:rPr>
              <a:t>реке</a:t>
            </a:r>
          </a:p>
          <a:p>
            <a:pPr>
              <a:lnSpc>
                <a:spcPct val="100000"/>
              </a:lnSpc>
            </a:pPr>
            <a:r>
              <a:rPr lang="ru-RU" altLang="ru-RU" sz="2000" dirty="0">
                <a:solidFill>
                  <a:srgbClr val="418F88"/>
                </a:solidFill>
                <a:effectLst>
                  <a:outerShdw blurRad="38100" dist="38100" dir="2700000" algn="tl">
                    <a:srgbClr val="000000">
                      <a:alpha val="43137"/>
                    </a:srgbClr>
                  </a:outerShdw>
                </a:effectLst>
                <a:latin typeface="Comic Sans MS" panose="030F0702030302020204" pitchFamily="66" charset="0"/>
                <a:cs typeface="+mn-cs"/>
              </a:rPr>
              <a:t>Как приятно и полезно ребенку поплескаться в теплом море или озере! Но родителям нельзя забывать об основных правилах безопасности детей на воде.</a:t>
            </a:r>
          </a:p>
          <a:p>
            <a:pPr>
              <a:lnSpc>
                <a:spcPct val="100000"/>
              </a:lnSpc>
            </a:pPr>
            <a:endParaRPr lang="ru-RU" altLang="ru-RU" u="sng" dirty="0" smtClean="0">
              <a:solidFill>
                <a:srgbClr val="418F88"/>
              </a:solidFill>
              <a:effectLst>
                <a:outerShdw blurRad="38100" dist="38100" dir="2700000" algn="tl">
                  <a:srgbClr val="000000">
                    <a:alpha val="43137"/>
                  </a:srgbClr>
                </a:outerShdw>
              </a:effectLst>
              <a:latin typeface="Comic Sans MS" panose="030F0702030302020204" pitchFamily="66" charset="0"/>
              <a:cs typeface="+mn-cs"/>
            </a:endParaRPr>
          </a:p>
        </p:txBody>
      </p:sp>
      <p:pic>
        <p:nvPicPr>
          <p:cNvPr id="3" name="Рисунок 2"/>
          <p:cNvPicPr>
            <a:picLocks noChangeAspect="1"/>
          </p:cNvPicPr>
          <p:nvPr/>
        </p:nvPicPr>
        <p:blipFill>
          <a:blip r:embed="rId8"/>
          <a:stretch>
            <a:fillRect/>
          </a:stretch>
        </p:blipFill>
        <p:spPr>
          <a:xfrm>
            <a:off x="940010" y="1442149"/>
            <a:ext cx="5022252" cy="3555077"/>
          </a:xfrm>
          <a:prstGeom prst="rect">
            <a:avLst/>
          </a:prstGeom>
        </p:spPr>
      </p:pic>
    </p:spTree>
    <p:extLst>
      <p:ext uri="{BB962C8B-B14F-4D97-AF65-F5344CB8AC3E}">
        <p14:creationId xmlns:p14="http://schemas.microsoft.com/office/powerpoint/2010/main" val="301777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4" name="Заголовок 3"/>
          <p:cNvSpPr>
            <a:spLocks noGrp="1"/>
          </p:cNvSpPr>
          <p:nvPr>
            <p:ph type="ctrTitle"/>
          </p:nvPr>
        </p:nvSpPr>
        <p:spPr>
          <a:xfrm>
            <a:off x="1101214" y="3394217"/>
            <a:ext cx="9144000" cy="2387600"/>
          </a:xfrm>
        </p:spPr>
        <p:txBody>
          <a:bodyPr/>
          <a:lstStyle/>
          <a:p>
            <a:endParaRPr lang="ru-RU" dirty="0"/>
          </a:p>
        </p:txBody>
      </p:sp>
      <p:sp>
        <p:nvSpPr>
          <p:cNvPr id="5" name="Подзаголовок 4"/>
          <p:cNvSpPr>
            <a:spLocks noGrp="1"/>
          </p:cNvSpPr>
          <p:nvPr>
            <p:ph type="subTitle" idx="1"/>
          </p:nvPr>
        </p:nvSpPr>
        <p:spPr>
          <a:xfrm>
            <a:off x="288873" y="128561"/>
            <a:ext cx="11663265" cy="458936"/>
          </a:xfrm>
        </p:spPr>
        <p:txBody>
          <a:bodyPr/>
          <a:lstStyle/>
          <a:p>
            <a:pPr>
              <a:lnSpc>
                <a:spcPct val="100000"/>
              </a:lnSpc>
            </a:pP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В жаркую погоду длительное воздействие солнца на голову может вызвать </a:t>
            </a:r>
            <a:r>
              <a:rPr lang="ru-RU" altLang="ru-RU" sz="20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солнечный </a:t>
            </a:r>
            <a:r>
              <a:rPr lang="ru-RU" altLang="ru-RU" sz="2000" dirty="0" smtClean="0">
                <a:solidFill>
                  <a:srgbClr val="FF0000"/>
                </a:solidFill>
                <a:effectLst>
                  <a:outerShdw blurRad="38100" dist="38100" dir="2700000" algn="tl">
                    <a:srgbClr val="000000">
                      <a:alpha val="43137"/>
                    </a:srgbClr>
                  </a:outerShdw>
                </a:effectLst>
                <a:latin typeface="Comic Sans MS" panose="030F0702030302020204" pitchFamily="66" charset="0"/>
                <a:cs typeface="+mn-cs"/>
              </a:rPr>
              <a:t>удар.</a:t>
            </a: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 </a:t>
            </a:r>
          </a:p>
          <a:p>
            <a:pPr>
              <a:lnSpc>
                <a:spcPct val="100000"/>
              </a:lnSpc>
            </a:pPr>
            <a:r>
              <a:rPr lang="ru-RU" altLang="ru-RU" sz="2000" u="sng" dirty="0" smtClean="0">
                <a:solidFill>
                  <a:srgbClr val="FF0000"/>
                </a:solidFill>
                <a:effectLst>
                  <a:outerShdw blurRad="38100" dist="38100" dir="2700000" algn="tl">
                    <a:srgbClr val="000000">
                      <a:alpha val="43137"/>
                    </a:srgbClr>
                  </a:outerShdw>
                </a:effectLst>
                <a:latin typeface="Comic Sans MS" panose="030F0702030302020204" pitchFamily="66" charset="0"/>
                <a:cs typeface="+mn-cs"/>
              </a:rPr>
              <a:t>Первые </a:t>
            </a:r>
            <a:r>
              <a:rPr lang="ru-RU" altLang="ru-RU" sz="2000" u="sng"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признаки солнечного удара </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 покраснение лица и сильная головная боль. </a:t>
            </a: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Затем </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может начаться головокружение, потемнение в глазах, тошнота и даже рвота. Для профилактики солнечного удара не позволяйте ребенку длительно находиться под прямыми солнечными лучами, всегда надевайте ему на голову панаму или косынку. </a:t>
            </a:r>
          </a:p>
          <a:p>
            <a:pPr>
              <a:lnSpc>
                <a:spcPct val="100000"/>
              </a:lnSpc>
            </a:pP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Получить </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тепловой удар ребенку еще легче, чем солнечный. Тепловой удар – это болезненное состояние, вызываемое перегревом тела. Признаки теплового удара: общая слабость, сонливость, головная боль, головокружение. Позже краснеет лицо, температура тела повышается иногда до 40 градусов. Часто тепловой удар сопровождается рвотой или поносом. </a:t>
            </a:r>
            <a:b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b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pPr>
            <a:endPar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pP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pP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pP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    </a:t>
            </a: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                       </a:t>
            </a:r>
          </a:p>
          <a:p>
            <a:pPr>
              <a:lnSpc>
                <a:spcPct val="100000"/>
              </a:lnSpc>
            </a:pP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В </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случае теплового или солнечного удара необходимо унести ребенка </a:t>
            </a: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прохладное </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место и охладить его. Не давайте ребенку никаких таблеток,  </a:t>
            </a: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  вызовите </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скорую помощь или отвезите ребенка в больницу. </a:t>
            </a:r>
            <a:b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b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p:txBody>
      </p:sp>
      <p:pic>
        <p:nvPicPr>
          <p:cNvPr id="2" name="Рисунок 1"/>
          <p:cNvPicPr>
            <a:picLocks noChangeAspect="1"/>
          </p:cNvPicPr>
          <p:nvPr/>
        </p:nvPicPr>
        <p:blipFill>
          <a:blip r:embed="rId7"/>
          <a:stretch>
            <a:fillRect/>
          </a:stretch>
        </p:blipFill>
        <p:spPr>
          <a:xfrm>
            <a:off x="1751014" y="3170018"/>
            <a:ext cx="3611819" cy="2708865"/>
          </a:xfrm>
          <a:prstGeom prst="rect">
            <a:avLst/>
          </a:prstGeom>
        </p:spPr>
      </p:pic>
      <p:pic>
        <p:nvPicPr>
          <p:cNvPr id="3" name="Рисунок 2"/>
          <p:cNvPicPr>
            <a:picLocks noChangeAspect="1"/>
          </p:cNvPicPr>
          <p:nvPr/>
        </p:nvPicPr>
        <p:blipFill>
          <a:blip r:embed="rId8"/>
          <a:stretch>
            <a:fillRect/>
          </a:stretch>
        </p:blipFill>
        <p:spPr>
          <a:xfrm flipH="1">
            <a:off x="7869739" y="3163238"/>
            <a:ext cx="2580545" cy="2800350"/>
          </a:xfrm>
          <a:prstGeom prst="rect">
            <a:avLst/>
          </a:prstGeom>
        </p:spPr>
      </p:pic>
    </p:spTree>
    <p:extLst>
      <p:ext uri="{BB962C8B-B14F-4D97-AF65-F5344CB8AC3E}">
        <p14:creationId xmlns:p14="http://schemas.microsoft.com/office/powerpoint/2010/main" val="207536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4" name="Заголовок 3"/>
          <p:cNvSpPr>
            <a:spLocks noGrp="1"/>
          </p:cNvSpPr>
          <p:nvPr>
            <p:ph type="ctrTitle"/>
          </p:nvPr>
        </p:nvSpPr>
        <p:spPr>
          <a:xfrm>
            <a:off x="1101214" y="3394217"/>
            <a:ext cx="9144000" cy="2387600"/>
          </a:xfrm>
        </p:spPr>
        <p:txBody>
          <a:bodyPr/>
          <a:lstStyle/>
          <a:p>
            <a:endParaRPr lang="ru-RU" dirty="0"/>
          </a:p>
        </p:txBody>
      </p:sp>
      <p:sp>
        <p:nvSpPr>
          <p:cNvPr id="5" name="Подзаголовок 4"/>
          <p:cNvSpPr>
            <a:spLocks noGrp="1"/>
          </p:cNvSpPr>
          <p:nvPr>
            <p:ph type="subTitle" idx="1"/>
          </p:nvPr>
        </p:nvSpPr>
        <p:spPr>
          <a:xfrm>
            <a:off x="755295" y="-52883"/>
            <a:ext cx="10179698" cy="576740"/>
          </a:xfrm>
        </p:spPr>
        <p:txBody>
          <a:bodyPr/>
          <a:lstStyle/>
          <a:p>
            <a:pPr>
              <a:lnSpc>
                <a:spcPct val="100000"/>
              </a:lnSpc>
            </a:pPr>
            <a:r>
              <a:rPr lang="ru-RU" altLang="ru-RU" b="1"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Проверяем </a:t>
            </a:r>
            <a:r>
              <a:rPr lang="ru-RU" altLang="ru-RU" b="1" dirty="0" smtClean="0">
                <a:solidFill>
                  <a:srgbClr val="FF0000"/>
                </a:solidFill>
                <a:effectLst>
                  <a:outerShdw blurRad="38100" dist="38100" dir="2700000" algn="tl">
                    <a:srgbClr val="000000">
                      <a:alpha val="43137"/>
                    </a:srgbClr>
                  </a:outerShdw>
                </a:effectLst>
                <a:latin typeface="Comic Sans MS" panose="030F0702030302020204" pitchFamily="66" charset="0"/>
                <a:cs typeface="+mn-cs"/>
              </a:rPr>
              <a:t>дно</a:t>
            </a:r>
          </a:p>
          <a:p>
            <a:pPr>
              <a:lnSpc>
                <a:spcPct val="100000"/>
              </a:lnSpc>
            </a:pPr>
            <a:r>
              <a:rPr lang="ru-RU" altLang="ru-RU" sz="1800" b="1" u="sng"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Основная беда пресных водоемов </a:t>
            </a:r>
            <a:r>
              <a:rPr lang="ru-RU" altLang="ru-RU" sz="1800"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озер, прудов и рек – в том, что они (особенно те, которые находятся в черте города) со временем превращаются в свалку всевозможных предметов: здесь запросто можно напороться на осколок бутылки или ржавую железку и поранить ногу. Чтобы не столкнуться с подобной неприятностью, нужно купаться в уже знакомых вам местах или там, где традиционно купаются люди. Но сначала родителям самим желательно убедиться в том, что дно, по которому будет ходить ребенок, – чистое.</a:t>
            </a:r>
          </a:p>
          <a:p>
            <a:pPr>
              <a:lnSpc>
                <a:spcPct val="100000"/>
              </a:lnSpc>
            </a:pPr>
            <a:endParaRPr lang="ru-RU" altLang="ru-RU" b="1" dirty="0" smtClean="0">
              <a:solidFill>
                <a:srgbClr val="FF0000"/>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pPr>
            <a:endParaRPr lang="ru-RU" altLang="ru-RU" b="1" dirty="0" smtClean="0">
              <a:solidFill>
                <a:srgbClr val="FF0000"/>
              </a:solidFill>
              <a:effectLst>
                <a:outerShdw blurRad="38100" dist="38100" dir="2700000" algn="tl">
                  <a:srgbClr val="000000">
                    <a:alpha val="43137"/>
                  </a:srgbClr>
                </a:outerShdw>
              </a:effectLst>
              <a:latin typeface="Comic Sans MS" panose="030F0702030302020204" pitchFamily="66" charset="0"/>
              <a:cs typeface="+mn-cs"/>
            </a:endParaRPr>
          </a:p>
        </p:txBody>
      </p:sp>
      <p:pic>
        <p:nvPicPr>
          <p:cNvPr id="3" name="Рисунок 2"/>
          <p:cNvPicPr>
            <a:picLocks noChangeAspect="1"/>
          </p:cNvPicPr>
          <p:nvPr/>
        </p:nvPicPr>
        <p:blipFill>
          <a:blip r:embed="rId7"/>
          <a:stretch>
            <a:fillRect/>
          </a:stretch>
        </p:blipFill>
        <p:spPr>
          <a:xfrm>
            <a:off x="2771969" y="2582634"/>
            <a:ext cx="6195528" cy="4130352"/>
          </a:xfrm>
          <a:prstGeom prst="rect">
            <a:avLst/>
          </a:prstGeom>
        </p:spPr>
      </p:pic>
    </p:spTree>
    <p:extLst>
      <p:ext uri="{BB962C8B-B14F-4D97-AF65-F5344CB8AC3E}">
        <p14:creationId xmlns:p14="http://schemas.microsoft.com/office/powerpoint/2010/main" val="1266250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4" name="Заголовок 3"/>
          <p:cNvSpPr>
            <a:spLocks noGrp="1"/>
          </p:cNvSpPr>
          <p:nvPr>
            <p:ph type="ctrTitle"/>
          </p:nvPr>
        </p:nvSpPr>
        <p:spPr>
          <a:xfrm>
            <a:off x="1101214" y="3394217"/>
            <a:ext cx="9144000" cy="2387600"/>
          </a:xfrm>
        </p:spPr>
        <p:txBody>
          <a:bodyPr/>
          <a:lstStyle/>
          <a:p>
            <a:endParaRPr lang="ru-RU" dirty="0"/>
          </a:p>
        </p:txBody>
      </p:sp>
      <p:sp>
        <p:nvSpPr>
          <p:cNvPr id="5" name="Подзаголовок 4"/>
          <p:cNvSpPr>
            <a:spLocks noGrp="1"/>
          </p:cNvSpPr>
          <p:nvPr>
            <p:ph type="subTitle" idx="1"/>
          </p:nvPr>
        </p:nvSpPr>
        <p:spPr>
          <a:xfrm>
            <a:off x="755295" y="-52883"/>
            <a:ext cx="10179698" cy="576740"/>
          </a:xfrm>
        </p:spPr>
        <p:txBody>
          <a:bodyPr/>
          <a:lstStyle/>
          <a:p>
            <a:pPr lvl="0">
              <a:lnSpc>
                <a:spcPct val="100000"/>
              </a:lnSpc>
            </a:pP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br>
            <a:r>
              <a:rPr lang="ru-RU" altLang="ru-RU" u="sng" dirty="0" smtClean="0">
                <a:solidFill>
                  <a:srgbClr val="418F88"/>
                </a:solidFill>
                <a:effectLst>
                  <a:outerShdw blurRad="38100" dist="38100" dir="2700000" algn="tl">
                    <a:srgbClr val="000000">
                      <a:alpha val="43137"/>
                    </a:srgbClr>
                  </a:outerShdw>
                </a:effectLst>
                <a:latin typeface="Comic Sans MS" panose="030F0702030302020204" pitchFamily="66" charset="0"/>
                <a:cs typeface="+mn-cs"/>
              </a:rPr>
              <a:t>Осторожно, течение</a:t>
            </a:r>
          </a:p>
          <a:p>
            <a:pPr lvl="0">
              <a:lnSpc>
                <a:spcPct val="100000"/>
              </a:lnSpc>
            </a:pPr>
            <a:r>
              <a:rPr lang="ru-RU" altLang="ru-RU" sz="2000" dirty="0" smtClean="0">
                <a:solidFill>
                  <a:srgbClr val="418F88"/>
                </a:solidFill>
                <a:effectLst>
                  <a:outerShdw blurRad="38100" dist="38100" dir="2700000" algn="tl">
                    <a:srgbClr val="000000">
                      <a:alpha val="43137"/>
                    </a:srgbClr>
                  </a:outerShdw>
                </a:effectLst>
                <a:latin typeface="Comic Sans MS" panose="030F0702030302020204" pitchFamily="66" charset="0"/>
                <a:cs typeface="+mn-cs"/>
              </a:rPr>
              <a:t>На </a:t>
            </a:r>
            <a:r>
              <a:rPr lang="ru-RU" altLang="ru-RU" sz="2000" dirty="0">
                <a:solidFill>
                  <a:srgbClr val="418F88"/>
                </a:solidFill>
                <a:effectLst>
                  <a:outerShdw blurRad="38100" dist="38100" dir="2700000" algn="tl">
                    <a:srgbClr val="000000">
                      <a:alpha val="43137"/>
                    </a:srgbClr>
                  </a:outerShdw>
                </a:effectLst>
                <a:latin typeface="Comic Sans MS" panose="030F0702030302020204" pitchFamily="66" charset="0"/>
                <a:cs typeface="+mn-cs"/>
              </a:rPr>
              <a:t>реке ребенка подстерегает и другая опасность – течение. Даже научившийся плавать ребенок может не справиться с течением, и его отнесет в сторону. </a:t>
            </a:r>
            <a:br>
              <a:rPr lang="ru-RU" altLang="ru-RU" sz="2000" dirty="0">
                <a:solidFill>
                  <a:srgbClr val="418F88"/>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dirty="0">
                <a:solidFill>
                  <a:srgbClr val="418F88"/>
                </a:solidFill>
                <a:effectLst>
                  <a:outerShdw blurRad="38100" dist="38100" dir="2700000" algn="tl">
                    <a:srgbClr val="000000">
                      <a:alpha val="43137"/>
                    </a:srgbClr>
                  </a:outerShdw>
                </a:effectLst>
                <a:latin typeface="Comic Sans MS" panose="030F0702030302020204" pitchFamily="66" charset="0"/>
                <a:cs typeface="+mn-cs"/>
              </a:rPr>
              <a:t>Иногда на реках бывают так называемые «воронки» – водовороты, попав в которые человеку, а тем более – ребенку, очень трудно справиться с течением и выплыть. Поэтому, если вы приехали отдыхать в незнакомое место и хотите искупаться с ребенком в реке, сначала поинтересуйтесь у местных жителей, нет ли на реке «воронок», и сами опробуйте, не слишком ли быстрое течение. </a:t>
            </a:r>
            <a:endParaRPr lang="ru-RU" altLang="ru-RU" sz="2000" dirty="0" smtClean="0">
              <a:solidFill>
                <a:srgbClr val="418F88"/>
              </a:solidFill>
              <a:effectLst>
                <a:outerShdw blurRad="38100" dist="38100" dir="2700000" algn="tl">
                  <a:srgbClr val="000000">
                    <a:alpha val="43137"/>
                  </a:srgbClr>
                </a:outerShdw>
              </a:effectLst>
              <a:latin typeface="Comic Sans MS" panose="030F0702030302020204" pitchFamily="66" charset="0"/>
              <a:cs typeface="+mn-cs"/>
            </a:endParaRPr>
          </a:p>
          <a:p>
            <a:pPr lvl="0">
              <a:lnSpc>
                <a:spcPct val="100000"/>
              </a:lnSpc>
            </a:pPr>
            <a:endParaRPr lang="ru-RU" altLang="ru-RU" u="sng" dirty="0">
              <a:solidFill>
                <a:srgbClr val="418F88"/>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pP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p:txBody>
      </p:sp>
      <p:pic>
        <p:nvPicPr>
          <p:cNvPr id="3" name="Рисунок 2"/>
          <p:cNvPicPr>
            <a:picLocks noChangeAspect="1"/>
          </p:cNvPicPr>
          <p:nvPr/>
        </p:nvPicPr>
        <p:blipFill>
          <a:blip r:embed="rId7"/>
          <a:stretch>
            <a:fillRect/>
          </a:stretch>
        </p:blipFill>
        <p:spPr>
          <a:xfrm>
            <a:off x="3525323" y="3065697"/>
            <a:ext cx="4538858" cy="3556329"/>
          </a:xfrm>
          <a:prstGeom prst="rect">
            <a:avLst/>
          </a:prstGeom>
        </p:spPr>
      </p:pic>
    </p:spTree>
    <p:extLst>
      <p:ext uri="{BB962C8B-B14F-4D97-AF65-F5344CB8AC3E}">
        <p14:creationId xmlns:p14="http://schemas.microsoft.com/office/powerpoint/2010/main" val="3245622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pic>
        <p:nvPicPr>
          <p:cNvPr id="2" name="Рисунок 1"/>
          <p:cNvPicPr>
            <a:picLocks noChangeAspect="1"/>
          </p:cNvPicPr>
          <p:nvPr/>
        </p:nvPicPr>
        <p:blipFill>
          <a:blip r:embed="rId7"/>
          <a:stretch>
            <a:fillRect/>
          </a:stretch>
        </p:blipFill>
        <p:spPr>
          <a:xfrm>
            <a:off x="2931414" y="2453952"/>
            <a:ext cx="5700236" cy="3790657"/>
          </a:xfrm>
          <a:prstGeom prst="rect">
            <a:avLst/>
          </a:prstGeom>
        </p:spPr>
      </p:pic>
      <p:sp>
        <p:nvSpPr>
          <p:cNvPr id="5" name="Подзаголовок 4"/>
          <p:cNvSpPr>
            <a:spLocks noGrp="1"/>
          </p:cNvSpPr>
          <p:nvPr>
            <p:ph type="subTitle" idx="1"/>
          </p:nvPr>
        </p:nvSpPr>
        <p:spPr>
          <a:xfrm>
            <a:off x="195942" y="-52883"/>
            <a:ext cx="11625943" cy="576740"/>
          </a:xfrm>
        </p:spPr>
        <p:txBody>
          <a:bodyPr/>
          <a:lstStyle/>
          <a:p>
            <a:pPr>
              <a:lnSpc>
                <a:spcPct val="100000"/>
              </a:lnSpc>
            </a:pPr>
            <a:r>
              <a:rPr lang="ru-RU" altLang="ru-RU" u="sng"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Температура </a:t>
            </a:r>
            <a:r>
              <a:rPr lang="ru-RU" altLang="ru-RU" u="sng"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воды</a:t>
            </a:r>
          </a:p>
          <a:p>
            <a:pPr>
              <a:lnSpc>
                <a:spcPct val="100000"/>
              </a:lnSpc>
            </a:pP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Минимальная температура для купания ребенка – 20–22 градуса, комфортная температура – начиная с 24 градусов. </a:t>
            </a:r>
            <a:b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Холодная вода водоема или холодные течения в реке могут привести к судорогам: если у ребенка сведет ногу, он может испугаться, растеряться и нахлебаться воды. </a:t>
            </a:r>
            <a:b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b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Кроме того, купание в холодной воде не полезно для всего организма в целом, особенно для мочевыделительной системы.</a:t>
            </a:r>
          </a:p>
          <a:p>
            <a:pPr>
              <a:lnSpc>
                <a:spcPct val="100000"/>
              </a:lnSpc>
            </a:pP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p:txBody>
      </p:sp>
    </p:spTree>
    <p:extLst>
      <p:ext uri="{BB962C8B-B14F-4D97-AF65-F5344CB8AC3E}">
        <p14:creationId xmlns:p14="http://schemas.microsoft.com/office/powerpoint/2010/main" val="3985979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5" name="Подзаголовок 4"/>
          <p:cNvSpPr>
            <a:spLocks noGrp="1"/>
          </p:cNvSpPr>
          <p:nvPr>
            <p:ph type="subTitle" idx="1"/>
          </p:nvPr>
        </p:nvSpPr>
        <p:spPr>
          <a:xfrm>
            <a:off x="139958" y="-52883"/>
            <a:ext cx="11719249" cy="576740"/>
          </a:xfrm>
        </p:spPr>
        <p:txBody>
          <a:bodyPr/>
          <a:lstStyle/>
          <a:p>
            <a:pPr>
              <a:lnSpc>
                <a:spcPct val="100000"/>
              </a:lnSpc>
            </a:pPr>
            <a:r>
              <a:rPr lang="ru-RU" altLang="ru-RU" u="sng"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Купание в </a:t>
            </a:r>
            <a:r>
              <a:rPr lang="ru-RU" altLang="ru-RU" u="sng"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волнах</a:t>
            </a:r>
          </a:p>
          <a:p>
            <a:pPr>
              <a:lnSpc>
                <a:spcPct val="100000"/>
              </a:lnSpc>
            </a:pP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Самая большая опасность, которая может поджидать на море, – волны: ребенок еще не в состоянии противостоять волне так же, как взрослый. Волна накрывает ребенка сразу и легко переворачивает, так как центр тяжести у него выше, чем у взрослого. Поэтому воздержитесь от водных процедур даже при легком волнении моря и всегда будьте рядом с ребенком при купании.</a:t>
            </a:r>
          </a:p>
          <a:p>
            <a:pPr>
              <a:lnSpc>
                <a:spcPct val="100000"/>
              </a:lnSpc>
            </a:pPr>
            <a:endParaRPr lang="ru-RU" altLang="ru-RU" u="sng"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p:txBody>
      </p:sp>
      <p:pic>
        <p:nvPicPr>
          <p:cNvPr id="4" name="Рисунок 3"/>
          <p:cNvPicPr>
            <a:picLocks noChangeAspect="1"/>
          </p:cNvPicPr>
          <p:nvPr/>
        </p:nvPicPr>
        <p:blipFill>
          <a:blip r:embed="rId7"/>
          <a:stretch>
            <a:fillRect/>
          </a:stretch>
        </p:blipFill>
        <p:spPr>
          <a:xfrm>
            <a:off x="2661131" y="2068160"/>
            <a:ext cx="6262044" cy="4696533"/>
          </a:xfrm>
          <a:prstGeom prst="rect">
            <a:avLst/>
          </a:prstGeom>
        </p:spPr>
      </p:pic>
    </p:spTree>
    <p:extLst>
      <p:ext uri="{BB962C8B-B14F-4D97-AF65-F5344CB8AC3E}">
        <p14:creationId xmlns:p14="http://schemas.microsoft.com/office/powerpoint/2010/main" val="6882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pic>
        <p:nvPicPr>
          <p:cNvPr id="11" name="Рисунок 10"/>
          <p:cNvPicPr>
            <a:picLocks noChangeAspect="1"/>
          </p:cNvPicPr>
          <p:nvPr/>
        </p:nvPicPr>
        <p:blipFill>
          <a:blip r:embed="rId7"/>
          <a:stretch>
            <a:fillRect/>
          </a:stretch>
        </p:blipFill>
        <p:spPr>
          <a:xfrm>
            <a:off x="0" y="3056708"/>
            <a:ext cx="5430417" cy="3801292"/>
          </a:xfrm>
          <a:prstGeom prst="rect">
            <a:avLst/>
          </a:prstGeom>
        </p:spPr>
      </p:pic>
      <p:sp>
        <p:nvSpPr>
          <p:cNvPr id="5" name="Подзаголовок 4"/>
          <p:cNvSpPr>
            <a:spLocks noGrp="1"/>
          </p:cNvSpPr>
          <p:nvPr>
            <p:ph type="subTitle" idx="1"/>
          </p:nvPr>
        </p:nvSpPr>
        <p:spPr>
          <a:xfrm>
            <a:off x="195943" y="-31305"/>
            <a:ext cx="11457992" cy="576740"/>
          </a:xfrm>
        </p:spPr>
        <p:txBody>
          <a:bodyPr/>
          <a:lstStyle/>
          <a:p>
            <a:pPr lvl="0">
              <a:lnSpc>
                <a:spcPct val="100000"/>
              </a:lnSpc>
            </a:pP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
            </a:r>
            <a:b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br>
            <a:r>
              <a:rPr lang="ru-RU" altLang="ru-RU" u="sng" dirty="0" smtClean="0">
                <a:solidFill>
                  <a:srgbClr val="418F88"/>
                </a:solidFill>
                <a:effectLst>
                  <a:outerShdw blurRad="38100" dist="38100" dir="2700000" algn="tl">
                    <a:srgbClr val="000000">
                      <a:alpha val="43137"/>
                    </a:srgbClr>
                  </a:outerShdw>
                </a:effectLst>
                <a:latin typeface="Comic Sans MS" panose="030F0702030302020204" pitchFamily="66" charset="0"/>
                <a:cs typeface="+mn-cs"/>
              </a:rPr>
              <a:t>Надувные приспособления</a:t>
            </a:r>
          </a:p>
          <a:p>
            <a:pPr lvl="0">
              <a:lnSpc>
                <a:spcPct val="100000"/>
              </a:lnSpc>
            </a:pPr>
            <a:r>
              <a:rPr lang="ru-RU" altLang="ru-RU" sz="2000" dirty="0">
                <a:solidFill>
                  <a:srgbClr val="418F88"/>
                </a:solidFill>
                <a:effectLst>
                  <a:outerShdw blurRad="38100" dist="38100" dir="2700000" algn="tl">
                    <a:srgbClr val="000000">
                      <a:alpha val="43137"/>
                    </a:srgbClr>
                  </a:outerShdw>
                </a:effectLst>
                <a:latin typeface="Comic Sans MS" panose="030F0702030302020204" pitchFamily="66" charset="0"/>
                <a:cs typeface="+mn-cs"/>
              </a:rPr>
              <a:t>Часто родители, надев на ребенка надувные нарукавники или снабдив его кругом, отпускают ребенка купаться одного, а сами в это время загорают на песке и думают, что с ребенком ничего не случится. Делать это категорически запрещено! Резиновые спасательные приспособления нельзя считать абсолютно надежным средством защиты. Пластиковые и резиновые однослойные игрушки, круги и т. п. на солнце достаточно быстро утрачивают свои прочностные характеристики и легко рвутся. А ведь это может произойти в тот момент, когда ребенок находится на воде! </a:t>
            </a:r>
            <a:br>
              <a:rPr lang="ru-RU" altLang="ru-RU" sz="2000" dirty="0">
                <a:solidFill>
                  <a:srgbClr val="418F88"/>
                </a:solidFill>
                <a:effectLst>
                  <a:outerShdw blurRad="38100" dist="38100" dir="2700000" algn="tl">
                    <a:srgbClr val="000000">
                      <a:alpha val="43137"/>
                    </a:srgbClr>
                  </a:outerShdw>
                </a:effectLst>
                <a:latin typeface="Comic Sans MS" panose="030F0702030302020204" pitchFamily="66" charset="0"/>
                <a:cs typeface="+mn-cs"/>
              </a:rPr>
            </a:br>
            <a:endParaRPr lang="ru-RU" altLang="ru-RU" sz="2000" dirty="0" smtClean="0">
              <a:solidFill>
                <a:srgbClr val="418F88"/>
              </a:solidFill>
              <a:effectLst>
                <a:outerShdw blurRad="38100" dist="38100" dir="2700000" algn="tl">
                  <a:srgbClr val="000000">
                    <a:alpha val="43137"/>
                  </a:srgbClr>
                </a:outerShdw>
              </a:effectLst>
              <a:latin typeface="Comic Sans MS" panose="030F0702030302020204" pitchFamily="66" charset="0"/>
              <a:cs typeface="+mn-cs"/>
            </a:endParaRPr>
          </a:p>
          <a:p>
            <a:pPr lvl="0">
              <a:lnSpc>
                <a:spcPct val="100000"/>
              </a:lnSpc>
            </a:pPr>
            <a:endParaRPr lang="ru-RU" altLang="ru-RU" u="sng" dirty="0">
              <a:solidFill>
                <a:srgbClr val="418F88"/>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pP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p:txBody>
      </p:sp>
      <p:pic>
        <p:nvPicPr>
          <p:cNvPr id="12" name="Рисунок 11"/>
          <p:cNvPicPr>
            <a:picLocks noChangeAspect="1"/>
          </p:cNvPicPr>
          <p:nvPr/>
        </p:nvPicPr>
        <p:blipFill>
          <a:blip r:embed="rId8"/>
          <a:stretch>
            <a:fillRect/>
          </a:stretch>
        </p:blipFill>
        <p:spPr>
          <a:xfrm>
            <a:off x="6475445" y="3050113"/>
            <a:ext cx="5716555" cy="3807887"/>
          </a:xfrm>
          <a:prstGeom prst="rect">
            <a:avLst/>
          </a:prstGeom>
        </p:spPr>
      </p:pic>
    </p:spTree>
    <p:extLst>
      <p:ext uri="{BB962C8B-B14F-4D97-AF65-F5344CB8AC3E}">
        <p14:creationId xmlns:p14="http://schemas.microsoft.com/office/powerpoint/2010/main" val="3357829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260424" cy="36009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2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j-ea"/>
                <a:cs typeface="+mj-cs"/>
              </a:rPr>
              <a:t>Чтобы предотвратить опасность</a:t>
            </a:r>
            <a:br>
              <a:rPr kumimoji="0" lang="ru-RU" altLang="ru-RU" sz="28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j-ea"/>
                <a:cs typeface="+mj-cs"/>
              </a:rPr>
            </a:br>
            <a:r>
              <a:rPr kumimoji="0" lang="ru-RU" altLang="ru-RU" sz="2800" b="0" i="0" u="sng"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j-ea"/>
                <a:cs typeface="+mj-cs"/>
              </a:rPr>
              <a:t>категорически запрещается</a:t>
            </a:r>
          </a:p>
          <a:p>
            <a:pPr marL="0" marR="0" lvl="0" indent="0" defTabSz="914400" eaLnBrk="1" fontAlgn="auto" latinLnBrk="0" hangingPunct="1">
              <a:lnSpc>
                <a:spcPct val="100000"/>
              </a:lnSpc>
              <a:spcBef>
                <a:spcPts val="0"/>
              </a:spcBef>
              <a:spcAft>
                <a:spcPts val="0"/>
              </a:spcAft>
              <a:buClrTx/>
              <a:buSzTx/>
              <a:buFontTx/>
              <a:buNone/>
              <a:tabLst/>
              <a:defRPr/>
            </a:pPr>
            <a:endParaRPr lang="ru-RU" sz="2800" u="sng" kern="0" dirty="0">
              <a:solidFill>
                <a:srgbClr val="FF0000"/>
              </a:solidFill>
              <a:effectLst>
                <a:outerShdw blurRad="38100" dist="38100" dir="2700000" algn="tl">
                  <a:srgbClr val="000000">
                    <a:alpha val="43137"/>
                  </a:srgbClr>
                </a:outerShdw>
              </a:effectLst>
              <a:latin typeface="Comic Sans MS" panose="030F0702030302020204" pitchFamily="66" charset="0"/>
              <a:ea typeface="+mj-ea"/>
              <a:cs typeface="+mj-cs"/>
            </a:endParaRPr>
          </a:p>
          <a:p>
            <a:pPr lvl="0"/>
            <a:r>
              <a:rPr lang="ru-RU" kern="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Купаться </a:t>
            </a:r>
            <a:r>
              <a:rPr lang="ru-RU"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в местах, где установлены щиты с предупреждающими и запрещающими знаками и надписями.</a:t>
            </a:r>
          </a:p>
          <a:p>
            <a:pPr lvl="0"/>
            <a:r>
              <a:rPr lang="ru-RU" kern="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Заплывать </a:t>
            </a:r>
            <a:r>
              <a:rPr lang="ru-RU"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за буйки, обозначающие границы плавания.</a:t>
            </a:r>
          </a:p>
          <a:p>
            <a:pPr lvl="0"/>
            <a:r>
              <a:rPr lang="ru-RU" kern="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Подплывать </a:t>
            </a:r>
            <a:r>
              <a:rPr lang="ru-RU"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к моторным, парусным судам, весельным лодкам и другим </a:t>
            </a:r>
            <a:r>
              <a:rPr lang="ru-RU" kern="0" dirty="0" err="1">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плавсредствам</a:t>
            </a:r>
            <a:r>
              <a:rPr lang="ru-RU"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a:t>
            </a:r>
          </a:p>
          <a:p>
            <a:pPr lvl="0"/>
            <a:r>
              <a:rPr lang="ru-RU" kern="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Приводить </a:t>
            </a:r>
            <a:r>
              <a:rPr lang="ru-RU"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и купать на пляже собаку и других животных.</a:t>
            </a:r>
          </a:p>
          <a:p>
            <a:pPr lvl="0"/>
            <a:r>
              <a:rPr lang="ru-RU" kern="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Допускать </a:t>
            </a:r>
            <a:r>
              <a:rPr lang="ru-RU"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шалости в воде, связанные с нырянием, захватом купающихся, погружением товарищей в воду, </a:t>
            </a:r>
            <a:r>
              <a:rPr lang="ru-RU" kern="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толканием </a:t>
            </a:r>
            <a:r>
              <a:rPr lang="ru-RU"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на глубокое место.</a:t>
            </a:r>
          </a:p>
          <a:p>
            <a:pPr lvl="0"/>
            <a:r>
              <a:rPr lang="ru-RU" kern="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Купаться </a:t>
            </a:r>
            <a:r>
              <a:rPr lang="ru-RU"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в загрязненных водоемах.</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strike="noStrike" kern="0" cap="none" spc="0" normalizeH="0" baseline="0" noProof="0" dirty="0" smtClean="0">
              <a:ln>
                <a:noFill/>
              </a:ln>
              <a:solidFill>
                <a:schemeClr val="accent5">
                  <a:lumMod val="75000"/>
                </a:schemeClr>
              </a:solidFill>
              <a:effectLst>
                <a:outerShdw blurRad="38100" dist="38100" dir="2700000" algn="tl">
                  <a:srgbClr val="000000">
                    <a:alpha val="43137"/>
                  </a:srgbClr>
                </a:outerShdw>
              </a:effectLst>
              <a:uLnTx/>
              <a:uFillTx/>
              <a:latin typeface="Comic Sans MS" panose="030F0702030302020204" pitchFamily="66" charset="0"/>
            </a:endParaRPr>
          </a:p>
        </p:txBody>
      </p:sp>
      <p:pic>
        <p:nvPicPr>
          <p:cNvPr id="5" name="Рисунок 4"/>
          <p:cNvPicPr>
            <a:picLocks noChangeAspect="1"/>
          </p:cNvPicPr>
          <p:nvPr/>
        </p:nvPicPr>
        <p:blipFill>
          <a:blip r:embed="rId2"/>
          <a:stretch>
            <a:fillRect/>
          </a:stretch>
        </p:blipFill>
        <p:spPr>
          <a:xfrm>
            <a:off x="8420055" y="3600986"/>
            <a:ext cx="3762452" cy="2814510"/>
          </a:xfrm>
          <a:prstGeom prst="rect">
            <a:avLst/>
          </a:prstGeom>
        </p:spPr>
      </p:pic>
      <p:pic>
        <p:nvPicPr>
          <p:cNvPr id="7" name="Рисунок 6"/>
          <p:cNvPicPr>
            <a:picLocks noChangeAspect="1"/>
          </p:cNvPicPr>
          <p:nvPr/>
        </p:nvPicPr>
        <p:blipFill>
          <a:blip r:embed="rId3"/>
          <a:stretch>
            <a:fillRect/>
          </a:stretch>
        </p:blipFill>
        <p:spPr>
          <a:xfrm>
            <a:off x="4569916" y="2769200"/>
            <a:ext cx="3772222" cy="2829167"/>
          </a:xfrm>
          <a:prstGeom prst="rect">
            <a:avLst/>
          </a:prstGeom>
        </p:spPr>
      </p:pic>
      <p:pic>
        <p:nvPicPr>
          <p:cNvPr id="8" name="Рисунок 7"/>
          <p:cNvPicPr>
            <a:picLocks noChangeAspect="1"/>
          </p:cNvPicPr>
          <p:nvPr/>
        </p:nvPicPr>
        <p:blipFill>
          <a:blip r:embed="rId4"/>
          <a:stretch>
            <a:fillRect/>
          </a:stretch>
        </p:blipFill>
        <p:spPr>
          <a:xfrm>
            <a:off x="48452" y="3409580"/>
            <a:ext cx="4482506" cy="3005916"/>
          </a:xfrm>
          <a:prstGeom prst="rect">
            <a:avLst/>
          </a:prstGeom>
        </p:spPr>
      </p:pic>
    </p:spTree>
    <p:extLst>
      <p:ext uri="{BB962C8B-B14F-4D97-AF65-F5344CB8AC3E}">
        <p14:creationId xmlns:p14="http://schemas.microsoft.com/office/powerpoint/2010/main" val="2305882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688841" y="2569706"/>
            <a:ext cx="9395926" cy="699587"/>
          </a:xfrm>
        </p:spPr>
        <p:txBody>
          <a:bodyPr/>
          <a:lstStyle/>
          <a:p>
            <a:pPr algn="ctr"/>
            <a:r>
              <a:rPr lang="ru-RU" sz="6600" b="1" dirty="0" smtClean="0">
                <a:effectLst>
                  <a:outerShdw blurRad="38100" dist="38100" dir="2700000" algn="tl">
                    <a:srgbClr val="000000">
                      <a:alpha val="43137"/>
                    </a:srgbClr>
                  </a:outerShdw>
                </a:effectLst>
                <a:latin typeface="Comic Sans MS" panose="030F0702030302020204" pitchFamily="66" charset="0"/>
              </a:rPr>
              <a:t>СПАСИБО ЗА</a:t>
            </a:r>
            <a:br>
              <a:rPr lang="ru-RU" sz="6600" b="1" dirty="0" smtClean="0">
                <a:effectLst>
                  <a:outerShdw blurRad="38100" dist="38100" dir="2700000" algn="tl">
                    <a:srgbClr val="000000">
                      <a:alpha val="43137"/>
                    </a:srgbClr>
                  </a:outerShdw>
                </a:effectLst>
                <a:latin typeface="Comic Sans MS" panose="030F0702030302020204" pitchFamily="66" charset="0"/>
              </a:rPr>
            </a:br>
            <a:r>
              <a:rPr lang="ru-RU" sz="6600" b="1" dirty="0" smtClean="0">
                <a:effectLst>
                  <a:outerShdw blurRad="38100" dist="38100" dir="2700000" algn="tl">
                    <a:srgbClr val="000000">
                      <a:alpha val="43137"/>
                    </a:srgbClr>
                  </a:outerShdw>
                </a:effectLst>
                <a:latin typeface="Comic Sans MS" panose="030F0702030302020204" pitchFamily="66" charset="0"/>
              </a:rPr>
              <a:t> ВНИМАНИЕ</a:t>
            </a:r>
            <a:endParaRPr lang="ru-RU" sz="66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98153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36" presetClass="emph" presetSubtype="0" repeatCount="indefinite" fill="hold" grpId="1" nodeType="withEffect">
                                  <p:stCondLst>
                                    <p:cond delay="0"/>
                                  </p:stCondLst>
                                  <p:iterate type="lt">
                                    <p:tmPct val="10000"/>
                                  </p:iterate>
                                  <p:childTnLst>
                                    <p:animScale>
                                      <p:cBhvr>
                                        <p:cTn id="9" dur="250" autoRev="1" fill="hold">
                                          <p:stCondLst>
                                            <p:cond delay="0"/>
                                          </p:stCondLst>
                                        </p:cTn>
                                        <p:tgtEl>
                                          <p:spTgt spid="4"/>
                                        </p:tgtEl>
                                      </p:cBhvr>
                                      <p:to x="80000" y="100000"/>
                                    </p:animScale>
                                    <p:anim by="(#ppt_w*0.10)" calcmode="lin" valueType="num">
                                      <p:cBhvr>
                                        <p:cTn id="10" dur="250" autoRev="1" fill="hold">
                                          <p:stCondLst>
                                            <p:cond delay="0"/>
                                          </p:stCondLst>
                                        </p:cTn>
                                        <p:tgtEl>
                                          <p:spTgt spid="4"/>
                                        </p:tgtEl>
                                        <p:attrNameLst>
                                          <p:attrName>ppt_x</p:attrName>
                                        </p:attrNameLst>
                                      </p:cBhvr>
                                    </p:anim>
                                    <p:anim by="(-#ppt_w*0.10)" calcmode="lin" valueType="num">
                                      <p:cBhvr>
                                        <p:cTn id="11" dur="250" autoRev="1" fill="hold">
                                          <p:stCondLst>
                                            <p:cond delay="0"/>
                                          </p:stCondLst>
                                        </p:cTn>
                                        <p:tgtEl>
                                          <p:spTgt spid="4"/>
                                        </p:tgtEl>
                                        <p:attrNameLst>
                                          <p:attrName>ppt_y</p:attrName>
                                        </p:attrNameLst>
                                      </p:cBhvr>
                                    </p:anim>
                                    <p:animRot by="-480000">
                                      <p:cBhvr>
                                        <p:cTn id="12" dur="250" autoRev="1" fill="hold">
                                          <p:stCondLst>
                                            <p:cond delay="0"/>
                                          </p:stCondLst>
                                        </p:cTn>
                                        <p:tgtEl>
                                          <p:spTgt spid="4"/>
                                        </p:tgtEl>
                                        <p:attrNameLst>
                                          <p:attrName>r</p:attrName>
                                        </p:attrNameLst>
                                      </p:cBhvr>
                                    </p:animRot>
                                  </p:childTnLst>
                                </p:cTn>
                              </p:par>
                              <p:par>
                                <p:cTn id="13" presetID="3" presetClass="emph" presetSubtype="6" repeatCount="indefinite" fill="hold" grpId="2" nodeType="withEffect">
                                  <p:stCondLst>
                                    <p:cond delay="0"/>
                                  </p:stCondLst>
                                  <p:iterate type="lt">
                                    <p:tmPct val="0"/>
                                  </p:iterate>
                                  <p:childTnLst>
                                    <p:animClr clrSpc="hsl" dir="cw">
                                      <p:cBhvr override="childStyle">
                                        <p:cTn id="14" dur="5000" fill="hold"/>
                                        <p:tgtEl>
                                          <p:spTgt spid="4"/>
                                        </p:tgtEl>
                                        <p:attrNameLst>
                                          <p:attrName>style.color</p:attrName>
                                        </p:attrNameLst>
                                      </p:cBhvr>
                                      <p:to>
                                        <a:srgbClr val="02CA0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pic>
        <p:nvPicPr>
          <p:cNvPr id="14" name="Рисунок 13"/>
          <p:cNvPicPr>
            <a:picLocks noChangeAspect="1"/>
          </p:cNvPicPr>
          <p:nvPr/>
        </p:nvPicPr>
        <p:blipFill>
          <a:blip r:embed="rId7"/>
          <a:stretch>
            <a:fillRect/>
          </a:stretch>
        </p:blipFill>
        <p:spPr>
          <a:xfrm>
            <a:off x="2397317" y="2339612"/>
            <a:ext cx="6672298" cy="3760750"/>
          </a:xfrm>
          <a:prstGeom prst="rect">
            <a:avLst/>
          </a:prstGeom>
        </p:spPr>
      </p:pic>
      <p:sp>
        <p:nvSpPr>
          <p:cNvPr id="4" name="Заголовок 3"/>
          <p:cNvSpPr>
            <a:spLocks noGrp="1"/>
          </p:cNvSpPr>
          <p:nvPr>
            <p:ph type="ctrTitle"/>
          </p:nvPr>
        </p:nvSpPr>
        <p:spPr>
          <a:xfrm>
            <a:off x="1101214" y="3394217"/>
            <a:ext cx="9144000" cy="2387600"/>
          </a:xfrm>
        </p:spPr>
        <p:txBody>
          <a:bodyPr/>
          <a:lstStyle/>
          <a:p>
            <a:endParaRPr lang="ru-RU" dirty="0"/>
          </a:p>
        </p:txBody>
      </p:sp>
      <p:sp>
        <p:nvSpPr>
          <p:cNvPr id="5" name="Подзаголовок 4"/>
          <p:cNvSpPr>
            <a:spLocks noGrp="1"/>
          </p:cNvSpPr>
          <p:nvPr>
            <p:ph type="subTitle" idx="1"/>
          </p:nvPr>
        </p:nvSpPr>
        <p:spPr>
          <a:xfrm>
            <a:off x="755295" y="-52883"/>
            <a:ext cx="10179698" cy="576740"/>
          </a:xfrm>
        </p:spPr>
        <p:txBody>
          <a:bodyPr/>
          <a:lstStyle/>
          <a:p>
            <a:pPr>
              <a:lnSpc>
                <a:spcPct val="100000"/>
              </a:lnSpc>
            </a:pP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pP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Наступило долгожданные выходные, </a:t>
            </a:r>
          </a:p>
          <a:p>
            <a:pPr>
              <a:lnSpc>
                <a:spcPct val="100000"/>
              </a:lnSpc>
              <a:spcBef>
                <a:spcPts val="0"/>
              </a:spcBef>
            </a:pP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и </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вы решили выехать с детьми на природу. </a:t>
            </a: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spcBef>
                <a:spcPts val="0"/>
              </a:spcBef>
            </a:pP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Солнце</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 воздух и вода – это, бесспорно, замечательно. </a:t>
            </a: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a:p>
            <a:pPr>
              <a:lnSpc>
                <a:spcPct val="100000"/>
              </a:lnSpc>
              <a:spcBef>
                <a:spcPts val="0"/>
              </a:spcBef>
            </a:pPr>
            <a:r>
              <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rPr>
              <a:t>Но</a:t>
            </a: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 принимая решение взять детей с собой в лес, необходимо в первую очередь позаботиться об их безопасности. </a:t>
            </a:r>
            <a:endParaRPr lang="ru-RU" sz="2000"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7589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5" name="Подзаголовок 4"/>
          <p:cNvSpPr>
            <a:spLocks noGrp="1"/>
          </p:cNvSpPr>
          <p:nvPr>
            <p:ph type="subTitle" idx="1"/>
          </p:nvPr>
        </p:nvSpPr>
        <p:spPr>
          <a:xfrm>
            <a:off x="784749" y="177894"/>
            <a:ext cx="10179698" cy="894464"/>
          </a:xfrm>
        </p:spPr>
        <p:txBody>
          <a:bodyPr/>
          <a:lstStyle/>
          <a:p>
            <a:pPr>
              <a:lnSpc>
                <a:spcPct val="100000"/>
              </a:lnSpc>
            </a:pPr>
            <a:r>
              <a:rPr lang="ru-RU" altLang="ru-RU" sz="3200" b="1" u="sng" dirty="0" smtClean="0">
                <a:solidFill>
                  <a:srgbClr val="00FF00"/>
                </a:solidFill>
                <a:effectLst>
                  <a:outerShdw blurRad="38100" dist="38100" dir="2700000" algn="tl">
                    <a:srgbClr val="000000">
                      <a:alpha val="43137"/>
                    </a:srgbClr>
                  </a:outerShdw>
                </a:effectLst>
                <a:latin typeface="Arial"/>
                <a:ea typeface="+mj-ea"/>
                <a:cs typeface="+mj-cs"/>
              </a:rPr>
              <a:t>Безопасность </a:t>
            </a:r>
            <a:r>
              <a:rPr lang="ru-RU" altLang="ru-RU" sz="3200" b="1" u="sng" dirty="0">
                <a:solidFill>
                  <a:srgbClr val="00FF00"/>
                </a:solidFill>
                <a:effectLst>
                  <a:outerShdw blurRad="38100" dist="38100" dir="2700000" algn="tl">
                    <a:srgbClr val="000000">
                      <a:alpha val="43137"/>
                    </a:srgbClr>
                  </a:outerShdw>
                </a:effectLst>
                <a:latin typeface="Arial"/>
                <a:ea typeface="+mj-ea"/>
                <a:cs typeface="+mj-cs"/>
              </a:rPr>
              <a:t>ребенка в </a:t>
            </a:r>
            <a:r>
              <a:rPr lang="ru-RU" altLang="ru-RU" sz="3200" b="1" u="sng" dirty="0" smtClean="0">
                <a:solidFill>
                  <a:srgbClr val="00FF00"/>
                </a:solidFill>
                <a:effectLst>
                  <a:outerShdw blurRad="38100" dist="38100" dir="2700000" algn="tl">
                    <a:srgbClr val="000000">
                      <a:alpha val="43137"/>
                    </a:srgbClr>
                  </a:outerShdw>
                </a:effectLst>
                <a:latin typeface="Arial"/>
                <a:ea typeface="+mj-ea"/>
                <a:cs typeface="+mj-cs"/>
              </a:rPr>
              <a:t>лес</a:t>
            </a:r>
            <a:r>
              <a:rPr lang="ru-RU" altLang="ru-RU" sz="2800" b="1" u="sng" dirty="0" smtClean="0">
                <a:solidFill>
                  <a:srgbClr val="00FF00"/>
                </a:solidFill>
                <a:effectLst>
                  <a:outerShdw blurRad="38100" dist="38100" dir="2700000" algn="tl">
                    <a:srgbClr val="000000">
                      <a:alpha val="43137"/>
                    </a:srgbClr>
                  </a:outerShdw>
                </a:effectLst>
                <a:latin typeface="Arial"/>
                <a:ea typeface="+mj-ea"/>
                <a:cs typeface="+mj-cs"/>
              </a:rPr>
              <a:t>у</a:t>
            </a:r>
            <a:endParaRPr lang="ru-RU" altLang="ru-RU" sz="1400" u="sng" dirty="0" smtClean="0">
              <a:solidFill>
                <a:srgbClr val="006600"/>
              </a:solidFill>
              <a:latin typeface="Arial"/>
              <a:ea typeface="+mj-ea"/>
              <a:cs typeface="+mn-cs"/>
            </a:endParaRPr>
          </a:p>
          <a:p>
            <a:pPr>
              <a:lnSpc>
                <a:spcPct val="100000"/>
              </a:lnSpc>
            </a:pPr>
            <a:r>
              <a:rPr lang="ru-RU" altLang="ru-RU" sz="2000" b="1" dirty="0" smtClean="0">
                <a:solidFill>
                  <a:srgbClr val="006600"/>
                </a:solidFill>
                <a:latin typeface="Arial"/>
                <a:ea typeface="+mj-ea"/>
                <a:cs typeface="+mn-cs"/>
              </a:rPr>
              <a:t>Выезжая </a:t>
            </a:r>
            <a:r>
              <a:rPr lang="ru-RU" altLang="ru-RU" sz="2000" b="1" dirty="0">
                <a:solidFill>
                  <a:srgbClr val="006600"/>
                </a:solidFill>
                <a:latin typeface="Arial"/>
                <a:ea typeface="+mj-ea"/>
                <a:cs typeface="+mn-cs"/>
              </a:rPr>
              <a:t>с детьми в лес, на озеро или речку, обязательно возьмите с собой аптечку, которая должна содержать термометр, пластырь, бинт, вату, активированный уголь, зеленку, перекись водорода, спирт, противовоспалительное и жаропонижающее средства, спрей против ожогов, крем после укусов насекомых. Плюс лекарства от специфических болезней.</a:t>
            </a:r>
            <a:endParaRPr lang="ru-RU" altLang="ru-RU" sz="2000" b="1"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p:txBody>
      </p:sp>
      <p:pic>
        <p:nvPicPr>
          <p:cNvPr id="1026" name="Picture 2" descr="https://i.pinimg.com/736x/aa/96/e1/aa96e1b7dca4b55a37ce7c2e0cf6572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6662" y="2472612"/>
            <a:ext cx="5531729" cy="414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9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39" y="6288724"/>
            <a:ext cx="1086121" cy="56927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1262" y="317241"/>
            <a:ext cx="798187" cy="5240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75" y="1633030"/>
            <a:ext cx="678815" cy="718281"/>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74" y="229704"/>
            <a:ext cx="762565" cy="1223076"/>
          </a:xfrm>
          <a:prstGeom prst="rect">
            <a:avLst/>
          </a:prstGeom>
        </p:spPr>
      </p:pic>
      <p:sp>
        <p:nvSpPr>
          <p:cNvPr id="3" name="Прямоугольник 2"/>
          <p:cNvSpPr/>
          <p:nvPr/>
        </p:nvSpPr>
        <p:spPr>
          <a:xfrm>
            <a:off x="1091683" y="335902"/>
            <a:ext cx="10198358" cy="646330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1200" b="0" i="0" u="none" strike="noStrike" kern="0" cap="none" spc="0" normalizeH="0" baseline="0" noProof="0" dirty="0" smtClean="0">
                <a:ln>
                  <a:noFill/>
                </a:ln>
                <a:solidFill>
                  <a:srgbClr val="FFFFFF"/>
                </a:solidFill>
                <a:effectLst/>
                <a:uLnTx/>
                <a:uFillTx/>
                <a:latin typeface="Arial"/>
              </a:rPr>
              <a:t>                                              </a:t>
            </a:r>
            <a:r>
              <a:rPr kumimoji="0" lang="ru-RU" altLang="ru-RU" b="0" i="0" u="sng"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t>В лесу главной опасностью являются клещи.  </a:t>
            </a:r>
          </a:p>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t>Во время прогулки наденьте ребенку головной убор, брюки, кофту с длинными рукавами. После прогулки тщательно осмотрите тело и голову ребенка, особенно кожу под волосами. Присосавшийся клещ похож на маленький подкожный бугорок. Если вы обнаружили присосавшегося клеща, не нужно сразу его вытаскивать. Вы можете раздавить клеща или вытащить только его часть. Чтобы заставить клеща выползти на поверхность кожи, нужно капнуть на него растительного масла или смазать толстым слоем жира. </a:t>
            </a:r>
            <a:br>
              <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br>
            <a:endPar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endParaRPr>
          </a:p>
          <a:p>
            <a:pPr lvl="0"/>
            <a:endParaRPr lang="ru-RU" altLang="ru-RU" kern="0" dirty="0">
              <a:solidFill>
                <a:srgbClr val="FF0000"/>
              </a:solidFill>
              <a:effectLst>
                <a:outerShdw blurRad="38100" dist="38100" dir="2700000" algn="tl">
                  <a:srgbClr val="000000">
                    <a:alpha val="43137"/>
                  </a:srgbClr>
                </a:outerShdw>
              </a:effectLst>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ru-RU" altLang="ru-RU" kern="0" dirty="0">
              <a:solidFill>
                <a:srgbClr val="FF0000"/>
              </a:solidFill>
              <a:effectLst>
                <a:outerShdw blurRad="38100" dist="38100" dir="2700000" algn="tl">
                  <a:srgbClr val="000000">
                    <a:alpha val="43137"/>
                  </a:srgbClr>
                </a:outerShdw>
              </a:effectLst>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ru-RU" altLang="ru-RU" kern="0" dirty="0">
              <a:solidFill>
                <a:srgbClr val="FF0000"/>
              </a:solidFill>
              <a:effectLst>
                <a:outerShdw blurRad="38100" dist="38100" dir="2700000" algn="tl">
                  <a:srgbClr val="000000">
                    <a:alpha val="43137"/>
                  </a:srgbClr>
                </a:outerShdw>
              </a:effectLst>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t/>
            </a:r>
            <a:br>
              <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br>
            <a:r>
              <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t>    </a:t>
            </a:r>
          </a:p>
          <a:p>
            <a:pPr marL="0" marR="0" lvl="0" indent="0" defTabSz="914400" eaLnBrk="1" fontAlgn="auto" latinLnBrk="0" hangingPunct="1">
              <a:lnSpc>
                <a:spcPct val="100000"/>
              </a:lnSpc>
              <a:spcBef>
                <a:spcPts val="0"/>
              </a:spcBef>
              <a:spcAft>
                <a:spcPts val="0"/>
              </a:spcAft>
              <a:buClrTx/>
              <a:buSzTx/>
              <a:buFontTx/>
              <a:buNone/>
              <a:tabLst/>
              <a:defRPr/>
            </a:pPr>
            <a:endParaRPr lang="ru-RU" altLang="ru-RU" kern="0" dirty="0">
              <a:solidFill>
                <a:srgbClr val="FF0000"/>
              </a:solidFill>
              <a:effectLst>
                <a:outerShdw blurRad="38100" dist="38100" dir="2700000" algn="tl">
                  <a:srgbClr val="000000">
                    <a:alpha val="43137"/>
                  </a:srgbClr>
                </a:outerShdw>
              </a:effectLst>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b="0" i="0"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t>                                  </a:t>
            </a:r>
            <a:r>
              <a:rPr kumimoji="0" lang="ru-RU" altLang="ru-RU" b="0" i="0" u="sng"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t> Если ребенка укусил клещ, необходимо </a:t>
            </a:r>
          </a:p>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t>срочно отвезти его в ближайший медпункт. В случае если клеща все же вынули или он отвалился самостоятельно, обязательно сохраните его для исследования на энцефалит </a:t>
            </a:r>
          </a:p>
          <a:p>
            <a:pPr marL="0" marR="0" lvl="0" indent="0" defTabSz="914400" eaLnBrk="1" fontAlgn="auto" latinLnBrk="0" hangingPunct="1">
              <a:lnSpc>
                <a:spcPct val="100000"/>
              </a:lnSpc>
              <a:spcBef>
                <a:spcPts val="0"/>
              </a:spcBef>
              <a:spcAft>
                <a:spcPts val="0"/>
              </a:spcAft>
              <a:buClrTx/>
              <a:buSzTx/>
              <a:buFontTx/>
              <a:buNone/>
              <a:tabLst/>
              <a:defRPr/>
            </a:pPr>
            <a:r>
              <a:rPr lang="ru-RU" altLang="ru-RU" kern="0" dirty="0">
                <a:solidFill>
                  <a:srgbClr val="FF0000"/>
                </a:solidFill>
                <a:effectLst>
                  <a:outerShdw blurRad="38100" dist="38100" dir="2700000" algn="tl">
                    <a:srgbClr val="000000">
                      <a:alpha val="43137"/>
                    </a:srgbClr>
                  </a:outerShdw>
                </a:effectLst>
                <a:latin typeface="Arial"/>
              </a:rPr>
              <a:t> </a:t>
            </a:r>
            <a:r>
              <a:rPr lang="ru-RU" altLang="ru-RU" kern="0" dirty="0" smtClean="0">
                <a:solidFill>
                  <a:srgbClr val="FF0000"/>
                </a:solidFill>
                <a:effectLst>
                  <a:outerShdw blurRad="38100" dist="38100" dir="2700000" algn="tl">
                    <a:srgbClr val="000000">
                      <a:alpha val="43137"/>
                    </a:srgbClr>
                  </a:outerShdw>
                </a:effectLst>
                <a:latin typeface="Arial"/>
              </a:rPr>
              <a:t>                                                     </a:t>
            </a:r>
            <a:r>
              <a:rPr kumimoji="0" lang="ru-RU" alt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a:rPr>
              <a:t>или болезнь Лайма. </a:t>
            </a:r>
            <a:endParaRPr kumimoji="0" lang="ru-RU"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endParaRPr>
          </a:p>
        </p:txBody>
      </p:sp>
      <p:pic>
        <p:nvPicPr>
          <p:cNvPr id="4" name="Рисунок 3"/>
          <p:cNvPicPr>
            <a:picLocks noChangeAspect="1"/>
          </p:cNvPicPr>
          <p:nvPr/>
        </p:nvPicPr>
        <p:blipFill>
          <a:blip r:embed="rId6"/>
          <a:stretch>
            <a:fillRect/>
          </a:stretch>
        </p:blipFill>
        <p:spPr>
          <a:xfrm>
            <a:off x="4089030" y="2351311"/>
            <a:ext cx="4208107" cy="3156080"/>
          </a:xfrm>
          <a:prstGeom prst="rect">
            <a:avLst/>
          </a:prstGeom>
        </p:spPr>
      </p:pic>
      <p:pic>
        <p:nvPicPr>
          <p:cNvPr id="5" name="Рисунок 4"/>
          <p:cNvPicPr>
            <a:picLocks noChangeAspect="1"/>
          </p:cNvPicPr>
          <p:nvPr/>
        </p:nvPicPr>
        <p:blipFill>
          <a:blip r:embed="rId7"/>
          <a:stretch>
            <a:fillRect/>
          </a:stretch>
        </p:blipFill>
        <p:spPr>
          <a:xfrm>
            <a:off x="1091682" y="3017643"/>
            <a:ext cx="2731631" cy="1823416"/>
          </a:xfrm>
          <a:prstGeom prst="rect">
            <a:avLst/>
          </a:prstGeom>
        </p:spPr>
      </p:pic>
    </p:spTree>
    <p:extLst>
      <p:ext uri="{BB962C8B-B14F-4D97-AF65-F5344CB8AC3E}">
        <p14:creationId xmlns:p14="http://schemas.microsoft.com/office/powerpoint/2010/main" val="3358205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9560" y="6032924"/>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37" y="100517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5221"/>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12" y="1612581"/>
            <a:ext cx="932845" cy="924662"/>
          </a:xfrm>
          <a:prstGeom prst="rect">
            <a:avLst/>
          </a:prstGeom>
        </p:spPr>
      </p:pic>
      <p:pic>
        <p:nvPicPr>
          <p:cNvPr id="3" name="Рисунок 2"/>
          <p:cNvPicPr>
            <a:picLocks noChangeAspect="1"/>
          </p:cNvPicPr>
          <p:nvPr/>
        </p:nvPicPr>
        <p:blipFill>
          <a:blip r:embed="rId7"/>
          <a:stretch>
            <a:fillRect/>
          </a:stretch>
        </p:blipFill>
        <p:spPr>
          <a:xfrm>
            <a:off x="130439" y="2934145"/>
            <a:ext cx="3984362" cy="3718582"/>
          </a:xfrm>
          <a:prstGeom prst="rect">
            <a:avLst/>
          </a:prstGeom>
        </p:spPr>
      </p:pic>
      <p:sp>
        <p:nvSpPr>
          <p:cNvPr id="4" name="Заголовок 3"/>
          <p:cNvSpPr>
            <a:spLocks noGrp="1"/>
          </p:cNvSpPr>
          <p:nvPr>
            <p:ph type="ctrTitle"/>
          </p:nvPr>
        </p:nvSpPr>
        <p:spPr>
          <a:xfrm>
            <a:off x="4208106" y="3265714"/>
            <a:ext cx="4422711" cy="2547258"/>
          </a:xfrm>
        </p:spPr>
        <p:txBody>
          <a:bodyPr/>
          <a:lstStyle/>
          <a:p>
            <a:r>
              <a:rPr lang="ru-RU" altLang="ru-RU" sz="2000" b="1"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Комариные </a:t>
            </a:r>
            <a:r>
              <a:rPr lang="ru-RU" altLang="ru-RU" sz="2000"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укусы – неизменные спутники любой прогулки на природе, особенно вблизи водоемов. Зуд от комариных укусов можно смягчить, смазав кремом после укусов насекомых, или смочив крепким раствором питьевой соды.</a:t>
            </a:r>
            <a:endParaRPr lang="ru-RU" sz="2000"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Подзаголовок 4"/>
          <p:cNvSpPr>
            <a:spLocks noGrp="1"/>
          </p:cNvSpPr>
          <p:nvPr>
            <p:ph type="subTitle" idx="1"/>
          </p:nvPr>
        </p:nvSpPr>
        <p:spPr>
          <a:xfrm>
            <a:off x="662473" y="125221"/>
            <a:ext cx="6680719" cy="576740"/>
          </a:xfrm>
        </p:spPr>
        <p:txBody>
          <a:bodyPr/>
          <a:lstStyle/>
          <a:p>
            <a:pPr>
              <a:lnSpc>
                <a:spcPct val="100000"/>
              </a:lnSpc>
            </a:pPr>
            <a: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t>Если ребенка ужалила пчела или оса, нужно вынуть жало, протереть место укуса спиртом или водкой, потом приложите салфетку, смоченную холодной водой или раствором питьевой соды. В случае если у ребенка множественные укусы, или очень сильное покраснение и отек, отвезите его в ближайший медпункт. </a:t>
            </a:r>
            <a:br>
              <a:rPr lang="ru-RU" altLang="ru-RU" sz="2000" dirty="0">
                <a:solidFill>
                  <a:srgbClr val="7030A0"/>
                </a:solidFill>
                <a:effectLst>
                  <a:outerShdw blurRad="38100" dist="38100" dir="2700000" algn="tl">
                    <a:srgbClr val="000000">
                      <a:alpha val="43137"/>
                    </a:srgbClr>
                  </a:outerShdw>
                </a:effectLst>
                <a:latin typeface="Comic Sans MS" panose="030F0702030302020204" pitchFamily="66" charset="0"/>
                <a:cs typeface="+mn-cs"/>
              </a:rPr>
            </a:br>
            <a:endParaRPr lang="ru-RU" altLang="ru-RU" sz="2000" dirty="0" smtClean="0">
              <a:solidFill>
                <a:srgbClr val="7030A0"/>
              </a:solidFill>
              <a:effectLst>
                <a:outerShdw blurRad="38100" dist="38100" dir="2700000" algn="tl">
                  <a:srgbClr val="000000">
                    <a:alpha val="43137"/>
                  </a:srgbClr>
                </a:outerShdw>
              </a:effectLst>
              <a:latin typeface="Comic Sans MS" panose="030F0702030302020204" pitchFamily="66" charset="0"/>
              <a:cs typeface="+mn-cs"/>
            </a:endParaRPr>
          </a:p>
        </p:txBody>
      </p:sp>
      <p:pic>
        <p:nvPicPr>
          <p:cNvPr id="2" name="Рисунок 1"/>
          <p:cNvPicPr>
            <a:picLocks noChangeAspect="1"/>
          </p:cNvPicPr>
          <p:nvPr/>
        </p:nvPicPr>
        <p:blipFill>
          <a:blip r:embed="rId8"/>
          <a:stretch>
            <a:fillRect/>
          </a:stretch>
        </p:blipFill>
        <p:spPr>
          <a:xfrm>
            <a:off x="7528494" y="118641"/>
            <a:ext cx="4390682" cy="2927121"/>
          </a:xfrm>
          <a:prstGeom prst="rect">
            <a:avLst/>
          </a:prstGeom>
        </p:spPr>
      </p:pic>
    </p:spTree>
    <p:extLst>
      <p:ext uri="{BB962C8B-B14F-4D97-AF65-F5344CB8AC3E}">
        <p14:creationId xmlns:p14="http://schemas.microsoft.com/office/powerpoint/2010/main" val="312988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3" name="Прямоугольник 2"/>
          <p:cNvSpPr/>
          <p:nvPr/>
        </p:nvSpPr>
        <p:spPr>
          <a:xfrm>
            <a:off x="93306" y="130628"/>
            <a:ext cx="12098694" cy="2862322"/>
          </a:xfrm>
          <a:prstGeom prst="rect">
            <a:avLst/>
          </a:prstGeom>
        </p:spPr>
        <p:txBody>
          <a:bodyPr wrap="square">
            <a:spAutoFit/>
          </a:bodyPr>
          <a:lstStyle/>
          <a:p>
            <a:r>
              <a:rPr lang="ru-RU" sz="2000" u="sng"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Дикие животные </a:t>
            </a:r>
            <a:r>
              <a:rPr 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предпочитают не сталкиваться с человеком: инстинкт предостерегает их от этого. Но если вы все-таки встретили лесных обитателей — не пугайтесь! Даже хищники, как правило, нападают на человека, только если ранены или защищают детенышей. Поэтому не двигайтесь и не нападайте сами: дайте возможность животному спокойно уйти. А при его агрессивном поведении используйте как защиту огонь (зажженная ветка, факел и др.) или шум — кричите громче, стучите палкой по дереву или металлическому предмету... Помните, что к животному нельзя поворачиваться спиной и убегать. В крайнем случае, медленно отступайте, не сводя с него глаз. Если это волк или дикий кабан, можно влезть на дерево или (если вы на берегу) зайти в воду.</a:t>
            </a:r>
          </a:p>
        </p:txBody>
      </p:sp>
      <p:pic>
        <p:nvPicPr>
          <p:cNvPr id="4" name="Рисунок 3"/>
          <p:cNvPicPr>
            <a:picLocks noChangeAspect="1"/>
          </p:cNvPicPr>
          <p:nvPr/>
        </p:nvPicPr>
        <p:blipFill>
          <a:blip r:embed="rId5"/>
          <a:stretch>
            <a:fillRect/>
          </a:stretch>
        </p:blipFill>
        <p:spPr>
          <a:xfrm>
            <a:off x="2356174" y="3023014"/>
            <a:ext cx="7143750" cy="3724275"/>
          </a:xfrm>
          <a:prstGeom prst="rect">
            <a:avLst/>
          </a:prstGeom>
        </p:spPr>
      </p:pic>
    </p:spTree>
    <p:extLst>
      <p:ext uri="{BB962C8B-B14F-4D97-AF65-F5344CB8AC3E}">
        <p14:creationId xmlns:p14="http://schemas.microsoft.com/office/powerpoint/2010/main" val="1066154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99" y="5289294"/>
            <a:ext cx="1390613" cy="119111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8917" y="2881006"/>
            <a:ext cx="795802" cy="127638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0239" y="1718454"/>
            <a:ext cx="726094" cy="768309"/>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41860">
            <a:off x="73034" y="1572533"/>
            <a:ext cx="758559" cy="494340"/>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sp>
        <p:nvSpPr>
          <p:cNvPr id="3" name="Прямоугольник 2"/>
          <p:cNvSpPr/>
          <p:nvPr/>
        </p:nvSpPr>
        <p:spPr>
          <a:xfrm>
            <a:off x="-270588" y="111860"/>
            <a:ext cx="12462588" cy="2587824"/>
          </a:xfrm>
          <a:prstGeom prst="rect">
            <a:avLst/>
          </a:prstGeom>
        </p:spPr>
        <p:txBody>
          <a:bodyPr wrap="square">
            <a:spAutoFit/>
          </a:bodyPr>
          <a:lstStyle/>
          <a:p>
            <a:pPr marL="342900" lvl="0" indent="-342900" fontAlgn="base">
              <a:lnSpc>
                <a:spcPct val="80000"/>
              </a:lnSpc>
              <a:spcBef>
                <a:spcPct val="20000"/>
              </a:spcBef>
              <a:spcAft>
                <a:spcPct val="0"/>
              </a:spcAft>
              <a:buFontTx/>
              <a:buChar char="•"/>
            </a:pPr>
            <a:r>
              <a:rPr lang="ru-RU" altLang="ru-RU"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Встретить в наших лесах  </a:t>
            </a:r>
            <a:r>
              <a:rPr lang="ru-RU" altLang="ru-RU" b="1" u="sng" dirty="0">
                <a:solidFill>
                  <a:srgbClr val="FF0000"/>
                </a:solidFill>
                <a:effectLst>
                  <a:outerShdw blurRad="38100" dist="38100" dir="2700000" algn="tl">
                    <a:srgbClr val="000000">
                      <a:alpha val="43137"/>
                    </a:srgbClr>
                  </a:outerShdw>
                </a:effectLst>
                <a:latin typeface="Comic Sans MS" panose="030F0702030302020204" pitchFamily="66" charset="0"/>
              </a:rPr>
              <a:t>ядовитую змею </a:t>
            </a:r>
            <a:r>
              <a:rPr lang="ru-RU" altLang="ru-RU"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проще, чем бурого медведя или лося. Змеи при встрече с человеком  предпочитают уступить ему дорогу. Но дело в том, что обоняние и зрение у змей слабое, а потому, быстро шагая, вы на нее можете просто наступить. В средней полосе России обитает обыкновенная гадюка. </a:t>
            </a:r>
            <a:r>
              <a:rPr lang="ru-RU" altLang="ru-RU" b="1"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Это ночное пресмыкающееся, но и днем ее можно частенько увидеть даже в Подмосковье: она любит греться на солнышке. Встретить </a:t>
            </a:r>
            <a:r>
              <a:rPr lang="ru-RU" altLang="ru-RU"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гадюку можно в лесу, на болоте, в поле...  </a:t>
            </a:r>
          </a:p>
          <a:p>
            <a:pPr marL="342900" lvl="0" indent="-342900" fontAlgn="base">
              <a:lnSpc>
                <a:spcPct val="80000"/>
              </a:lnSpc>
              <a:spcBef>
                <a:spcPct val="20000"/>
              </a:spcBef>
              <a:spcAft>
                <a:spcPct val="0"/>
              </a:spcAft>
              <a:buFontTx/>
              <a:buChar char="•"/>
            </a:pPr>
            <a:r>
              <a:rPr lang="ru-RU" altLang="ru-RU" b="1" u="sng" dirty="0">
                <a:solidFill>
                  <a:srgbClr val="FF0000"/>
                </a:solidFill>
                <a:effectLst>
                  <a:outerShdw blurRad="38100" dist="38100" dir="2700000" algn="tl">
                    <a:srgbClr val="000000">
                      <a:alpha val="43137"/>
                    </a:srgbClr>
                  </a:outerShdw>
                </a:effectLst>
                <a:latin typeface="Comic Sans MS" panose="030F0702030302020204" pitchFamily="66" charset="0"/>
              </a:rPr>
              <a:t>Если встретишь: не трогай ее.</a:t>
            </a:r>
            <a:r>
              <a:rPr lang="ru-RU" altLang="ru-RU"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a:t>
            </a:r>
            <a:r>
              <a:rPr lang="ru-RU" altLang="ru-RU" b="1"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Нападет </a:t>
            </a:r>
            <a:r>
              <a:rPr lang="ru-RU" altLang="ru-RU"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она, либо если ты наступишь ей на хвост (тогда нужно быстро отпрыгнуть как можно дальше, пока она не укусила), либо если будешь ее дразнить — например, тыкать в нее длинной палкой. </a:t>
            </a:r>
            <a:r>
              <a:rPr lang="ru-RU" altLang="ru-RU" b="1"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Не</a:t>
            </a:r>
            <a:r>
              <a:rPr lang="ru-RU" altLang="ru-RU"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 успевшая уйти от вас змея попытается атаковать. Гадюка перед этим сворачивается клубком, а потом выбрасывает тело на 30-40 сантиметров вперед. </a:t>
            </a:r>
            <a:r>
              <a:rPr lang="ru-RU" altLang="ru-RU" b="1"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Хорошей </a:t>
            </a:r>
            <a:r>
              <a:rPr lang="ru-RU" altLang="ru-RU"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защитой от укуса змеи может быть высокая и прочная обувь. </a:t>
            </a:r>
          </a:p>
        </p:txBody>
      </p:sp>
      <p:pic>
        <p:nvPicPr>
          <p:cNvPr id="16" name="Рисунок 15"/>
          <p:cNvPicPr>
            <a:picLocks noChangeAspect="1"/>
          </p:cNvPicPr>
          <p:nvPr/>
        </p:nvPicPr>
        <p:blipFill>
          <a:blip r:embed="rId7"/>
          <a:stretch>
            <a:fillRect/>
          </a:stretch>
        </p:blipFill>
        <p:spPr>
          <a:xfrm>
            <a:off x="528033" y="2768253"/>
            <a:ext cx="4600510" cy="3430889"/>
          </a:xfrm>
          <a:prstGeom prst="rect">
            <a:avLst/>
          </a:prstGeom>
        </p:spPr>
      </p:pic>
      <p:sp>
        <p:nvSpPr>
          <p:cNvPr id="17" name="Прямоугольник 16"/>
          <p:cNvSpPr/>
          <p:nvPr/>
        </p:nvSpPr>
        <p:spPr>
          <a:xfrm>
            <a:off x="5330299" y="2699684"/>
            <a:ext cx="4485505" cy="3970318"/>
          </a:xfrm>
          <a:prstGeom prst="rect">
            <a:avLst/>
          </a:prstGeom>
        </p:spPr>
        <p:txBody>
          <a:bodyPr wrap="square">
            <a:spAutoFit/>
          </a:bodyPr>
          <a:lstStyle/>
          <a:p>
            <a:r>
              <a:rPr lang="ru-RU" b="1" u="sng" dirty="0">
                <a:solidFill>
                  <a:srgbClr val="FF0000"/>
                </a:solidFill>
                <a:effectLst>
                  <a:outerShdw blurRad="38100" dist="38100" dir="2700000" algn="tl">
                    <a:srgbClr val="000000">
                      <a:alpha val="43137"/>
                    </a:srgbClr>
                  </a:outerShdw>
                </a:effectLst>
                <a:latin typeface="Comic Sans MS" panose="030F0702030302020204" pitchFamily="66" charset="0"/>
              </a:rPr>
              <a:t>Е</a:t>
            </a:r>
            <a:r>
              <a:rPr lang="ru-RU" b="1" u="sng" dirty="0" smtClean="0">
                <a:solidFill>
                  <a:srgbClr val="FF0000"/>
                </a:solidFill>
                <a:effectLst>
                  <a:outerShdw blurRad="38100" dist="38100" dir="2700000" algn="tl">
                    <a:srgbClr val="000000">
                      <a:alpha val="43137"/>
                    </a:srgbClr>
                  </a:outerShdw>
                </a:effectLst>
                <a:latin typeface="Comic Sans MS" panose="030F0702030302020204" pitchFamily="66" charset="0"/>
              </a:rPr>
              <a:t>сли </a:t>
            </a:r>
            <a:r>
              <a:rPr lang="ru-RU" b="1" u="sng" dirty="0">
                <a:solidFill>
                  <a:srgbClr val="FF0000"/>
                </a:solidFill>
                <a:effectLst>
                  <a:outerShdw blurRad="38100" dist="38100" dir="2700000" algn="tl">
                    <a:srgbClr val="000000">
                      <a:alpha val="43137"/>
                    </a:srgbClr>
                  </a:outerShdw>
                </a:effectLst>
                <a:latin typeface="Comic Sans MS" panose="030F0702030302020204" pitchFamily="66" charset="0"/>
              </a:rPr>
              <a:t>змея все-таки укусила? </a:t>
            </a:r>
            <a:r>
              <a:rPr lang="ru-RU" b="1"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Уложите пострадавшего в тень, чтобы голова была ниже уровня тела. После этого ранку от укуса нужно обработать йодом или перекисью водорода и забинтовать. Жгут на ногу или руку накладывать нельзя! А вот покой и обильное питье (крепкий чай или кофе) полезны. Вызвать скорую или  как можно скорее доставить пострадавшего в больницу — донести на руках, дотащить волоком, но не давать идти самому.</a:t>
            </a:r>
          </a:p>
        </p:txBody>
      </p:sp>
    </p:spTree>
    <p:extLst>
      <p:ext uri="{BB962C8B-B14F-4D97-AF65-F5344CB8AC3E}">
        <p14:creationId xmlns:p14="http://schemas.microsoft.com/office/powerpoint/2010/main" val="13239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4" name="Заголовок 3"/>
          <p:cNvSpPr>
            <a:spLocks noGrp="1"/>
          </p:cNvSpPr>
          <p:nvPr>
            <p:ph type="ctrTitle"/>
          </p:nvPr>
        </p:nvSpPr>
        <p:spPr>
          <a:xfrm>
            <a:off x="1101214" y="3394217"/>
            <a:ext cx="9144000" cy="2387600"/>
          </a:xfrm>
        </p:spPr>
        <p:txBody>
          <a:bodyPr/>
          <a:lstStyle/>
          <a:p>
            <a:endParaRPr lang="ru-RU" dirty="0"/>
          </a:p>
        </p:txBody>
      </p:sp>
      <p:sp>
        <p:nvSpPr>
          <p:cNvPr id="5" name="Подзаголовок 4"/>
          <p:cNvSpPr>
            <a:spLocks noGrp="1"/>
          </p:cNvSpPr>
          <p:nvPr>
            <p:ph type="subTitle" idx="1"/>
          </p:nvPr>
        </p:nvSpPr>
        <p:spPr>
          <a:xfrm>
            <a:off x="755295" y="-52883"/>
            <a:ext cx="10179698" cy="576740"/>
          </a:xfrm>
        </p:spPr>
        <p:txBody>
          <a:bodyPr/>
          <a:lstStyle/>
          <a:p>
            <a:pPr>
              <a:lnSpc>
                <a:spcPct val="100000"/>
              </a:lnSpc>
            </a:pPr>
            <a:r>
              <a:rPr lang="ru-RU" altLang="ru-RU" b="1" u="sng" dirty="0" smtClean="0">
                <a:solidFill>
                  <a:srgbClr val="FF0000"/>
                </a:solidFill>
                <a:latin typeface="Comic Sans MS" panose="030F0702030302020204" pitchFamily="66" charset="0"/>
                <a:cs typeface="+mn-cs"/>
              </a:rPr>
              <a:t>Другие меры безопасности на природе</a:t>
            </a:r>
          </a:p>
          <a:p>
            <a:pPr marL="342900" lvl="0" indent="-342900" algn="l" fontAlgn="base">
              <a:lnSpc>
                <a:spcPct val="80000"/>
              </a:lnSpc>
              <a:spcBef>
                <a:spcPct val="20000"/>
              </a:spcBef>
              <a:spcAft>
                <a:spcPct val="0"/>
              </a:spcAft>
              <a:buFontTx/>
              <a:buChar char="•"/>
            </a:pPr>
            <a:endParaRPr lang="ru-RU" altLang="ru-RU" sz="1400" dirty="0" smtClean="0">
              <a:solidFill>
                <a:srgbClr val="FFFFFF"/>
              </a:solidFill>
              <a:latin typeface="Arial"/>
              <a:cs typeface="+mn-cs"/>
            </a:endParaRPr>
          </a:p>
          <a:p>
            <a:pPr marL="342900" lvl="0" indent="-342900" algn="l" fontAlgn="base">
              <a:lnSpc>
                <a:spcPct val="80000"/>
              </a:lnSpc>
              <a:spcBef>
                <a:spcPct val="20000"/>
              </a:spcBef>
              <a:spcAft>
                <a:spcPct val="0"/>
              </a:spcAft>
              <a:buFontTx/>
              <a:buChar char="•"/>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Детей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лучше не выпускать за пределы видимости. </a:t>
            </a:r>
            <a:endPar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lvl="0" algn="l" fontAlgn="base">
              <a:lnSpc>
                <a:spcPct val="80000"/>
              </a:lnSpc>
              <a:spcBef>
                <a:spcPct val="20000"/>
              </a:spcBef>
              <a:spcAft>
                <a:spcPct val="0"/>
              </a:spcAft>
            </a:pPr>
            <a:endPar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Запретите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ребенку подходить близко к костру, особенно </a:t>
            </a:r>
            <a:endPar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во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время приготовления пищи. </a:t>
            </a:r>
            <a:endPar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endPar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Объясните, что в лесу нельзя брать в рот листья, ягоды и </a:t>
            </a:r>
            <a:endPar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грибы</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тыкать палками в муравейники, трогать и обижать </a:t>
            </a:r>
            <a:endPar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насекомых</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зверей и птиц</a:t>
            </a: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a:t>
            </a:r>
          </a:p>
          <a:p>
            <a:pPr marL="342900" lvl="0" indent="-342900" algn="l" fontAlgn="base">
              <a:lnSpc>
                <a:spcPct val="80000"/>
              </a:lnSpc>
              <a:spcBef>
                <a:spcPct val="20000"/>
              </a:spcBef>
              <a:spcAft>
                <a:spcPct val="0"/>
              </a:spcAft>
              <a:buFontTx/>
              <a:buChar char="•"/>
            </a:pPr>
            <a:endPar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a:t>
            </a: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Не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позволяйте ребенку уходить с малознакомыми </a:t>
            </a: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людьми</a:t>
            </a:r>
          </a:p>
          <a:p>
            <a:pPr lvl="0" algn="l" fontAlgn="base">
              <a:lnSpc>
                <a:spcPct val="80000"/>
              </a:lnSpc>
              <a:spcBef>
                <a:spcPct val="20000"/>
              </a:spcBef>
              <a:spcAft>
                <a:spcPct val="0"/>
              </a:spcAft>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 они за ваше   дитя не отвечают. </a:t>
            </a:r>
          </a:p>
          <a:p>
            <a:pPr lvl="0" algn="l" fontAlgn="base">
              <a:lnSpc>
                <a:spcPct val="80000"/>
              </a:lnSpc>
              <a:spcBef>
                <a:spcPct val="20000"/>
              </a:spcBef>
              <a:spcAft>
                <a:spcPct val="0"/>
              </a:spcAft>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a:t>
            </a:r>
          </a:p>
          <a:p>
            <a:pPr marL="342900" lvl="0" indent="-342900" algn="l" fontAlgn="base">
              <a:lnSpc>
                <a:spcPct val="80000"/>
              </a:lnSpc>
              <a:spcBef>
                <a:spcPct val="20000"/>
              </a:spcBef>
              <a:spcAft>
                <a:spcPct val="0"/>
              </a:spcAft>
              <a:buFontTx/>
              <a:buChar char="•"/>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Будьте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внимательны при переправах через ручьи </a:t>
            </a:r>
            <a:endPar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a:t>
            </a: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и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реки, </a:t>
            </a: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в и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обрывистых местах, на </a:t>
            </a: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незнакомых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тропах. </a:t>
            </a:r>
            <a:endPar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endPar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Поите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ребенка и мойте его посуду только кипяченой или </a:t>
            </a:r>
            <a:endPar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a:t>
            </a: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a:t>
            </a:r>
            <a:r>
              <a:rPr lang="ru-RU" altLang="ru-RU" sz="2000" dirty="0" smtClean="0">
                <a:solidFill>
                  <a:srgbClr val="4472C4">
                    <a:lumMod val="75000"/>
                  </a:srgbClr>
                </a:solidFill>
                <a:effectLst>
                  <a:outerShdw blurRad="38100" dist="38100" dir="2700000" algn="tl">
                    <a:srgbClr val="000000">
                      <a:alpha val="43137"/>
                    </a:srgbClr>
                  </a:outerShdw>
                </a:effectLst>
                <a:latin typeface="Comic Sans MS" panose="030F0702030302020204" pitchFamily="66" charset="0"/>
                <a:cs typeface="+mn-cs"/>
              </a:rPr>
              <a:t>бутилированной водой</a:t>
            </a:r>
          </a:p>
          <a:p>
            <a:pPr marL="342900" lvl="0" indent="-342900" algn="l" fontAlgn="base">
              <a:lnSpc>
                <a:spcPct val="80000"/>
              </a:lnSpc>
              <a:spcBef>
                <a:spcPct val="20000"/>
              </a:spcBef>
              <a:spcAft>
                <a:spcPct val="0"/>
              </a:spcAft>
              <a:buFontTx/>
              <a:buChar char="•"/>
            </a:pPr>
            <a:r>
              <a:rPr lang="ru-RU" altLang="ru-RU" sz="2000" dirty="0">
                <a:solidFill>
                  <a:srgbClr val="4472C4">
                    <a:lumMod val="75000"/>
                  </a:srgbClr>
                </a:solidFill>
                <a:effectLst>
                  <a:outerShdw blurRad="38100" dist="38100" dir="2700000" algn="tl">
                    <a:srgbClr val="000000">
                      <a:alpha val="43137"/>
                    </a:srgbClr>
                  </a:outerShdw>
                </a:effectLst>
                <a:latin typeface="Comic Sans MS" panose="030F0702030302020204" pitchFamily="66" charset="0"/>
                <a:cs typeface="+mn-cs"/>
              </a:rPr>
              <a:t> </a:t>
            </a:r>
            <a:r>
              <a:rPr lang="ru-RU" altLang="ru-RU" sz="2000" dirty="0" smtClean="0">
                <a:solidFill>
                  <a:srgbClr val="4472C4">
                    <a:lumMod val="75000"/>
                  </a:srgbClr>
                </a:solidFill>
                <a:effectLst>
                  <a:outerShdw blurRad="38100" dist="38100" dir="2700000" algn="tl">
                    <a:srgbClr val="000000">
                      <a:alpha val="43137"/>
                    </a:srgbClr>
                  </a:outerShdw>
                </a:effectLst>
                <a:latin typeface="Comic Sans MS" panose="030F0702030302020204" pitchFamily="66" charset="0"/>
                <a:cs typeface="+mn-cs"/>
              </a:rPr>
              <a:t> </a:t>
            </a:r>
            <a:endParaRPr lang="ru-RU" altLang="ru-RU" sz="2000" dirty="0">
              <a:solidFill>
                <a:srgbClr val="4472C4">
                  <a:lumMod val="75000"/>
                </a:srgbClr>
              </a:solidFill>
              <a:effectLst>
                <a:outerShdw blurRad="38100" dist="38100" dir="2700000" algn="tl">
                  <a:srgbClr val="000000">
                    <a:alpha val="43137"/>
                  </a:srgbClr>
                </a:outerShdw>
              </a:effectLst>
              <a:latin typeface="Comic Sans MS" panose="030F0702030302020204" pitchFamily="66" charset="0"/>
              <a:cs typeface="+mn-cs"/>
            </a:endParaRPr>
          </a:p>
          <a:p>
            <a:pPr marL="342900" lvl="0" indent="-342900" algn="l" fontAlgn="base">
              <a:lnSpc>
                <a:spcPct val="80000"/>
              </a:lnSpc>
              <a:spcBef>
                <a:spcPct val="20000"/>
              </a:spcBef>
              <a:spcAft>
                <a:spcPct val="0"/>
              </a:spcAft>
              <a:buFontTx/>
              <a:buChar char="•"/>
            </a:pPr>
            <a:r>
              <a:rPr lang="ru-RU" altLang="ru-RU" sz="20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                        Давайте </a:t>
            </a:r>
            <a:r>
              <a:rPr lang="ru-RU" altLang="ru-RU" sz="20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только свежеприготовленную пищу. </a:t>
            </a:r>
          </a:p>
          <a:p>
            <a:pPr>
              <a:lnSpc>
                <a:spcPct val="100000"/>
              </a:lnSpc>
            </a:pPr>
            <a:endParaRPr lang="ru-RU" altLang="ru-RU" sz="2000" b="1" u="sng" dirty="0" smtClean="0">
              <a:solidFill>
                <a:srgbClr val="FF0000"/>
              </a:solidFill>
              <a:latin typeface="Comic Sans MS" panose="030F0702030302020204" pitchFamily="66" charset="0"/>
              <a:cs typeface="+mn-cs"/>
            </a:endParaRPr>
          </a:p>
        </p:txBody>
      </p:sp>
      <p:pic>
        <p:nvPicPr>
          <p:cNvPr id="3" name="Рисунок 2"/>
          <p:cNvPicPr>
            <a:picLocks noChangeAspect="1"/>
          </p:cNvPicPr>
          <p:nvPr/>
        </p:nvPicPr>
        <p:blipFill>
          <a:blip r:embed="rId7"/>
          <a:stretch>
            <a:fillRect/>
          </a:stretch>
        </p:blipFill>
        <p:spPr>
          <a:xfrm>
            <a:off x="9359005" y="127282"/>
            <a:ext cx="2182557" cy="2914141"/>
          </a:xfrm>
          <a:prstGeom prst="rect">
            <a:avLst/>
          </a:prstGeom>
        </p:spPr>
      </p:pic>
      <p:pic>
        <p:nvPicPr>
          <p:cNvPr id="11" name="Рисунок 10"/>
          <p:cNvPicPr>
            <a:picLocks noChangeAspect="1"/>
          </p:cNvPicPr>
          <p:nvPr/>
        </p:nvPicPr>
        <p:blipFill>
          <a:blip r:embed="rId8"/>
          <a:stretch>
            <a:fillRect/>
          </a:stretch>
        </p:blipFill>
        <p:spPr>
          <a:xfrm>
            <a:off x="431285" y="3059870"/>
            <a:ext cx="2762622" cy="2071967"/>
          </a:xfrm>
          <a:prstGeom prst="rect">
            <a:avLst/>
          </a:prstGeom>
        </p:spPr>
      </p:pic>
    </p:spTree>
    <p:extLst>
      <p:ext uri="{BB962C8B-B14F-4D97-AF65-F5344CB8AC3E}">
        <p14:creationId xmlns:p14="http://schemas.microsoft.com/office/powerpoint/2010/main" val="660014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pic>
        <p:nvPicPr>
          <p:cNvPr id="12" name="Рисунок 11"/>
          <p:cNvPicPr>
            <a:picLocks noChangeAspect="1"/>
          </p:cNvPicPr>
          <p:nvPr/>
        </p:nvPicPr>
        <p:blipFill>
          <a:blip r:embed="rId7"/>
          <a:stretch>
            <a:fillRect/>
          </a:stretch>
        </p:blipFill>
        <p:spPr>
          <a:xfrm>
            <a:off x="2730737" y="3487564"/>
            <a:ext cx="6609206" cy="3239807"/>
          </a:xfrm>
          <a:prstGeom prst="rect">
            <a:avLst/>
          </a:prstGeom>
        </p:spPr>
      </p:pic>
      <p:sp>
        <p:nvSpPr>
          <p:cNvPr id="5" name="Подзаголовок 4"/>
          <p:cNvSpPr>
            <a:spLocks noGrp="1"/>
          </p:cNvSpPr>
          <p:nvPr>
            <p:ph type="subTitle" idx="1"/>
          </p:nvPr>
        </p:nvSpPr>
        <p:spPr>
          <a:xfrm>
            <a:off x="0" y="-52883"/>
            <a:ext cx="12344400" cy="576740"/>
          </a:xfrm>
        </p:spPr>
        <p:txBody>
          <a:bodyPr/>
          <a:lstStyle/>
          <a:p>
            <a:pPr>
              <a:lnSpc>
                <a:spcPct val="100000"/>
              </a:lnSpc>
            </a:pPr>
            <a:r>
              <a:rPr lang="ru-RU" altLang="ru-RU" sz="2800" u="sng" dirty="0">
                <a:solidFill>
                  <a:srgbClr val="00B050"/>
                </a:solidFill>
                <a:effectLst>
                  <a:outerShdw blurRad="38100" dist="38100" dir="2700000" algn="tl">
                    <a:srgbClr val="000000">
                      <a:alpha val="43137"/>
                    </a:srgbClr>
                  </a:outerShdw>
                </a:effectLst>
                <a:latin typeface="Comic Sans MS" panose="030F0702030302020204" pitchFamily="66" charset="0"/>
                <a:cs typeface="+mn-cs"/>
              </a:rPr>
              <a:t>Если ребенок заблудился в </a:t>
            </a:r>
            <a:r>
              <a:rPr lang="ru-RU" altLang="ru-RU" sz="2800" u="sng" dirty="0" smtClean="0">
                <a:solidFill>
                  <a:srgbClr val="00B050"/>
                </a:solidFill>
                <a:effectLst>
                  <a:outerShdw blurRad="38100" dist="38100" dir="2700000" algn="tl">
                    <a:srgbClr val="000000">
                      <a:alpha val="43137"/>
                    </a:srgbClr>
                  </a:outerShdw>
                </a:effectLst>
                <a:latin typeface="Comic Sans MS" panose="030F0702030302020204" pitchFamily="66" charset="0"/>
                <a:cs typeface="+mn-cs"/>
              </a:rPr>
              <a:t>лесу</a:t>
            </a:r>
          </a:p>
          <a:p>
            <a:pPr marL="342900" lvl="0" indent="-342900" algn="l" fontAlgn="base">
              <a:lnSpc>
                <a:spcPct val="100000"/>
              </a:lnSpc>
              <a:spcBef>
                <a:spcPct val="20000"/>
              </a:spcBef>
              <a:spcAft>
                <a:spcPct val="0"/>
              </a:spcAft>
              <a:buFontTx/>
              <a:buChar char="•"/>
            </a:pPr>
            <a:r>
              <a:rPr lang="ru-RU" altLang="ru-RU" sz="18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Одевайте </a:t>
            </a:r>
            <a:r>
              <a:rPr lang="ru-RU" altLang="ru-RU" sz="18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ребенка в яркую одежду, тогда его будет лучше видно. Не используйте одежду зеленых или темных цветов в летнее время года, бежевых или коричневых – осенью и весной, белых или серых – зимой. Пришейте светоотражатели на рукава одежды и на брюки – это увеличивает шансы быть замеченным в темноте. </a:t>
            </a:r>
          </a:p>
          <a:p>
            <a:pPr marL="342900" lvl="0" indent="-342900" algn="l" fontAlgn="base">
              <a:lnSpc>
                <a:spcPct val="100000"/>
              </a:lnSpc>
              <a:spcBef>
                <a:spcPct val="20000"/>
              </a:spcBef>
              <a:spcAft>
                <a:spcPct val="0"/>
              </a:spcAft>
              <a:buFontTx/>
              <a:buChar char="•"/>
            </a:pPr>
            <a:r>
              <a:rPr lang="ru-RU" altLang="ru-RU" sz="18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Убедите ребенка, что взрослые будут всегда искать его до тех пор, пока не найдут. Они никогда не прекратят поиски. Очень важно, чтобы заблудившийся ребенок был в этом уверен. </a:t>
            </a:r>
          </a:p>
          <a:p>
            <a:pPr marL="342900" lvl="0" indent="-342900" algn="l" fontAlgn="base">
              <a:lnSpc>
                <a:spcPct val="100000"/>
              </a:lnSpc>
              <a:spcBef>
                <a:spcPct val="20000"/>
              </a:spcBef>
              <a:spcAft>
                <a:spcPct val="0"/>
              </a:spcAft>
              <a:buFontTx/>
              <a:buChar char="•"/>
            </a:pPr>
            <a:r>
              <a:rPr lang="ru-RU" altLang="ru-RU" sz="18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Никто не должен стесняться того, что он заблудился. Это может случиться со всеми – как с большими, так и с маленькими. </a:t>
            </a:r>
          </a:p>
          <a:p>
            <a:pPr marL="342900" lvl="0" indent="-342900" algn="l" fontAlgn="base">
              <a:lnSpc>
                <a:spcPct val="100000"/>
              </a:lnSpc>
              <a:spcBef>
                <a:spcPct val="20000"/>
              </a:spcBef>
              <a:spcAft>
                <a:spcPct val="0"/>
              </a:spcAft>
              <a:buFontTx/>
              <a:buChar char="•"/>
            </a:pPr>
            <a:r>
              <a:rPr lang="ru-RU" altLang="ru-RU" sz="18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Объясните </a:t>
            </a:r>
            <a:r>
              <a:rPr lang="ru-RU" altLang="ru-RU" sz="18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детям, что они не должны бояться диких зверей, находясь на природе. </a:t>
            </a:r>
          </a:p>
          <a:p>
            <a:pPr marL="342900" lvl="0" indent="-342900" algn="l" fontAlgn="base">
              <a:lnSpc>
                <a:spcPct val="100000"/>
              </a:lnSpc>
              <a:spcBef>
                <a:spcPct val="20000"/>
              </a:spcBef>
              <a:spcAft>
                <a:spcPct val="0"/>
              </a:spcAft>
              <a:buFontTx/>
              <a:buChar char="•"/>
            </a:pPr>
            <a:r>
              <a:rPr lang="ru-RU" altLang="ru-RU" sz="180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cs typeface="+mn-cs"/>
              </a:rPr>
              <a:t>Проследите, чтобы у вашего ребенка всегда был с собой свисток, когда он отправляется в лес. </a:t>
            </a:r>
          </a:p>
          <a:p>
            <a:pPr>
              <a:lnSpc>
                <a:spcPct val="100000"/>
              </a:lnSpc>
            </a:pPr>
            <a:endParaRPr lang="ru-RU" altLang="ru-RU" sz="2800" u="sng" dirty="0" smtClean="0">
              <a:solidFill>
                <a:srgbClr val="00B050"/>
              </a:solidFill>
              <a:effectLst>
                <a:outerShdw blurRad="38100" dist="38100" dir="2700000" algn="tl">
                  <a:srgbClr val="000000">
                    <a:alpha val="43137"/>
                  </a:srgbClr>
                </a:outerShdw>
              </a:effectLst>
              <a:latin typeface="Comic Sans MS" panose="030F0702030302020204" pitchFamily="66" charset="0"/>
              <a:cs typeface="+mn-cs"/>
            </a:endParaRPr>
          </a:p>
        </p:txBody>
      </p:sp>
    </p:spTree>
    <p:extLst>
      <p:ext uri="{BB962C8B-B14F-4D97-AF65-F5344CB8AC3E}">
        <p14:creationId xmlns:p14="http://schemas.microsoft.com/office/powerpoint/2010/main" val="712844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3F4240F5-2366-4AD0-A9C8-F7854C4F60D0}" vid="{CD1CFEDD-F3AE-4D17-A8B2-1D95CC7BDB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0BA057-99D9-4B2E-9EEA-94268539494B}">
  <ds:schemaRefs>
    <ds:schemaRef ds:uri="http://schemas.microsoft.com/sharepoint/v3/contenttype/forms"/>
  </ds:schemaRefs>
</ds:datastoreItem>
</file>

<file path=customXml/itemProps2.xml><?xml version="1.0" encoding="utf-8"?>
<ds:datastoreItem xmlns:ds="http://schemas.openxmlformats.org/officeDocument/2006/customXml" ds:itemID="{AC6E651B-F8A4-462D-AD53-A41449326690}">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3741CD3-8569-4BAB-AF6D-FCD53F5F3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tf96391488</Template>
  <TotalTime>0</TotalTime>
  <Words>892</Words>
  <Application>Microsoft Office PowerPoint</Application>
  <PresentationFormat>Широкоэкранный</PresentationFormat>
  <Paragraphs>85</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Comic Sans MS</vt:lpstr>
      <vt:lpstr>Segoe UI</vt:lpstr>
      <vt:lpstr>Segoe UI Light</vt:lpstr>
      <vt:lpstr>Тема1</vt:lpstr>
      <vt:lpstr>  МБОУ «Борисовская ООШ №4»                 Безопасность детей  в природной среде                                                                                                        подготовила:                                                                                                                                        воспитатель                                                                                                                              дошкольных групп                                                                                                                                    Трегубенко Е.Г.    Борисовка 2017                                                                                                                          </vt:lpstr>
      <vt:lpstr>Презентация PowerPoint</vt:lpstr>
      <vt:lpstr>Презентация PowerPoint</vt:lpstr>
      <vt:lpstr>Презентация PowerPoint</vt:lpstr>
      <vt:lpstr>Комариные укусы – неизменные спутники любой прогулки на природе, особенно вблизи водоемов. Зуд от комариных укусов можно смягчить, смазав кремом после укусов насекомых, или смочив крепким раствором питьевой соды.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2017-12-11T13:41:02Z</dcterms:created>
  <dcterms:modified xsi:type="dcterms:W3CDTF">2017-12-17T14:13:10Z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