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4" r:id="rId7"/>
    <p:sldId id="265" r:id="rId8"/>
    <p:sldId id="266" r:id="rId9"/>
    <p:sldId id="267" r:id="rId10"/>
    <p:sldId id="269" r:id="rId11"/>
    <p:sldId id="270" r:id="rId12"/>
    <p:sldId id="271" r:id="rId13"/>
    <p:sldId id="272" r:id="rId14"/>
    <p:sldId id="273" r:id="rId15"/>
    <p:sldId id="274" r:id="rId16"/>
    <p:sldId id="275" r:id="rId17"/>
    <p:sldId id="276" r:id="rId18"/>
    <p:sldId id="277" r:id="rId19"/>
    <p:sldId id="279" r:id="rId20"/>
    <p:sldId id="280" r:id="rId21"/>
    <p:sldId id="278" r:id="rId22"/>
    <p:sldId id="28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477" autoAdjust="0"/>
  </p:normalViewPr>
  <p:slideViewPr>
    <p:cSldViewPr>
      <p:cViewPr varScale="1">
        <p:scale>
          <a:sx n="63" d="100"/>
          <a:sy n="63" d="100"/>
        </p:scale>
        <p:origin x="-1350" y="-108"/>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10.02.2017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10.02.2017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10.02.2017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10.02.2017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10.02.2017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10.02.2017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10.02.2017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10.02.2017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10.02.2017</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одзаголовок 2"/>
          <p:cNvSpPr>
            <a:spLocks noGrp="1"/>
          </p:cNvSpPr>
          <p:nvPr>
            <p:ph type="subTitle" idx="1"/>
          </p:nvPr>
        </p:nvSpPr>
        <p:spPr>
          <a:xfrm>
            <a:off x="5364088" y="4509120"/>
            <a:ext cx="3763144" cy="2348880"/>
          </a:xfrm>
        </p:spPr>
        <p:txBody>
          <a:bodyPr>
            <a:normAutofit/>
          </a:bodyPr>
          <a:lstStyle/>
          <a:p>
            <a:r>
              <a:rPr lang="ru-RU" sz="1800" dirty="0" smtClean="0">
                <a:solidFill>
                  <a:schemeClr val="accent1"/>
                </a:solidFill>
              </a:rPr>
              <a:t>Подготовили </a:t>
            </a:r>
          </a:p>
          <a:p>
            <a:r>
              <a:rPr lang="ru-RU" sz="1800" dirty="0" smtClean="0">
                <a:solidFill>
                  <a:schemeClr val="accent1"/>
                </a:solidFill>
              </a:rPr>
              <a:t>ученица 10 класса </a:t>
            </a:r>
          </a:p>
          <a:p>
            <a:r>
              <a:rPr lang="ru-RU" sz="1800" dirty="0" smtClean="0">
                <a:solidFill>
                  <a:schemeClr val="accent1"/>
                </a:solidFill>
              </a:rPr>
              <a:t>Худаева Алина </a:t>
            </a:r>
          </a:p>
          <a:p>
            <a:r>
              <a:rPr lang="ru-RU" sz="1800" dirty="0" smtClean="0">
                <a:solidFill>
                  <a:schemeClr val="accent1"/>
                </a:solidFill>
              </a:rPr>
              <a:t>И научный руководитель </a:t>
            </a:r>
          </a:p>
          <a:p>
            <a:r>
              <a:rPr lang="ru-RU" sz="1800" dirty="0" smtClean="0">
                <a:solidFill>
                  <a:schemeClr val="accent1"/>
                </a:solidFill>
              </a:rPr>
              <a:t> Худаева Ольга Владимировновна</a:t>
            </a:r>
            <a:endParaRPr lang="ru-RU" sz="1800" dirty="0">
              <a:solidFill>
                <a:schemeClr val="accent1"/>
              </a:solidFill>
            </a:endParaRPr>
          </a:p>
        </p:txBody>
      </p:sp>
      <p:sp>
        <p:nvSpPr>
          <p:cNvPr id="2" name="Заголовок 1"/>
          <p:cNvSpPr>
            <a:spLocks noGrp="1"/>
          </p:cNvSpPr>
          <p:nvPr>
            <p:ph type="ctrTitle"/>
          </p:nvPr>
        </p:nvSpPr>
        <p:spPr>
          <a:xfrm>
            <a:off x="899592" y="116632"/>
            <a:ext cx="7175351" cy="3312368"/>
          </a:xfrm>
        </p:spPr>
        <p:txBody>
          <a:bodyPr>
            <a:prstTxWarp prst="textCanUp">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7200"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British women monarchs</a:t>
            </a:r>
            <a:endParaRPr lang="ru-RU" sz="7200"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47789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r>
              <a:rPr lang="ru-RU" dirty="0">
                <a:solidFill>
                  <a:schemeClr val="tx1"/>
                </a:solidFill>
                <a:latin typeface="Times New Roman" panose="02020603050405020304" pitchFamily="18" charset="0"/>
                <a:cs typeface="Times New Roman" panose="02020603050405020304" pitchFamily="18" charset="0"/>
              </a:rPr>
              <a:t>Анна вступила на престол после смерти Вильгельма III </a:t>
            </a:r>
            <a:r>
              <a:rPr lang="ru-RU" dirty="0">
                <a:solidFill>
                  <a:schemeClr val="tx1"/>
                </a:solidFill>
                <a:latin typeface="Times New Roman" panose="02020603050405020304" pitchFamily="18" charset="0"/>
                <a:cs typeface="Times New Roman" panose="02020603050405020304" pitchFamily="18" charset="0"/>
              </a:rPr>
              <a:t>в</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1702 </a:t>
            </a:r>
            <a:r>
              <a:rPr lang="ru-RU" dirty="0" smtClean="0">
                <a:solidFill>
                  <a:schemeClr val="tx1"/>
                </a:solidFill>
                <a:latin typeface="Times New Roman" panose="02020603050405020304" pitchFamily="18" charset="0"/>
                <a:cs typeface="Times New Roman" panose="02020603050405020304" pitchFamily="18" charset="0"/>
              </a:rPr>
              <a:t>году. </a:t>
            </a:r>
            <a:r>
              <a:rPr lang="ru-RU" dirty="0">
                <a:solidFill>
                  <a:schemeClr val="tx1"/>
                </a:solidFill>
                <a:latin typeface="Times New Roman" panose="02020603050405020304" pitchFamily="18" charset="0"/>
                <a:cs typeface="Times New Roman" panose="02020603050405020304" pitchFamily="18" charset="0"/>
              </a:rPr>
              <a:t>В начале своего правления она была популярна в </a:t>
            </a:r>
            <a:r>
              <a:rPr lang="ru-RU" dirty="0" smtClean="0">
                <a:solidFill>
                  <a:schemeClr val="tx1"/>
                </a:solidFill>
                <a:latin typeface="Times New Roman" panose="02020603050405020304" pitchFamily="18" charset="0"/>
                <a:cs typeface="Times New Roman" panose="02020603050405020304" pitchFamily="18" charset="0"/>
              </a:rPr>
              <a:t>народе. Муж Анны стал лордом-адмиралом, имев номинальный </a:t>
            </a:r>
            <a:r>
              <a:rPr lang="ru-RU" dirty="0">
                <a:solidFill>
                  <a:schemeClr val="tx1"/>
                </a:solidFill>
                <a:latin typeface="Times New Roman" panose="02020603050405020304" pitchFamily="18" charset="0"/>
                <a:cs typeface="Times New Roman" panose="02020603050405020304" pitchFamily="18" charset="0"/>
              </a:rPr>
              <a:t>контроль над военно-морским флотом. Анна была коронована в День святого Георгия, 23 апреля 1702 </a:t>
            </a:r>
            <a:r>
              <a:rPr lang="ru-RU" dirty="0" smtClean="0">
                <a:solidFill>
                  <a:schemeClr val="tx1"/>
                </a:solidFill>
                <a:latin typeface="Times New Roman" panose="02020603050405020304" pitchFamily="18" charset="0"/>
                <a:cs typeface="Times New Roman" panose="02020603050405020304" pitchFamily="18" charset="0"/>
              </a:rPr>
              <a:t>года.</a:t>
            </a:r>
            <a:endParaRPr lang="ru-RU" dirty="0">
              <a:solidFill>
                <a:schemeClr val="tx1"/>
              </a:solidFill>
              <a:latin typeface="Times New Roman" panose="02020603050405020304" pitchFamily="18" charset="0"/>
              <a:cs typeface="Times New Roman" panose="02020603050405020304" pitchFamily="18" charset="0"/>
            </a:endParaRPr>
          </a:p>
          <a:p>
            <a:r>
              <a:rPr lang="ru-RU" dirty="0">
                <a:solidFill>
                  <a:schemeClr val="tx1"/>
                </a:solidFill>
                <a:latin typeface="Times New Roman" panose="02020603050405020304" pitchFamily="18" charset="0"/>
                <a:cs typeface="Times New Roman" panose="02020603050405020304" pitchFamily="18" charset="0"/>
              </a:rPr>
              <a:t>В своей первой речи к парламенту Анна провозгласила, что «чрезвычайно необходимо» объединить Англию и Шотландию и в октябре 1702 года в её бывшей резиденции Кокпит для обсуждения условий собралась англо-шотландская комиссия. Переговоры завершились в начале февраля 1703 года: достичь соглашения не удалось</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После очередной попытки  </a:t>
            </a:r>
            <a:r>
              <a:rPr lang="ru-RU" dirty="0">
                <a:solidFill>
                  <a:schemeClr val="tx1"/>
                </a:solidFill>
                <a:latin typeface="Times New Roman" panose="02020603050405020304" pitchFamily="18" charset="0"/>
                <a:cs typeface="Times New Roman" panose="02020603050405020304" pitchFamily="18" charset="0"/>
              </a:rPr>
              <a:t>1 мая 1707 года Англия и Шотландия были объединены в одно королевство, названное «Великобританией», с единым </a:t>
            </a:r>
            <a:r>
              <a:rPr lang="ru-RU" dirty="0" smtClean="0">
                <a:solidFill>
                  <a:schemeClr val="tx1"/>
                </a:solidFill>
                <a:latin typeface="Times New Roman" panose="02020603050405020304" pitchFamily="18" charset="0"/>
                <a:cs typeface="Times New Roman" panose="02020603050405020304" pitchFamily="18" charset="0"/>
              </a:rPr>
              <a:t>парламентом.</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chemeClr val="tx1"/>
                </a:solidFill>
                <a:latin typeface="Times New Roman" panose="02020603050405020304" pitchFamily="18" charset="0"/>
                <a:cs typeface="Times New Roman" panose="02020603050405020304" pitchFamily="18" charset="0"/>
              </a:rPr>
              <a:t>С </a:t>
            </a:r>
            <a:r>
              <a:rPr lang="ru-RU" dirty="0">
                <a:solidFill>
                  <a:schemeClr val="tx1"/>
                </a:solidFill>
                <a:latin typeface="Times New Roman" panose="02020603050405020304" pitchFamily="18" charset="0"/>
                <a:cs typeface="Times New Roman" panose="02020603050405020304" pitchFamily="18" charset="0"/>
              </a:rPr>
              <a:t>января по июль 1713 года Анна не могла ходить. В Рождество у неё началась лихорадка. Она выздоровела, однако в марте вновь серьёзно заболела, состояние Анны ухудшилось. Она умерла около 7:30 утра 1 августа 1714 года. Анна была похоронена 24 августа рядом с мужем и детьми в капелле Генриха VII Вестминтерского аббатства.</a:t>
            </a:r>
          </a:p>
          <a:p>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64408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922"/>
            <a:ext cx="3491880" cy="1143000"/>
          </a:xfrm>
        </p:spPr>
        <p:txBody>
          <a:bodyPr/>
          <a:lstStyle/>
          <a:p>
            <a:r>
              <a:rPr lang="ru-RU" dirty="0">
                <a:effectLst/>
              </a:rPr>
              <a:t>Виктория</a:t>
            </a:r>
          </a:p>
        </p:txBody>
      </p:sp>
      <p:sp>
        <p:nvSpPr>
          <p:cNvPr id="3" name="Объект 2"/>
          <p:cNvSpPr>
            <a:spLocks noGrp="1"/>
          </p:cNvSpPr>
          <p:nvPr>
            <p:ph sz="quarter" idx="13"/>
          </p:nvPr>
        </p:nvSpPr>
        <p:spPr>
          <a:xfrm>
            <a:off x="0" y="0"/>
            <a:ext cx="6012160" cy="6858000"/>
          </a:xfrm>
        </p:spPr>
        <p:txBody>
          <a:bodyPr>
            <a:noAutofit/>
          </a:bodyPr>
          <a:lstStyle/>
          <a:p>
            <a:r>
              <a:rPr lang="ru-RU" sz="3200" dirty="0" smtClean="0">
                <a:solidFill>
                  <a:schemeClr val="tx1"/>
                </a:solidFill>
                <a:latin typeface="Times New Roman" panose="02020603050405020304" pitchFamily="18" charset="0"/>
                <a:cs typeface="Times New Roman" panose="02020603050405020304" pitchFamily="18" charset="0"/>
              </a:rPr>
              <a:t>Виктория — </a:t>
            </a:r>
            <a:r>
              <a:rPr lang="ru-RU" sz="3200" dirty="0">
                <a:solidFill>
                  <a:schemeClr val="tx1"/>
                </a:solidFill>
                <a:latin typeface="Times New Roman" panose="02020603050405020304" pitchFamily="18" charset="0"/>
                <a:cs typeface="Times New Roman" panose="02020603050405020304" pitchFamily="18" charset="0"/>
              </a:rPr>
              <a:t>королева Соединённого королевства Великобритании и Ирландии с 20 июня 1837 года и до смерти. Императрица Индии с 1 мая 1876 год. </a:t>
            </a:r>
          </a:p>
          <a:p>
            <a:r>
              <a:rPr lang="ru-RU" sz="3200" dirty="0">
                <a:solidFill>
                  <a:schemeClr val="tx1"/>
                </a:solidFill>
                <a:latin typeface="Times New Roman" panose="02020603050405020304" pitchFamily="18" charset="0"/>
                <a:cs typeface="Times New Roman" panose="02020603050405020304" pitchFamily="18" charset="0"/>
              </a:rPr>
              <a:t> Отцом Виктории был Эдуард Август, герцог Кентский, четвёртый сын короля </a:t>
            </a:r>
            <a:r>
              <a:rPr lang="ru-RU" sz="3200" dirty="0" smtClean="0">
                <a:solidFill>
                  <a:schemeClr val="tx1"/>
                </a:solidFill>
                <a:latin typeface="Times New Roman" panose="02020603050405020304" pitchFamily="18" charset="0"/>
                <a:cs typeface="Times New Roman" panose="02020603050405020304" pitchFamily="18" charset="0"/>
              </a:rPr>
              <a:t>Великобритании </a:t>
            </a:r>
            <a:r>
              <a:rPr lang="ru-RU" sz="3200" dirty="0">
                <a:solidFill>
                  <a:schemeClr val="tx1"/>
                </a:solidFill>
                <a:latin typeface="Times New Roman" panose="02020603050405020304" pitchFamily="18" charset="0"/>
                <a:cs typeface="Times New Roman" panose="02020603050405020304" pitchFamily="18" charset="0"/>
              </a:rPr>
              <a:t>Георга III. </a:t>
            </a:r>
          </a:p>
          <a:p>
            <a:r>
              <a:rPr lang="ru-RU" sz="3200" dirty="0">
                <a:solidFill>
                  <a:schemeClr val="tx1"/>
                </a:solidFill>
                <a:latin typeface="Times New Roman" panose="02020603050405020304" pitchFamily="18" charset="0"/>
                <a:cs typeface="Times New Roman" panose="02020603050405020304" pitchFamily="18" charset="0"/>
              </a:rPr>
              <a:t> </a:t>
            </a:r>
            <a:r>
              <a:rPr lang="ru-RU" sz="3200" dirty="0" smtClean="0">
                <a:solidFill>
                  <a:schemeClr val="tx1"/>
                </a:solidFill>
                <a:latin typeface="Times New Roman" panose="02020603050405020304" pitchFamily="18" charset="0"/>
                <a:cs typeface="Times New Roman" panose="02020603050405020304" pitchFamily="18" charset="0"/>
              </a:rPr>
              <a:t> 20 </a:t>
            </a:r>
            <a:r>
              <a:rPr lang="ru-RU" sz="3200" dirty="0">
                <a:solidFill>
                  <a:schemeClr val="tx1"/>
                </a:solidFill>
                <a:latin typeface="Times New Roman" panose="02020603050405020304" pitchFamily="18" charset="0"/>
                <a:cs typeface="Times New Roman" panose="02020603050405020304" pitchFamily="18" charset="0"/>
              </a:rPr>
              <a:t>июня 1837 </a:t>
            </a:r>
            <a:r>
              <a:rPr lang="ru-RU" sz="3200" dirty="0" smtClean="0">
                <a:solidFill>
                  <a:schemeClr val="tx1"/>
                </a:solidFill>
                <a:latin typeface="Times New Roman" panose="02020603050405020304" pitchFamily="18" charset="0"/>
                <a:cs typeface="Times New Roman" panose="02020603050405020304" pitchFamily="18" charset="0"/>
              </a:rPr>
              <a:t> Виктория </a:t>
            </a:r>
            <a:r>
              <a:rPr lang="ru-RU" sz="3200" dirty="0">
                <a:solidFill>
                  <a:schemeClr val="tx1"/>
                </a:solidFill>
                <a:latin typeface="Times New Roman" panose="02020603050405020304" pitchFamily="18" charset="0"/>
                <a:cs typeface="Times New Roman" panose="02020603050405020304" pitchFamily="18" charset="0"/>
              </a:rPr>
              <a:t>стала королевой </a:t>
            </a:r>
            <a:r>
              <a:rPr lang="ru-RU" sz="3200" dirty="0" smtClean="0">
                <a:solidFill>
                  <a:schemeClr val="tx1"/>
                </a:solidFill>
                <a:latin typeface="Times New Roman" panose="02020603050405020304" pitchFamily="18" charset="0"/>
                <a:cs typeface="Times New Roman" panose="02020603050405020304" pitchFamily="18" charset="0"/>
              </a:rPr>
              <a:t>Великобритании.</a:t>
            </a:r>
            <a:endParaRPr lang="ru-RU" sz="3200" dirty="0">
              <a:solidFill>
                <a:schemeClr val="tx1"/>
              </a:solidFill>
              <a:latin typeface="Times New Roman" panose="02020603050405020304" pitchFamily="18" charset="0"/>
              <a:cs typeface="Times New Roman" panose="02020603050405020304" pitchFamily="18" charset="0"/>
            </a:endParaRPr>
          </a:p>
          <a:p>
            <a:pPr marL="45720" indent="0">
              <a:buNone/>
            </a:pP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502" y="908720"/>
            <a:ext cx="3169498" cy="4320480"/>
          </a:xfrm>
          <a:prstGeom prst="rect">
            <a:avLst/>
          </a:prstGeom>
          <a:ln>
            <a:noFill/>
          </a:ln>
          <a:effectLst>
            <a:softEdge rad="112500"/>
          </a:effectLst>
        </p:spPr>
      </p:pic>
    </p:spTree>
    <p:extLst>
      <p:ext uri="{BB962C8B-B14F-4D97-AF65-F5344CB8AC3E}">
        <p14:creationId xmlns:p14="http://schemas.microsoft.com/office/powerpoint/2010/main" val="6325813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r>
              <a:rPr lang="ru-RU" sz="3200" dirty="0" smtClean="0">
                <a:solidFill>
                  <a:schemeClr val="tx1"/>
                </a:solidFill>
                <a:latin typeface="Times New Roman" panose="02020603050405020304" pitchFamily="18" charset="0"/>
                <a:cs typeface="Times New Roman" panose="02020603050405020304" pitchFamily="18" charset="0"/>
              </a:rPr>
              <a:t>Альберт  и Виктория поженились  </a:t>
            </a:r>
            <a:r>
              <a:rPr lang="ru-RU" sz="3200" dirty="0">
                <a:solidFill>
                  <a:schemeClr val="tx1"/>
                </a:solidFill>
                <a:latin typeface="Times New Roman" panose="02020603050405020304" pitchFamily="18" charset="0"/>
                <a:cs typeface="Times New Roman" panose="02020603050405020304" pitchFamily="18" charset="0"/>
              </a:rPr>
              <a:t>10 февраля 1840 года </a:t>
            </a:r>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в Лондоне. Альберт стал важным политическим советчиком и спутником королевы. Её </a:t>
            </a:r>
            <a:r>
              <a:rPr lang="ru-RU" sz="3200" dirty="0" smtClean="0">
                <a:solidFill>
                  <a:schemeClr val="tx1"/>
                </a:solidFill>
                <a:latin typeface="Times New Roman" panose="02020603050405020304" pitchFamily="18" charset="0"/>
                <a:cs typeface="Times New Roman" panose="02020603050405020304" pitchFamily="18" charset="0"/>
              </a:rPr>
              <a:t>первая дочь</a:t>
            </a:r>
            <a:r>
              <a:rPr lang="ru-RU" sz="3200" dirty="0">
                <a:solidFill>
                  <a:schemeClr val="tx1"/>
                </a:solidFill>
                <a:latin typeface="Times New Roman" panose="02020603050405020304" pitchFamily="18" charset="0"/>
                <a:cs typeface="Times New Roman" panose="02020603050405020304" pitchFamily="18" charset="0"/>
              </a:rPr>
              <a:t>, также названная </a:t>
            </a:r>
            <a:r>
              <a:rPr lang="ru-RU" sz="3200" dirty="0" smtClean="0">
                <a:solidFill>
                  <a:schemeClr val="tx1"/>
                </a:solidFill>
                <a:latin typeface="Times New Roman" panose="02020603050405020304" pitchFamily="18" charset="0"/>
                <a:cs typeface="Times New Roman" panose="02020603050405020304" pitchFamily="18" charset="0"/>
              </a:rPr>
              <a:t>Викторией, </a:t>
            </a:r>
            <a:r>
              <a:rPr lang="ru-RU" sz="3200" dirty="0">
                <a:solidFill>
                  <a:schemeClr val="tx1"/>
                </a:solidFill>
                <a:latin typeface="Times New Roman" panose="02020603050405020304" pitchFamily="18" charset="0"/>
                <a:cs typeface="Times New Roman" panose="02020603050405020304" pitchFamily="18" charset="0"/>
              </a:rPr>
              <a:t>родилась 21 ноября 1840 </a:t>
            </a:r>
            <a:r>
              <a:rPr lang="ru-RU" sz="3200" dirty="0" smtClean="0">
                <a:solidFill>
                  <a:schemeClr val="tx1"/>
                </a:solidFill>
                <a:latin typeface="Times New Roman" panose="02020603050405020304" pitchFamily="18" charset="0"/>
                <a:cs typeface="Times New Roman" panose="02020603050405020304" pitchFamily="18" charset="0"/>
              </a:rPr>
              <a:t>года, Королева Виктория ненавидела быть беременной и несмотря на это у нее было </a:t>
            </a:r>
            <a:r>
              <a:rPr lang="ru-RU" sz="3200" dirty="0" smtClean="0">
                <a:solidFill>
                  <a:schemeClr val="tx1"/>
                </a:solidFill>
                <a:latin typeface="Times New Roman" panose="02020603050405020304" pitchFamily="18" charset="0"/>
                <a:cs typeface="Times New Roman" panose="02020603050405020304" pitchFamily="18" charset="0"/>
              </a:rPr>
              <a:t>9 </a:t>
            </a:r>
            <a:r>
              <a:rPr lang="ru-RU" sz="3200" dirty="0" smtClean="0">
                <a:solidFill>
                  <a:schemeClr val="tx1"/>
                </a:solidFill>
                <a:latin typeface="Times New Roman" panose="02020603050405020304" pitchFamily="18" charset="0"/>
                <a:cs typeface="Times New Roman" panose="02020603050405020304" pitchFamily="18" charset="0"/>
              </a:rPr>
              <a:t>детей. </a:t>
            </a:r>
            <a:endParaRPr lang="ru-RU" sz="3200" dirty="0">
              <a:solidFill>
                <a:schemeClr val="tx1"/>
              </a:solidFill>
              <a:latin typeface="Times New Roman" panose="02020603050405020304" pitchFamily="18" charset="0"/>
              <a:cs typeface="Times New Roman" panose="02020603050405020304" pitchFamily="18" charset="0"/>
            </a:endParaRPr>
          </a:p>
          <a:p>
            <a:r>
              <a:rPr lang="ru-RU" sz="3200" dirty="0">
                <a:solidFill>
                  <a:schemeClr val="tx1"/>
                </a:solidFill>
                <a:latin typeface="Times New Roman" panose="02020603050405020304" pitchFamily="18" charset="0"/>
                <a:cs typeface="Times New Roman" panose="02020603050405020304" pitchFamily="18" charset="0"/>
              </a:rPr>
              <a:t> В марте 1861 году умерла мать Виктории. Чтобы облегчить глубокую скорбь жены, Альберт взял на себя её основные обязанности, но и  Альберт, прожив еще немного, умер 14 декабря 1861 года. Эта смерть </a:t>
            </a:r>
            <a:r>
              <a:rPr lang="ru-RU" sz="3200" dirty="0" smtClean="0">
                <a:solidFill>
                  <a:schemeClr val="tx1"/>
                </a:solidFill>
                <a:latin typeface="Times New Roman" panose="02020603050405020304" pitchFamily="18" charset="0"/>
                <a:cs typeface="Times New Roman" panose="02020603050405020304" pitchFamily="18" charset="0"/>
              </a:rPr>
              <a:t>стала большим ударом для Виктории</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0346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5724128" cy="6858000"/>
          </a:xfrm>
        </p:spPr>
        <p:txBody>
          <a:bodyPr>
            <a:noAutofit/>
          </a:bodyPr>
          <a:lstStyle/>
          <a:p>
            <a:r>
              <a:rPr lang="ru-RU"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20 июня </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1887 году Британская империя отпраздновала золотой юбилей Виктории.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23 </a:t>
            </a:r>
            <a:r>
              <a:rPr lang="ru-RU" sz="2400" dirty="0">
                <a:solidFill>
                  <a:schemeClr val="tx1"/>
                </a:solidFill>
                <a:latin typeface="Times New Roman" panose="02020603050405020304" pitchFamily="18" charset="0"/>
                <a:cs typeface="Times New Roman" panose="02020603050405020304" pitchFamily="18" charset="0"/>
              </a:rPr>
              <a:t>сентября 1896 года Виктория превзошла своего дедушку Георга III как монарха с самым продолжительным правлением в истории </a:t>
            </a:r>
            <a:r>
              <a:rPr lang="ru-RU" sz="2400" dirty="0" smtClean="0">
                <a:solidFill>
                  <a:schemeClr val="tx1"/>
                </a:solidFill>
                <a:latin typeface="Times New Roman" panose="02020603050405020304" pitchFamily="18" charset="0"/>
                <a:cs typeface="Times New Roman" panose="02020603050405020304" pitchFamily="18" charset="0"/>
              </a:rPr>
              <a:t> Великобритании</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smtClean="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В </a:t>
            </a:r>
            <a:r>
              <a:rPr lang="ru-RU" sz="2400" dirty="0">
                <a:solidFill>
                  <a:schemeClr val="tx1"/>
                </a:solidFill>
                <a:latin typeface="Times New Roman" panose="02020603050405020304" pitchFamily="18" charset="0"/>
                <a:cs typeface="Times New Roman" panose="02020603050405020304" pitchFamily="18" charset="0"/>
              </a:rPr>
              <a:t>1897 году Виктория </a:t>
            </a:r>
            <a:r>
              <a:rPr lang="ru-RU" sz="2400" dirty="0" smtClean="0">
                <a:solidFill>
                  <a:schemeClr val="tx1"/>
                </a:solidFill>
                <a:latin typeface="Times New Roman" panose="02020603050405020304" pitchFamily="18" charset="0"/>
                <a:cs typeface="Times New Roman" panose="02020603050405020304" pitchFamily="18" charset="0"/>
              </a:rPr>
              <a:t>отпраздновала бриллиантовый юбилей  своего правления и в этом же году написала </a:t>
            </a:r>
            <a:r>
              <a:rPr lang="ru-RU" sz="2400" dirty="0">
                <a:solidFill>
                  <a:schemeClr val="tx1"/>
                </a:solidFill>
                <a:latin typeface="Times New Roman" panose="02020603050405020304" pitchFamily="18" charset="0"/>
                <a:cs typeface="Times New Roman" panose="02020603050405020304" pitchFamily="18" charset="0"/>
              </a:rPr>
              <a:t>инструкции к своим похоронам. Она была одета в белое платье и свадебную вуаль</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Её </a:t>
            </a:r>
            <a:r>
              <a:rPr lang="ru-RU" sz="2400" dirty="0">
                <a:solidFill>
                  <a:schemeClr val="tx1"/>
                </a:solidFill>
                <a:latin typeface="Times New Roman" panose="02020603050405020304" pitchFamily="18" charset="0"/>
                <a:cs typeface="Times New Roman" panose="02020603050405020304" pitchFamily="18" charset="0"/>
              </a:rPr>
              <a:t>правление продлилось 63 года, семь месяцев и два дня. Дольше неё царствует только нынешняя британская королева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3" y="764704"/>
            <a:ext cx="3570490" cy="3861048"/>
          </a:xfrm>
          <a:prstGeom prst="rect">
            <a:avLst/>
          </a:prstGeom>
          <a:ln>
            <a:noFill/>
          </a:ln>
          <a:effectLst>
            <a:softEdge rad="112500"/>
          </a:effectLst>
        </p:spPr>
      </p:pic>
    </p:spTree>
    <p:extLst>
      <p:ext uri="{BB962C8B-B14F-4D97-AF65-F5344CB8AC3E}">
        <p14:creationId xmlns:p14="http://schemas.microsoft.com/office/powerpoint/2010/main" val="41008786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14776"/>
            <a:ext cx="3995936" cy="6222535"/>
          </a:xfrm>
        </p:spPr>
        <p:txBody>
          <a:bodyPr/>
          <a:lstStyle/>
          <a:p>
            <a:r>
              <a:rPr lang="ru-RU" dirty="0">
                <a:effectLst/>
              </a:rPr>
              <a:t>Елизавета </a:t>
            </a:r>
            <a:r>
              <a:rPr lang="en-US" dirty="0">
                <a:effectLst/>
              </a:rPr>
              <a:t>II</a:t>
            </a:r>
            <a:endParaRPr lang="ru-RU" dirty="0">
              <a:effectLst/>
            </a:endParaRPr>
          </a:p>
        </p:txBody>
      </p:sp>
      <p:sp>
        <p:nvSpPr>
          <p:cNvPr id="3" name="Объект 2"/>
          <p:cNvSpPr>
            <a:spLocks noGrp="1"/>
          </p:cNvSpPr>
          <p:nvPr>
            <p:ph sz="quarter" idx="13"/>
          </p:nvPr>
        </p:nvSpPr>
        <p:spPr>
          <a:xfrm>
            <a:off x="18434" y="0"/>
            <a:ext cx="5417662" cy="6858000"/>
          </a:xfrm>
        </p:spPr>
        <p:txBody>
          <a:bodyPr>
            <a:normAutofit/>
          </a:bodyPr>
          <a:lstStyle/>
          <a:p>
            <a:r>
              <a:rPr lang="ru-RU" dirty="0" err="1">
                <a:solidFill>
                  <a:schemeClr val="tx1"/>
                </a:solidFill>
                <a:latin typeface="Times New Roman" panose="02020603050405020304" pitchFamily="18" charset="0"/>
                <a:cs typeface="Times New Roman" panose="02020603050405020304" pitchFamily="18" charset="0"/>
              </a:rPr>
              <a:t>Елизаве́та</a:t>
            </a:r>
            <a:r>
              <a:rPr lang="ru-RU" dirty="0">
                <a:solidFill>
                  <a:schemeClr val="tx1"/>
                </a:solidFill>
                <a:latin typeface="Times New Roman" panose="02020603050405020304" pitchFamily="18" charset="0"/>
                <a:cs typeface="Times New Roman" panose="02020603050405020304" pitchFamily="18" charset="0"/>
              </a:rPr>
              <a:t> II  — царствующая королева Великобритании с 1952 года по настоящее время. </a:t>
            </a:r>
          </a:p>
          <a:p>
            <a:r>
              <a:rPr lang="ru-RU" dirty="0">
                <a:solidFill>
                  <a:schemeClr val="tx1"/>
                </a:solidFill>
                <a:latin typeface="Times New Roman" panose="02020603050405020304" pitchFamily="18" charset="0"/>
                <a:cs typeface="Times New Roman" panose="02020603050405020304" pitchFamily="18" charset="0"/>
              </a:rPr>
              <a:t> Принцесса Елизавета Александра Мария </a:t>
            </a:r>
            <a:r>
              <a:rPr lang="ru-RU" dirty="0" smtClean="0">
                <a:solidFill>
                  <a:schemeClr val="tx1"/>
                </a:solidFill>
                <a:latin typeface="Times New Roman" panose="02020603050405020304" pitchFamily="18" charset="0"/>
                <a:cs typeface="Times New Roman" panose="02020603050405020304" pitchFamily="18" charset="0"/>
              </a:rPr>
              <a:t> дочь  </a:t>
            </a:r>
            <a:r>
              <a:rPr lang="ru-RU" dirty="0">
                <a:solidFill>
                  <a:schemeClr val="tx1"/>
                </a:solidFill>
                <a:latin typeface="Times New Roman" panose="02020603050405020304" pitchFamily="18" charset="0"/>
                <a:cs typeface="Times New Roman" panose="02020603050405020304" pitchFamily="18" charset="0"/>
              </a:rPr>
              <a:t>Елизаветы </a:t>
            </a:r>
            <a:r>
              <a:rPr lang="ru-RU" dirty="0" err="1">
                <a:solidFill>
                  <a:schemeClr val="tx1"/>
                </a:solidFill>
                <a:latin typeface="Times New Roman" panose="02020603050405020304" pitchFamily="18" charset="0"/>
                <a:cs typeface="Times New Roman" panose="02020603050405020304" pitchFamily="18" charset="0"/>
              </a:rPr>
              <a:t>Боуз-Лайон</a:t>
            </a:r>
            <a:r>
              <a:rPr lang="ru-RU" dirty="0">
                <a:solidFill>
                  <a:schemeClr val="tx1"/>
                </a:solidFill>
                <a:latin typeface="Times New Roman" panose="02020603050405020304" pitchFamily="18" charset="0"/>
                <a:cs typeface="Times New Roman" panose="02020603050405020304" pitchFamily="18" charset="0"/>
              </a:rPr>
              <a:t> и Короля Георга </a:t>
            </a:r>
            <a:r>
              <a:rPr lang="ru-RU" dirty="0" smtClean="0">
                <a:solidFill>
                  <a:schemeClr val="tx1"/>
                </a:solidFill>
                <a:latin typeface="Times New Roman" panose="02020603050405020304" pitchFamily="18" charset="0"/>
                <a:cs typeface="Times New Roman" panose="02020603050405020304" pitchFamily="18" charset="0"/>
              </a:rPr>
              <a:t>VI. </a:t>
            </a:r>
            <a:r>
              <a:rPr lang="ru-RU" dirty="0">
                <a:solidFill>
                  <a:schemeClr val="tx1"/>
                </a:solidFill>
                <a:latin typeface="Times New Roman" panose="02020603050405020304" pitchFamily="18" charset="0"/>
                <a:cs typeface="Times New Roman" panose="02020603050405020304" pitchFamily="18" charset="0"/>
              </a:rPr>
              <a:t>Елизавета получила хорошее домашнее образование, в основном гуманитарной направленности — изучала историю конституции, правоведение, религиоведение, искусствоведение, а также  французский язык. При рождении Елизавета стала принцессой Йоркской и была третьей в линии наследования </a:t>
            </a:r>
            <a:r>
              <a:rPr lang="ru-RU" dirty="0" smtClean="0">
                <a:solidFill>
                  <a:schemeClr val="tx1"/>
                </a:solidFill>
                <a:latin typeface="Times New Roman" panose="02020603050405020304" pitchFamily="18" charset="0"/>
                <a:cs typeface="Times New Roman" panose="02020603050405020304" pitchFamily="18" charset="0"/>
              </a:rPr>
              <a:t>престола </a:t>
            </a:r>
          </a:p>
          <a:p>
            <a:r>
              <a:rPr lang="ru-RU" dirty="0" smtClean="0">
                <a:solidFill>
                  <a:schemeClr val="tx1"/>
                </a:solidFill>
                <a:latin typeface="Times New Roman" panose="02020603050405020304" pitchFamily="18" charset="0"/>
                <a:cs typeface="Times New Roman" panose="02020603050405020304" pitchFamily="18" charset="0"/>
              </a:rPr>
              <a:t> В 1947 </a:t>
            </a:r>
            <a:r>
              <a:rPr lang="ru-RU" dirty="0" smtClean="0">
                <a:solidFill>
                  <a:schemeClr val="tx1"/>
                </a:solidFill>
                <a:latin typeface="Times New Roman" panose="02020603050405020304" pitchFamily="18" charset="0"/>
                <a:cs typeface="Times New Roman" panose="02020603050405020304" pitchFamily="18" charset="0"/>
              </a:rPr>
              <a:t> Елизавета </a:t>
            </a:r>
            <a:r>
              <a:rPr lang="ru-RU" dirty="0">
                <a:solidFill>
                  <a:schemeClr val="tx1"/>
                </a:solidFill>
                <a:latin typeface="Times New Roman" panose="02020603050405020304" pitchFamily="18" charset="0"/>
                <a:cs typeface="Times New Roman" panose="02020603050405020304" pitchFamily="18" charset="0"/>
              </a:rPr>
              <a:t>вышла </a:t>
            </a:r>
            <a:r>
              <a:rPr lang="ru-RU" dirty="0" smtClean="0">
                <a:solidFill>
                  <a:schemeClr val="tx1"/>
                </a:solidFill>
                <a:latin typeface="Times New Roman" panose="02020603050405020304" pitchFamily="18" charset="0"/>
                <a:cs typeface="Times New Roman" panose="02020603050405020304" pitchFamily="18" charset="0"/>
              </a:rPr>
              <a:t> замуж за Филиппа </a:t>
            </a:r>
            <a:r>
              <a:rPr lang="ru-RU" dirty="0" err="1" smtClean="0">
                <a:solidFill>
                  <a:schemeClr val="tx1"/>
                </a:solidFill>
                <a:latin typeface="Times New Roman" panose="02020603050405020304" pitchFamily="18" charset="0"/>
                <a:cs typeface="Times New Roman" panose="02020603050405020304" pitchFamily="18" charset="0"/>
              </a:rPr>
              <a:t>Маунтбеттена</a:t>
            </a:r>
            <a:r>
              <a:rPr lang="ru-RU" dirty="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Став супругом принцессы, Филипп получил титул герцога </a:t>
            </a:r>
            <a:r>
              <a:rPr lang="ru-RU" dirty="0" err="1">
                <a:solidFill>
                  <a:schemeClr val="tx1"/>
                </a:solidFill>
                <a:latin typeface="Times New Roman" panose="02020603050405020304" pitchFamily="18" charset="0"/>
                <a:cs typeface="Times New Roman" panose="02020603050405020304" pitchFamily="18" charset="0"/>
              </a:rPr>
              <a:t>Эдинбургского</a:t>
            </a:r>
            <a:r>
              <a:rPr lang="ru-RU" dirty="0">
                <a:solidFill>
                  <a:schemeClr val="tx1"/>
                </a:solidFill>
                <a:latin typeface="Times New Roman" panose="02020603050405020304" pitchFamily="18" charset="0"/>
                <a:cs typeface="Times New Roman" panose="02020603050405020304" pitchFamily="18" charset="0"/>
              </a:rPr>
              <a:t>.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268759"/>
            <a:ext cx="3923928" cy="3962567"/>
          </a:xfrm>
          <a:prstGeom prst="rect">
            <a:avLst/>
          </a:prstGeom>
          <a:ln>
            <a:noFill/>
          </a:ln>
          <a:effectLst>
            <a:softEdge rad="112500"/>
          </a:effectLst>
        </p:spPr>
      </p:pic>
    </p:spTree>
    <p:extLst>
      <p:ext uri="{BB962C8B-B14F-4D97-AF65-F5344CB8AC3E}">
        <p14:creationId xmlns:p14="http://schemas.microsoft.com/office/powerpoint/2010/main" val="25439597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fontScale="92500" lnSpcReduction="10000"/>
          </a:bodyPr>
          <a:lstStyle/>
          <a:p>
            <a:pPr algn="just"/>
            <a:r>
              <a:rPr lang="ru-RU" dirty="0">
                <a:solidFill>
                  <a:schemeClr val="tx1"/>
                </a:solidFill>
              </a:rPr>
              <a:t> </a:t>
            </a:r>
            <a:r>
              <a:rPr lang="ru-RU" sz="2300" dirty="0" smtClean="0">
                <a:solidFill>
                  <a:schemeClr val="tx1"/>
                </a:solidFill>
                <a:latin typeface="Times New Roman" panose="02020603050405020304" pitchFamily="18" charset="0"/>
                <a:cs typeface="Times New Roman" panose="02020603050405020304" pitchFamily="18" charset="0"/>
              </a:rPr>
              <a:t> Церемония </a:t>
            </a:r>
            <a:r>
              <a:rPr lang="ru-RU" sz="2300" dirty="0">
                <a:solidFill>
                  <a:schemeClr val="tx1"/>
                </a:solidFill>
                <a:latin typeface="Times New Roman" panose="02020603050405020304" pitchFamily="18" charset="0"/>
                <a:cs typeface="Times New Roman" panose="02020603050405020304" pitchFamily="18" charset="0"/>
              </a:rPr>
              <a:t>коронации Елизаветы II состоялась в Вестминстерском аббатстве 2 июня 1953 года. Это была первая коронация британского монарха, транслировавшаяся по телевидению. </a:t>
            </a:r>
          </a:p>
          <a:p>
            <a:pPr algn="just"/>
            <a:r>
              <a:rPr lang="ru-RU" sz="2300" dirty="0">
                <a:solidFill>
                  <a:schemeClr val="tx1"/>
                </a:solidFill>
                <a:latin typeface="Times New Roman" panose="02020603050405020304" pitchFamily="18" charset="0"/>
                <a:cs typeface="Times New Roman" panose="02020603050405020304" pitchFamily="18" charset="0"/>
              </a:rPr>
              <a:t> В 1957 году Елизавета впервые совершила визиты в США и Канаду как королева Канады и  в этом же году 25 декабря  Елизавета II стала первым британским монархом, поздравившим подданных с Рождеством по </a:t>
            </a:r>
            <a:r>
              <a:rPr lang="ru-RU" sz="2300" dirty="0" smtClean="0">
                <a:solidFill>
                  <a:schemeClr val="tx1"/>
                </a:solidFill>
                <a:latin typeface="Times New Roman" panose="02020603050405020304" pitchFamily="18" charset="0"/>
                <a:cs typeface="Times New Roman" panose="02020603050405020304" pitchFamily="18" charset="0"/>
              </a:rPr>
              <a:t>телевидению.</a:t>
            </a:r>
            <a:endParaRPr lang="ru-RU" sz="2300" dirty="0">
              <a:solidFill>
                <a:schemeClr val="tx1"/>
              </a:solidFill>
              <a:latin typeface="Times New Roman" panose="02020603050405020304" pitchFamily="18" charset="0"/>
              <a:cs typeface="Times New Roman" panose="02020603050405020304" pitchFamily="18" charset="0"/>
            </a:endParaRPr>
          </a:p>
          <a:p>
            <a:pPr algn="just"/>
            <a:r>
              <a:rPr lang="ru-RU" sz="2300" dirty="0" smtClean="0">
                <a:solidFill>
                  <a:schemeClr val="tx1"/>
                </a:solidFill>
                <a:latin typeface="Times New Roman" panose="02020603050405020304" pitchFamily="18" charset="0"/>
                <a:cs typeface="Times New Roman" panose="02020603050405020304" pitchFamily="18" charset="0"/>
              </a:rPr>
              <a:t> Дважды </a:t>
            </a:r>
            <a:r>
              <a:rPr lang="ru-RU" sz="2300" dirty="0">
                <a:solidFill>
                  <a:schemeClr val="tx1"/>
                </a:solidFill>
                <a:latin typeface="Times New Roman" panose="02020603050405020304" pitchFamily="18" charset="0"/>
                <a:cs typeface="Times New Roman" panose="02020603050405020304" pitchFamily="18" charset="0"/>
              </a:rPr>
              <a:t>Елизавета II торжественно открывала  XXI Олимпийские игры в </a:t>
            </a:r>
            <a:r>
              <a:rPr lang="ru-RU" sz="2300" dirty="0" smtClean="0">
                <a:solidFill>
                  <a:schemeClr val="tx1"/>
                </a:solidFill>
                <a:latin typeface="Times New Roman" panose="02020603050405020304" pitchFamily="18" charset="0"/>
                <a:cs typeface="Times New Roman" panose="02020603050405020304" pitchFamily="18" charset="0"/>
              </a:rPr>
              <a:t>Монреале </a:t>
            </a:r>
            <a:r>
              <a:rPr lang="ru-RU" sz="2300" dirty="0">
                <a:solidFill>
                  <a:schemeClr val="tx1"/>
                </a:solidFill>
                <a:latin typeface="Times New Roman" panose="02020603050405020304" pitchFamily="18" charset="0"/>
                <a:cs typeface="Times New Roman" panose="02020603050405020304" pitchFamily="18" charset="0"/>
              </a:rPr>
              <a:t>в 1976 году и в 2012 году ХХХ Олимпийские игры в Лондоне. </a:t>
            </a:r>
          </a:p>
          <a:p>
            <a:pPr algn="just"/>
            <a:r>
              <a:rPr lang="ru-RU" sz="2300" dirty="0">
                <a:solidFill>
                  <a:schemeClr val="tx1"/>
                </a:solidFill>
                <a:latin typeface="Times New Roman" panose="02020603050405020304" pitchFamily="18" charset="0"/>
                <a:cs typeface="Times New Roman" panose="02020603050405020304" pitchFamily="18" charset="0"/>
              </a:rPr>
              <a:t>Однако, несмотря на всю любовь Британских подданных к своей королеве,  конце 1970-х — начале 1980-х на королевскую семью был совершен ряд покушений</a:t>
            </a:r>
            <a:r>
              <a:rPr lang="ru-RU" sz="2300" dirty="0" smtClean="0">
                <a:solidFill>
                  <a:schemeClr val="tx1"/>
                </a:solidFill>
                <a:latin typeface="Times New Roman" panose="02020603050405020304" pitchFamily="18" charset="0"/>
                <a:cs typeface="Times New Roman" panose="02020603050405020304" pitchFamily="18" charset="0"/>
              </a:rPr>
              <a:t>. </a:t>
            </a:r>
            <a:endParaRPr lang="ru-RU" sz="2300" dirty="0">
              <a:solidFill>
                <a:schemeClr val="tx1"/>
              </a:solidFill>
              <a:latin typeface="Times New Roman" panose="02020603050405020304" pitchFamily="18" charset="0"/>
              <a:cs typeface="Times New Roman" panose="02020603050405020304" pitchFamily="18" charset="0"/>
            </a:endParaRPr>
          </a:p>
          <a:p>
            <a:pPr algn="just"/>
            <a:r>
              <a:rPr lang="ru-RU" sz="2300" dirty="0">
                <a:solidFill>
                  <a:schemeClr val="tx1"/>
                </a:solidFill>
                <a:latin typeface="Times New Roman" panose="02020603050405020304" pitchFamily="18" charset="0"/>
                <a:cs typeface="Times New Roman" panose="02020603050405020304" pitchFamily="18" charset="0"/>
              </a:rPr>
              <a:t>2010-е годы </a:t>
            </a:r>
            <a:r>
              <a:rPr lang="ru-RU" sz="2300" dirty="0" smtClean="0">
                <a:solidFill>
                  <a:schemeClr val="tx1"/>
                </a:solidFill>
                <a:latin typeface="Times New Roman" panose="02020603050405020304" pitchFamily="18" charset="0"/>
                <a:cs typeface="Times New Roman" panose="02020603050405020304" pitchFamily="18" charset="0"/>
              </a:rPr>
              <a:t> были приняты нормативные акты, </a:t>
            </a:r>
            <a:r>
              <a:rPr lang="ru-RU" sz="2300" dirty="0">
                <a:solidFill>
                  <a:schemeClr val="tx1"/>
                </a:solidFill>
                <a:latin typeface="Times New Roman" panose="02020603050405020304" pitchFamily="18" charset="0"/>
                <a:cs typeface="Times New Roman" panose="02020603050405020304" pitchFamily="18" charset="0"/>
              </a:rPr>
              <a:t>которые лишили британскую монархию ряда </a:t>
            </a:r>
            <a:r>
              <a:rPr lang="ru-RU" sz="2300" dirty="0" smtClean="0">
                <a:solidFill>
                  <a:schemeClr val="tx1"/>
                </a:solidFill>
                <a:latin typeface="Times New Roman" panose="02020603050405020304" pitchFamily="18" charset="0"/>
                <a:cs typeface="Times New Roman" panose="02020603050405020304" pitchFamily="18" charset="0"/>
              </a:rPr>
              <a:t>полномочий и закон</a:t>
            </a:r>
            <a:r>
              <a:rPr lang="ru-RU" sz="2300" dirty="0">
                <a:solidFill>
                  <a:schemeClr val="tx1"/>
                </a:solidFill>
                <a:latin typeface="Times New Roman" panose="02020603050405020304" pitchFamily="18" charset="0"/>
                <a:cs typeface="Times New Roman" panose="02020603050405020304" pitchFamily="18" charset="0"/>
              </a:rPr>
              <a:t>, изменяющий </a:t>
            </a:r>
            <a:r>
              <a:rPr lang="ru-RU" sz="2300" dirty="0" smtClean="0">
                <a:solidFill>
                  <a:schemeClr val="tx1"/>
                </a:solidFill>
                <a:latin typeface="Times New Roman" panose="02020603050405020304" pitchFamily="18" charset="0"/>
                <a:cs typeface="Times New Roman" panose="02020603050405020304" pitchFamily="18" charset="0"/>
              </a:rPr>
              <a:t>порядок престолонаследования</a:t>
            </a:r>
            <a:r>
              <a:rPr lang="ru-RU" sz="2300" dirty="0">
                <a:solidFill>
                  <a:schemeClr val="tx1"/>
                </a:solidFill>
                <a:latin typeface="Times New Roman" panose="02020603050405020304" pitchFamily="18" charset="0"/>
                <a:cs typeface="Times New Roman" panose="02020603050405020304" pitchFamily="18" charset="0"/>
              </a:rPr>
              <a:t>, по которому мужчины-наследники теряют приоритет над женщинами. </a:t>
            </a:r>
            <a:r>
              <a:rPr lang="ru-RU" sz="2300" dirty="0" smtClean="0">
                <a:solidFill>
                  <a:schemeClr val="tx1"/>
                </a:solidFill>
                <a:latin typeface="Times New Roman" panose="02020603050405020304" pitchFamily="18" charset="0"/>
                <a:cs typeface="Times New Roman" panose="02020603050405020304" pitchFamily="18" charset="0"/>
              </a:rPr>
              <a:t>В </a:t>
            </a:r>
            <a:r>
              <a:rPr lang="ru-RU" sz="2300" dirty="0">
                <a:solidFill>
                  <a:schemeClr val="tx1"/>
                </a:solidFill>
                <a:latin typeface="Times New Roman" panose="02020603050405020304" pitchFamily="18" charset="0"/>
                <a:cs typeface="Times New Roman" panose="02020603050405020304" pitchFamily="18" charset="0"/>
              </a:rPr>
              <a:t>2015 году вступил в силу парламентский акт, который установил точные сроки работы парламента и даты очередных выборов, что лишило королеву привилегии роспуска парламента.   В соответствии с британской традицией парламентарной монархии, Елизавета II выполняет в основном представительские </a:t>
            </a:r>
            <a:r>
              <a:rPr lang="ru-RU" sz="2300" dirty="0" smtClean="0">
                <a:solidFill>
                  <a:schemeClr val="tx1"/>
                </a:solidFill>
                <a:latin typeface="Times New Roman" panose="02020603050405020304" pitchFamily="18" charset="0"/>
                <a:cs typeface="Times New Roman" panose="02020603050405020304" pitchFamily="18" charset="0"/>
              </a:rPr>
              <a:t>функции.</a:t>
            </a:r>
            <a:endParaRPr lang="ru-RU" sz="23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22459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646" y="0"/>
            <a:ext cx="9176645" cy="6858000"/>
          </a:xfrm>
        </p:spPr>
        <p:txBody>
          <a:bodyPr>
            <a:normAutofit/>
          </a:bodyPr>
          <a:lstStyle/>
          <a:p>
            <a:r>
              <a:rPr lang="ru-RU" sz="2800" dirty="0">
                <a:solidFill>
                  <a:schemeClr val="tx1"/>
                </a:solidFill>
                <a:latin typeface="Times New Roman" panose="02020603050405020304" pitchFamily="18" charset="0"/>
                <a:cs typeface="Times New Roman" panose="02020603050405020304" pitchFamily="18" charset="0"/>
              </a:rPr>
              <a:t>Королева Великобритании Елизавета II ежедневно просматривает основные британские газеты и отвечает </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на некоторые письма</a:t>
            </a:r>
            <a:r>
              <a:rPr lang="ru-RU" sz="2800" dirty="0" smtClean="0">
                <a:solidFill>
                  <a:schemeClr val="tx1"/>
                </a:solidFill>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a:p>
            <a:r>
              <a:rPr lang="ru-RU" sz="2800" dirty="0">
                <a:solidFill>
                  <a:schemeClr val="tx1"/>
                </a:solidFill>
                <a:latin typeface="Times New Roman" panose="02020603050405020304" pitchFamily="18" charset="0"/>
                <a:cs typeface="Times New Roman" panose="02020603050405020304" pitchFamily="18" charset="0"/>
              </a:rPr>
              <a:t>Также Елизавета II активно занимается благотворительностью и общественной деятельностью. </a:t>
            </a:r>
            <a:r>
              <a:rPr lang="ru-RU" sz="2800" dirty="0" smtClean="0">
                <a:solidFill>
                  <a:schemeClr val="tx1"/>
                </a:solidFill>
                <a:latin typeface="Times New Roman" panose="02020603050405020304" pitchFamily="18" charset="0"/>
                <a:cs typeface="Times New Roman" panose="02020603050405020304" pitchFamily="18" charset="0"/>
              </a:rPr>
              <a:t> </a:t>
            </a:r>
          </a:p>
          <a:p>
            <a:r>
              <a:rPr lang="ru-RU" sz="2800" dirty="0" smtClean="0">
                <a:solidFill>
                  <a:schemeClr val="tx1"/>
                </a:solidFill>
                <a:latin typeface="Times New Roman" panose="02020603050405020304" pitchFamily="18" charset="0"/>
                <a:cs typeface="Times New Roman" panose="02020603050405020304" pitchFamily="18" charset="0"/>
              </a:rPr>
              <a:t>Полный </a:t>
            </a:r>
            <a:r>
              <a:rPr lang="ru-RU" sz="2800" dirty="0">
                <a:solidFill>
                  <a:schemeClr val="tx1"/>
                </a:solidFill>
                <a:latin typeface="Times New Roman" panose="02020603050405020304" pitchFamily="18" charset="0"/>
                <a:cs typeface="Times New Roman" panose="02020603050405020304" pitchFamily="18" charset="0"/>
              </a:rPr>
              <a:t>титул Елизаветы II в Великобритании Her Majesty Elizabeth the Second, by the Grace of God of the United Kingdom of Great Britain and Northern Ireland, and of Her other Realms and Territories Queen, Head of the Commonwealth, Defender of the Faith.</a:t>
            </a:r>
          </a:p>
          <a:p>
            <a:r>
              <a:rPr lang="ru-RU" sz="2800" dirty="0" smtClean="0">
                <a:solidFill>
                  <a:schemeClr val="tx1"/>
                </a:solidFill>
                <a:latin typeface="Times New Roman" panose="02020603050405020304" pitchFamily="18" charset="0"/>
                <a:cs typeface="Times New Roman" panose="02020603050405020304" pitchFamily="18" charset="0"/>
              </a:rPr>
              <a:t>При </a:t>
            </a:r>
            <a:r>
              <a:rPr lang="ru-RU" sz="2800" dirty="0">
                <a:solidFill>
                  <a:schemeClr val="tx1"/>
                </a:solidFill>
                <a:latin typeface="Times New Roman" panose="02020603050405020304" pitchFamily="18" charset="0"/>
                <a:cs typeface="Times New Roman" panose="02020603050405020304" pitchFamily="18" charset="0"/>
              </a:rPr>
              <a:t>восшествии на престол в 1952 году, Елизавета стала королевой семи </a:t>
            </a:r>
            <a:r>
              <a:rPr lang="ru-RU" sz="2800" dirty="0" smtClean="0">
                <a:solidFill>
                  <a:schemeClr val="tx1"/>
                </a:solidFill>
                <a:latin typeface="Times New Roman" panose="02020603050405020304" pitchFamily="18" charset="0"/>
                <a:cs typeface="Times New Roman" panose="02020603050405020304" pitchFamily="18" charset="0"/>
              </a:rPr>
              <a:t>государств</a:t>
            </a:r>
            <a:r>
              <a:rPr lang="ru-RU" sz="2800" dirty="0"/>
              <a:t>.</a:t>
            </a:r>
          </a:p>
        </p:txBody>
      </p:sp>
    </p:spTree>
    <p:extLst>
      <p:ext uri="{BB962C8B-B14F-4D97-AF65-F5344CB8AC3E}">
        <p14:creationId xmlns:p14="http://schemas.microsoft.com/office/powerpoint/2010/main" val="249329048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672" y="0"/>
            <a:ext cx="9151672" cy="6858000"/>
          </a:xfrm>
        </p:spPr>
        <p:txBody>
          <a:bodyPr>
            <a:noAutofit/>
          </a:bodyPr>
          <a:lstStyle/>
          <a:p>
            <a:pPr algn="ctr"/>
            <a:r>
              <a:rPr lang="ru-RU" sz="1900" b="1" i="1" u="sng" dirty="0" smtClean="0">
                <a:latin typeface="Times New Roman" panose="02020603050405020304" pitchFamily="18" charset="0"/>
                <a:cs typeface="Times New Roman" panose="02020603050405020304" pitchFamily="18" charset="0"/>
              </a:rPr>
              <a:t> </a:t>
            </a:r>
            <a:r>
              <a:rPr lang="ru-RU" sz="1900" b="1" i="1" u="sng" dirty="0" smtClean="0">
                <a:solidFill>
                  <a:schemeClr val="tx1"/>
                </a:solidFill>
                <a:latin typeface="Times New Roman" panose="02020603050405020304" pitchFamily="18" charset="0"/>
                <a:cs typeface="Times New Roman" panose="02020603050405020304" pitchFamily="18" charset="0"/>
              </a:rPr>
              <a:t>На </a:t>
            </a:r>
            <a:r>
              <a:rPr lang="ru-RU" sz="1900" b="1" i="1" u="sng" dirty="0">
                <a:solidFill>
                  <a:schemeClr val="tx1"/>
                </a:solidFill>
                <a:latin typeface="Times New Roman" panose="02020603050405020304" pitchFamily="18" charset="0"/>
                <a:cs typeface="Times New Roman" panose="02020603050405020304" pitchFamily="18" charset="0"/>
              </a:rPr>
              <a:t>сегодняшний день существуют следующие официальные Обязанности Суверена:</a:t>
            </a:r>
          </a:p>
          <a:p>
            <a:pPr marL="45720" indent="0">
              <a:buNone/>
            </a:pPr>
            <a:r>
              <a:rPr lang="ru-RU" sz="2000" dirty="0" smtClean="0">
                <a:solidFill>
                  <a:schemeClr val="tx1"/>
                </a:solidFill>
                <a:latin typeface="Times New Roman" panose="02020603050405020304" pitchFamily="18" charset="0"/>
                <a:cs typeface="Times New Roman" panose="02020603050405020304" pitchFamily="18" charset="0"/>
              </a:rPr>
              <a:t>•монарх </a:t>
            </a:r>
            <a:r>
              <a:rPr lang="ru-RU" sz="2000" dirty="0">
                <a:solidFill>
                  <a:schemeClr val="tx1"/>
                </a:solidFill>
                <a:latin typeface="Times New Roman" panose="02020603050405020304" pitchFamily="18" charset="0"/>
                <a:cs typeface="Times New Roman" panose="02020603050405020304" pitchFamily="18" charset="0"/>
              </a:rPr>
              <a:t>является главой государств;</a:t>
            </a:r>
          </a:p>
          <a:p>
            <a:pPr marL="45720" indent="0">
              <a:buNone/>
            </a:pPr>
            <a:r>
              <a:rPr lang="ru-RU" sz="2000" dirty="0" smtClean="0">
                <a:solidFill>
                  <a:schemeClr val="tx1"/>
                </a:solidFill>
                <a:latin typeface="Times New Roman" panose="02020603050405020304" pitchFamily="18" charset="0"/>
                <a:cs typeface="Times New Roman" panose="02020603050405020304" pitchFamily="18" charset="0"/>
              </a:rPr>
              <a:t>•монарх </a:t>
            </a:r>
            <a:r>
              <a:rPr lang="ru-RU" sz="2000" dirty="0">
                <a:solidFill>
                  <a:schemeClr val="tx1"/>
                </a:solidFill>
                <a:latin typeface="Times New Roman" panose="02020603050405020304" pitchFamily="18" charset="0"/>
                <a:cs typeface="Times New Roman" panose="02020603050405020304" pitchFamily="18" charset="0"/>
              </a:rPr>
              <a:t>является главнокомандующим всеми вооружёнными силами;</a:t>
            </a:r>
          </a:p>
          <a:p>
            <a:pPr marL="45720" indent="0">
              <a:buNone/>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монарх имеет право вето на законы принимаемые парламентом</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p>
            <a:pPr marL="45720" indent="0" algn="ctr">
              <a:buNone/>
            </a:pPr>
            <a:r>
              <a:rPr lang="ru-RU" sz="1900" b="1" i="1" u="sng" dirty="0" smtClean="0">
                <a:solidFill>
                  <a:schemeClr val="tx1"/>
                </a:solidFill>
                <a:latin typeface="Times New Roman" panose="02020603050405020304" pitchFamily="18" charset="0"/>
                <a:cs typeface="Times New Roman" panose="02020603050405020304" pitchFamily="18" charset="0"/>
              </a:rPr>
              <a:t>И </a:t>
            </a:r>
            <a:r>
              <a:rPr lang="ru-RU" sz="1900" b="1" i="1" u="sng" dirty="0">
                <a:solidFill>
                  <a:schemeClr val="tx1"/>
                </a:solidFill>
                <a:latin typeface="Times New Roman" panose="02020603050405020304" pitchFamily="18" charset="0"/>
                <a:cs typeface="Times New Roman" panose="02020603050405020304" pitchFamily="18" charset="0"/>
              </a:rPr>
              <a:t>некоторые из важнейших Королевских Прав:</a:t>
            </a:r>
          </a:p>
          <a:p>
            <a:pPr marL="45720" indent="0">
              <a:buNone/>
            </a:pPr>
            <a:r>
              <a:rPr lang="ru-RU" sz="2000" dirty="0" smtClean="0">
                <a:solidFill>
                  <a:schemeClr val="tx1"/>
                </a:solidFill>
                <a:latin typeface="Times New Roman" panose="02020603050405020304" pitchFamily="18" charset="0"/>
                <a:cs typeface="Times New Roman" panose="02020603050405020304" pitchFamily="18" charset="0"/>
              </a:rPr>
              <a:t>•читать </a:t>
            </a:r>
            <a:r>
              <a:rPr lang="ru-RU" sz="2000" dirty="0">
                <a:solidFill>
                  <a:schemeClr val="tx1"/>
                </a:solidFill>
                <a:latin typeface="Times New Roman" panose="02020603050405020304" pitchFamily="18" charset="0"/>
                <a:cs typeface="Times New Roman" panose="02020603050405020304" pitchFamily="18" charset="0"/>
              </a:rPr>
              <a:t>секретные правительственные документы и доклады разведки;</a:t>
            </a:r>
          </a:p>
          <a:p>
            <a:pPr marL="45720" indent="0">
              <a:buNone/>
            </a:pPr>
            <a:r>
              <a:rPr lang="ru-RU" sz="2000" dirty="0" smtClean="0">
                <a:solidFill>
                  <a:schemeClr val="tx1"/>
                </a:solidFill>
                <a:latin typeface="Times New Roman" panose="02020603050405020304" pitchFamily="18" charset="0"/>
                <a:cs typeface="Times New Roman" panose="02020603050405020304" pitchFamily="18" charset="0"/>
              </a:rPr>
              <a:t>•объявлять </a:t>
            </a:r>
            <a:r>
              <a:rPr lang="ru-RU" sz="2000" dirty="0">
                <a:solidFill>
                  <a:schemeClr val="tx1"/>
                </a:solidFill>
                <a:latin typeface="Times New Roman" panose="02020603050405020304" pitchFamily="18" charset="0"/>
                <a:cs typeface="Times New Roman" panose="02020603050405020304" pitchFamily="18" charset="0"/>
              </a:rPr>
              <a:t>чрезвычайное положение;</a:t>
            </a:r>
          </a:p>
          <a:p>
            <a:pPr marL="45720" indent="0">
              <a:buNone/>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объявлять выборы;</a:t>
            </a:r>
          </a:p>
          <a:p>
            <a:pPr marL="45720" indent="0">
              <a:buNone/>
            </a:pPr>
            <a:r>
              <a:rPr lang="ru-RU" sz="2000" dirty="0" smtClean="0">
                <a:solidFill>
                  <a:schemeClr val="tx1"/>
                </a:solidFill>
                <a:latin typeface="Times New Roman" panose="02020603050405020304" pitchFamily="18" charset="0"/>
                <a:cs typeface="Times New Roman" panose="02020603050405020304" pitchFamily="18" charset="0"/>
              </a:rPr>
              <a:t>•осуществлять </a:t>
            </a:r>
            <a:r>
              <a:rPr lang="ru-RU" sz="2000" dirty="0">
                <a:solidFill>
                  <a:schemeClr val="tx1"/>
                </a:solidFill>
                <a:latin typeface="Times New Roman" panose="02020603050405020304" pitchFamily="18" charset="0"/>
                <a:cs typeface="Times New Roman" panose="02020603050405020304" pitchFamily="18" charset="0"/>
              </a:rPr>
              <a:t>королевскую волю – объявление войны посредством своего министра;</a:t>
            </a:r>
          </a:p>
          <a:p>
            <a:pPr marL="45720" indent="0">
              <a:buNone/>
            </a:pPr>
            <a:r>
              <a:rPr lang="ru-RU" sz="2000" dirty="0" smtClean="0">
                <a:solidFill>
                  <a:schemeClr val="tx1"/>
                </a:solidFill>
                <a:latin typeface="Times New Roman" panose="02020603050405020304" pitchFamily="18" charset="0"/>
                <a:cs typeface="Times New Roman" panose="02020603050405020304" pitchFamily="18" charset="0"/>
              </a:rPr>
              <a:t>•даровать </a:t>
            </a:r>
            <a:r>
              <a:rPr lang="ru-RU" sz="2000" dirty="0">
                <a:solidFill>
                  <a:schemeClr val="tx1"/>
                </a:solidFill>
                <a:latin typeface="Times New Roman" panose="02020603050405020304" pitchFamily="18" charset="0"/>
                <a:cs typeface="Times New Roman" panose="02020603050405020304" pitchFamily="18" charset="0"/>
              </a:rPr>
              <a:t>королевские гранты определённым компаниям, если это не запрещено статутами о корпорациях;</a:t>
            </a:r>
          </a:p>
          <a:p>
            <a:pPr marL="45720" indent="0">
              <a:buNone/>
            </a:pPr>
            <a:r>
              <a:rPr lang="ru-RU" sz="2000" dirty="0" smtClean="0">
                <a:solidFill>
                  <a:schemeClr val="tx1"/>
                </a:solidFill>
                <a:latin typeface="Times New Roman" panose="02020603050405020304" pitchFamily="18" charset="0"/>
                <a:cs typeface="Times New Roman" panose="02020603050405020304" pitchFamily="18" charset="0"/>
              </a:rPr>
              <a:t>•назначать </a:t>
            </a:r>
            <a:r>
              <a:rPr lang="ru-RU" sz="2000" dirty="0">
                <a:solidFill>
                  <a:schemeClr val="tx1"/>
                </a:solidFill>
                <a:latin typeface="Times New Roman" panose="02020603050405020304" pitchFamily="18" charset="0"/>
                <a:cs typeface="Times New Roman" panose="02020603050405020304" pitchFamily="18" charset="0"/>
              </a:rPr>
              <a:t>архиепископов, епископов, и большинство других церковных иерархов;</a:t>
            </a:r>
          </a:p>
          <a:p>
            <a:pPr marL="45720" indent="0">
              <a:buNone/>
            </a:pPr>
            <a:r>
              <a:rPr lang="ru-RU" sz="2000" dirty="0" smtClean="0">
                <a:solidFill>
                  <a:schemeClr val="tx1"/>
                </a:solidFill>
                <a:latin typeface="Times New Roman" panose="02020603050405020304" pitchFamily="18" charset="0"/>
                <a:cs typeface="Times New Roman" panose="02020603050405020304" pitchFamily="18" charset="0"/>
              </a:rPr>
              <a:t>•вести </a:t>
            </a:r>
            <a:r>
              <a:rPr lang="ru-RU" sz="2000" dirty="0">
                <a:solidFill>
                  <a:schemeClr val="tx1"/>
                </a:solidFill>
                <a:latin typeface="Times New Roman" panose="02020603050405020304" pitchFamily="18" charset="0"/>
                <a:cs typeface="Times New Roman" panose="02020603050405020304" pitchFamily="18" charset="0"/>
              </a:rPr>
              <a:t>международные отношения</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чеканить монеты.</a:t>
            </a:r>
          </a:p>
          <a:p>
            <a:endParaRPr lang="ru-RU" sz="19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82675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Autofit/>
          </a:bodyPr>
          <a:lstStyle/>
          <a:p>
            <a:pPr algn="ctr"/>
            <a:r>
              <a:rPr lang="ru-RU" sz="2100" b="1" i="1" u="sng" dirty="0">
                <a:solidFill>
                  <a:schemeClr val="tx1"/>
                </a:solidFill>
                <a:latin typeface="Times New Roman" panose="02020603050405020304" pitchFamily="18" charset="0"/>
                <a:cs typeface="Times New Roman" panose="02020603050405020304" pitchFamily="18" charset="0"/>
              </a:rPr>
              <a:t>Существуют также личные прерогативы Монарха:</a:t>
            </a:r>
          </a:p>
          <a:p>
            <a:r>
              <a:rPr lang="ru-RU" sz="2100" dirty="0" smtClean="0">
                <a:solidFill>
                  <a:schemeClr val="tx1"/>
                </a:solidFill>
                <a:latin typeface="Times New Roman" panose="02020603050405020304" pitchFamily="18" charset="0"/>
                <a:cs typeface="Times New Roman" panose="02020603050405020304" pitchFamily="18" charset="0"/>
              </a:rPr>
              <a:t>•</a:t>
            </a:r>
            <a:r>
              <a:rPr lang="ru-RU" sz="2400" dirty="0" smtClean="0">
                <a:solidFill>
                  <a:schemeClr val="tx1"/>
                </a:solidFill>
                <a:latin typeface="Times New Roman" panose="02020603050405020304" pitchFamily="18" charset="0"/>
                <a:cs typeface="Times New Roman" panose="02020603050405020304" pitchFamily="18" charset="0"/>
              </a:rPr>
              <a:t>монарх </a:t>
            </a:r>
            <a:r>
              <a:rPr lang="ru-RU" sz="2400" dirty="0">
                <a:solidFill>
                  <a:schemeClr val="tx1"/>
                </a:solidFill>
                <a:latin typeface="Times New Roman" panose="02020603050405020304" pitchFamily="18" charset="0"/>
                <a:cs typeface="Times New Roman" panose="02020603050405020304" pitchFamily="18" charset="0"/>
              </a:rPr>
              <a:t>не может ошибаться и быть неправым. Эта прерогатива, уходящая корнями в историю королевской неприкосновенности, означает, что монарх не несёт ответственности за совершённый им законодательный </a:t>
            </a:r>
            <a:r>
              <a:rPr lang="ru-RU" sz="2400" dirty="0" smtClean="0">
                <a:solidFill>
                  <a:schemeClr val="tx1"/>
                </a:solidFill>
                <a:latin typeface="Times New Roman" panose="02020603050405020304" pitchFamily="18" charset="0"/>
                <a:cs typeface="Times New Roman" panose="02020603050405020304" pitchFamily="18" charset="0"/>
              </a:rPr>
              <a:t>акт. Он  </a:t>
            </a:r>
            <a:r>
              <a:rPr lang="ru-RU" sz="2400" dirty="0">
                <a:solidFill>
                  <a:schemeClr val="tx1"/>
                </a:solidFill>
                <a:latin typeface="Times New Roman" panose="02020603050405020304" pitchFamily="18" charset="0"/>
                <a:cs typeface="Times New Roman" panose="02020603050405020304" pitchFamily="18" charset="0"/>
              </a:rPr>
              <a:t>не имеет права упорядочить законным путем то, что законом же запрещено;</a:t>
            </a:r>
          </a:p>
          <a:p>
            <a:r>
              <a:rPr lang="ru-RU" sz="2400" dirty="0" smtClean="0">
                <a:solidFill>
                  <a:schemeClr val="tx1"/>
                </a:solidFill>
                <a:latin typeface="Times New Roman" panose="02020603050405020304" pitchFamily="18" charset="0"/>
                <a:cs typeface="Times New Roman" panose="02020603050405020304" pitchFamily="18" charset="0"/>
              </a:rPr>
              <a:t>•монарх </a:t>
            </a:r>
            <a:r>
              <a:rPr lang="ru-RU" sz="2400" dirty="0">
                <a:solidFill>
                  <a:schemeClr val="tx1"/>
                </a:solidFill>
                <a:latin typeface="Times New Roman" panose="02020603050405020304" pitchFamily="18" charset="0"/>
                <a:cs typeface="Times New Roman" panose="02020603050405020304" pitchFamily="18" charset="0"/>
              </a:rPr>
              <a:t>не умирает, практически бессмертен. Причиной тому непрерывная смена королевских особ, – наследственность и преемственность. «Король умер. Да здравствует Король!»;</a:t>
            </a:r>
          </a:p>
          <a:p>
            <a:r>
              <a:rPr lang="ru-RU" sz="2400" dirty="0" smtClean="0">
                <a:solidFill>
                  <a:schemeClr val="tx1"/>
                </a:solidFill>
                <a:latin typeface="Times New Roman" panose="02020603050405020304" pitchFamily="18" charset="0"/>
                <a:cs typeface="Times New Roman" panose="02020603050405020304" pitchFamily="18" charset="0"/>
              </a:rPr>
              <a:t>•монарх </a:t>
            </a:r>
            <a:r>
              <a:rPr lang="ru-RU" sz="2400" dirty="0">
                <a:solidFill>
                  <a:schemeClr val="tx1"/>
                </a:solidFill>
                <a:latin typeface="Times New Roman" panose="02020603050405020304" pitchFamily="18" charset="0"/>
                <a:cs typeface="Times New Roman" panose="02020603050405020304" pitchFamily="18" charset="0"/>
              </a:rPr>
              <a:t>не может быть несовершеннолетним, и уж тем более ребёнком, – в каком бы возрасте не находился наследник, он уже король, или королева. </a:t>
            </a:r>
          </a:p>
          <a:p>
            <a:r>
              <a:rPr lang="ru-RU" sz="2400" dirty="0">
                <a:solidFill>
                  <a:schemeClr val="tx1"/>
                </a:solidFill>
                <a:latin typeface="Times New Roman" panose="02020603050405020304" pitchFamily="18" charset="0"/>
                <a:cs typeface="Times New Roman" panose="02020603050405020304" pitchFamily="18" charset="0"/>
              </a:rPr>
              <a:t>6 февраля 2017 Королева Великобритании </a:t>
            </a:r>
            <a:r>
              <a:rPr lang="ru-RU" sz="2400" dirty="0" smtClean="0">
                <a:solidFill>
                  <a:schemeClr val="tx1"/>
                </a:solidFill>
                <a:latin typeface="Times New Roman" panose="02020603050405020304" pitchFamily="18" charset="0"/>
                <a:cs typeface="Times New Roman" panose="02020603050405020304" pitchFamily="18" charset="0"/>
              </a:rPr>
              <a:t>отметила  </a:t>
            </a:r>
            <a:r>
              <a:rPr lang="ru-RU" sz="2400" dirty="0">
                <a:solidFill>
                  <a:schemeClr val="tx1"/>
                </a:solidFill>
                <a:latin typeface="Times New Roman" panose="02020603050405020304" pitchFamily="18" charset="0"/>
                <a:cs typeface="Times New Roman" panose="02020603050405020304" pitchFamily="18" charset="0"/>
              </a:rPr>
              <a:t>свой 65-летний юбилей правления - этот юбилей занесен в Книгу рекордов Гинесса и это не единственный рекорд  </a:t>
            </a:r>
            <a:r>
              <a:rPr lang="ru-RU" sz="2400" dirty="0" smtClean="0">
                <a:solidFill>
                  <a:schemeClr val="tx1"/>
                </a:solidFill>
                <a:latin typeface="Times New Roman" panose="02020603050405020304" pitchFamily="18" charset="0"/>
                <a:cs typeface="Times New Roman" panose="02020603050405020304" pitchFamily="18" charset="0"/>
              </a:rPr>
              <a:t>Ее </a:t>
            </a:r>
            <a:r>
              <a:rPr lang="ru-RU" sz="2400" dirty="0">
                <a:solidFill>
                  <a:schemeClr val="tx1"/>
                </a:solidFill>
                <a:latin typeface="Times New Roman" panose="02020603050405020304" pitchFamily="18" charset="0"/>
                <a:cs typeface="Times New Roman" panose="02020603050405020304" pitchFamily="18" charset="0"/>
              </a:rPr>
              <a:t>Величества.</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7208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sz="quarter" idx="13"/>
            <p:extLst>
              <p:ext uri="{D42A27DB-BD31-4B8C-83A1-F6EECF244321}">
                <p14:modId xmlns:p14="http://schemas.microsoft.com/office/powerpoint/2010/main" val="663290494"/>
              </p:ext>
            </p:extLst>
          </p:nvPr>
        </p:nvGraphicFramePr>
        <p:xfrm>
          <a:off x="-15240" y="0"/>
          <a:ext cx="9159241" cy="6763857"/>
        </p:xfrm>
        <a:graphic>
          <a:graphicData uri="http://schemas.openxmlformats.org/drawingml/2006/table">
            <a:tbl>
              <a:tblPr firstRow="1" bandRow="1">
                <a:tableStyleId>{5940675A-B579-460E-94D1-54222C63F5DA}</a:tableStyleId>
              </a:tblPr>
              <a:tblGrid>
                <a:gridCol w="1034106"/>
                <a:gridCol w="1582820"/>
                <a:gridCol w="1224045"/>
                <a:gridCol w="1255703"/>
                <a:gridCol w="1445641"/>
                <a:gridCol w="1582818"/>
                <a:gridCol w="1034108"/>
              </a:tblGrid>
              <a:tr h="500217">
                <a:tc>
                  <a:txBody>
                    <a:bodyPr/>
                    <a:lstStyle/>
                    <a:p>
                      <a:endParaRPr lang="ru-RU"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достижения</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территория</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население</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Экономическое развитие, деньги</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 внутренняя политика</a:t>
                      </a:r>
                      <a:endParaRPr lang="ru-RU" sz="1100" dirty="0">
                        <a:latin typeface="Times New Roman" panose="02020603050405020304" pitchFamily="18" charset="0"/>
                        <a:cs typeface="Times New Roman" panose="02020603050405020304" pitchFamily="18" charset="0"/>
                      </a:endParaRPr>
                    </a:p>
                  </a:txBody>
                  <a:tcPr/>
                </a:tc>
                <a:tc>
                  <a:txBody>
                    <a:bodyPr/>
                    <a:lstStyle/>
                    <a:p>
                      <a:r>
                        <a:rPr lang="ru-RU" sz="1100" dirty="0" smtClean="0">
                          <a:latin typeface="Times New Roman" panose="02020603050405020304" pitchFamily="18" charset="0"/>
                          <a:cs typeface="Times New Roman" panose="02020603050405020304" pitchFamily="18" charset="0"/>
                        </a:rPr>
                        <a:t>неудачи</a:t>
                      </a:r>
                      <a:endParaRPr lang="ru-RU" sz="1100" dirty="0">
                        <a:latin typeface="Times New Roman" panose="02020603050405020304" pitchFamily="18" charset="0"/>
                        <a:cs typeface="Times New Roman" panose="02020603050405020304" pitchFamily="18" charset="0"/>
                      </a:endParaRPr>
                    </a:p>
                  </a:txBody>
                  <a:tcPr/>
                </a:tc>
              </a:tr>
              <a:tr h="1902805">
                <a:tc>
                  <a:txBody>
                    <a:bodyPr/>
                    <a:lstStyle/>
                    <a:p>
                      <a:r>
                        <a:rPr lang="ru-RU" sz="1200" dirty="0" smtClean="0">
                          <a:latin typeface="Times New Roman" panose="02020603050405020304" pitchFamily="18" charset="0"/>
                          <a:cs typeface="Times New Roman" panose="02020603050405020304" pitchFamily="18" charset="0"/>
                        </a:rPr>
                        <a:t>Елизавета </a:t>
                      </a:r>
                      <a:r>
                        <a:rPr lang="en-US" sz="1200" dirty="0" smtClean="0">
                          <a:latin typeface="Times New Roman" panose="02020603050405020304" pitchFamily="18" charset="0"/>
                          <a:cs typeface="Times New Roman" panose="02020603050405020304" pitchFamily="18" charset="0"/>
                        </a:rPr>
                        <a:t>I</a:t>
                      </a:r>
                    </a:p>
                    <a:p>
                      <a:r>
                        <a:rPr lang="ru-RU" sz="1200" dirty="0" smtClean="0">
                          <a:latin typeface="Times New Roman" panose="02020603050405020304" pitchFamily="18" charset="0"/>
                          <a:cs typeface="Times New Roman" panose="02020603050405020304" pitchFamily="18" charset="0"/>
                        </a:rPr>
                        <a:t>(1558-1603)</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900" kern="1200" dirty="0" smtClean="0">
                          <a:solidFill>
                            <a:schemeClr val="tx1"/>
                          </a:solidFill>
                          <a:effectLst/>
                          <a:latin typeface="Times New Roman" panose="02020603050405020304" pitchFamily="18" charset="0"/>
                          <a:ea typeface="+mn-ea"/>
                          <a:cs typeface="Times New Roman" panose="02020603050405020304" pitchFamily="18" charset="0"/>
                        </a:rPr>
                        <a:t>При Елизавете I Англия перешла к торговой и колониальной экспансии по всему свету. </a:t>
                      </a:r>
                    </a:p>
                    <a:p>
                      <a:r>
                        <a:rPr lang="ru-RU" sz="900" kern="1200" dirty="0" smtClean="0">
                          <a:solidFill>
                            <a:schemeClr val="tx1"/>
                          </a:solidFill>
                          <a:effectLst/>
                          <a:latin typeface="Times New Roman" panose="02020603050405020304" pitchFamily="18" charset="0"/>
                          <a:ea typeface="+mn-ea"/>
                          <a:cs typeface="Times New Roman" panose="02020603050405020304" pitchFamily="18" charset="0"/>
                        </a:rPr>
                        <a:t>расцвело драматическое искусство. Сама королева способствовала его развитию,</a:t>
                      </a:r>
                      <a:r>
                        <a:rPr lang="ru-RU" sz="9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900" kern="1200" dirty="0" smtClean="0">
                          <a:solidFill>
                            <a:schemeClr val="tx1"/>
                          </a:solidFill>
                          <a:effectLst/>
                          <a:latin typeface="Times New Roman" panose="02020603050405020304" pitchFamily="18" charset="0"/>
                          <a:ea typeface="+mn-ea"/>
                          <a:cs typeface="Times New Roman" panose="02020603050405020304" pitchFamily="18" charset="0"/>
                        </a:rPr>
                        <a:t>покровительствовала театру, </a:t>
                      </a:r>
                    </a:p>
                    <a:p>
                      <a: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t>создание первых английских поселений в Северной Америке</a:t>
                      </a:r>
                      <a:endParaRPr lang="ru-RU" sz="10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Увеличилась</a:t>
                      </a:r>
                      <a:r>
                        <a:rPr lang="ru-RU" sz="1200" baseline="0" dirty="0" smtClean="0">
                          <a:latin typeface="Times New Roman" panose="02020603050405020304" pitchFamily="18" charset="0"/>
                          <a:cs typeface="Times New Roman" panose="02020603050405020304" pitchFamily="18" charset="0"/>
                        </a:rPr>
                        <a:t> за счет морских походов</a:t>
                      </a:r>
                      <a:endParaRPr lang="ru-RU"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 </a:t>
                      </a:r>
                      <a: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t>Великобритания стала империей, занимавшей четверть земного шара, численность подданных короны составляла почти 400 миллионов человек.</a:t>
                      </a:r>
                    </a:p>
                    <a:p>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Увеличила</a:t>
                      </a:r>
                      <a:r>
                        <a:rPr lang="ru-RU" sz="1200" baseline="0" dirty="0" smtClean="0">
                          <a:latin typeface="Times New Roman" panose="02020603050405020304" pitchFamily="18" charset="0"/>
                          <a:cs typeface="Times New Roman" panose="02020603050405020304" pitchFamily="18" charset="0"/>
                        </a:rPr>
                        <a:t> и укрепила морские возможности Англии, «морская владычица»</a:t>
                      </a:r>
                      <a:endParaRPr lang="ru-RU" sz="1200"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Действовала во благо страны</a:t>
                      </a:r>
                    </a:p>
                    <a:p>
                      <a:r>
                        <a:rPr lang="ru-RU" sz="1200" dirty="0" smtClean="0">
                          <a:latin typeface="Times New Roman" panose="02020603050405020304" pitchFamily="18" charset="0"/>
                          <a:cs typeface="Times New Roman" panose="02020603050405020304" pitchFamily="18" charset="0"/>
                        </a:rPr>
                        <a:t>Разрешался</a:t>
                      </a:r>
                      <a:r>
                        <a:rPr lang="ru-RU" sz="1200" baseline="0" dirty="0" smtClean="0">
                          <a:latin typeface="Times New Roman" panose="02020603050405020304" pitchFamily="18" charset="0"/>
                          <a:cs typeface="Times New Roman" panose="02020603050405020304" pitchFamily="18" charset="0"/>
                        </a:rPr>
                        <a:t> как католицизм, так и протестантизм</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Отсутствие наследника, назначен приемником Яков </a:t>
                      </a:r>
                      <a:r>
                        <a:rPr lang="en-US" sz="1200" dirty="0" smtClean="0">
                          <a:latin typeface="Times New Roman" panose="02020603050405020304" pitchFamily="18" charset="0"/>
                          <a:cs typeface="Times New Roman" panose="02020603050405020304" pitchFamily="18" charset="0"/>
                        </a:rPr>
                        <a:t>I</a:t>
                      </a:r>
                      <a:r>
                        <a:rPr lang="ru-RU" sz="1200" dirty="0" smtClean="0">
                          <a:latin typeface="Times New Roman" panose="02020603050405020304" pitchFamily="18" charset="0"/>
                          <a:cs typeface="Times New Roman" panose="02020603050405020304" pitchFamily="18" charset="0"/>
                        </a:rPr>
                        <a:t>,</a:t>
                      </a:r>
                      <a:r>
                        <a:rPr lang="ru-RU" sz="1200" baseline="0" dirty="0" smtClean="0">
                          <a:latin typeface="Times New Roman" panose="02020603050405020304" pitchFamily="18" charset="0"/>
                          <a:cs typeface="Times New Roman" panose="02020603050405020304" pitchFamily="18" charset="0"/>
                        </a:rPr>
                        <a:t> сын Марии Стюард</a:t>
                      </a:r>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a:txBody>
                  <a:tcPr/>
                </a:tc>
              </a:tr>
              <a:tr h="1008543">
                <a:tc>
                  <a:txBody>
                    <a:bodyPr/>
                    <a:lstStyle/>
                    <a:p>
                      <a:r>
                        <a:rPr lang="ru-RU" sz="1200" dirty="0" smtClean="0">
                          <a:latin typeface="Times New Roman" panose="02020603050405020304" pitchFamily="18" charset="0"/>
                          <a:cs typeface="Times New Roman" panose="02020603050405020304" pitchFamily="18" charset="0"/>
                        </a:rPr>
                        <a:t>Анна</a:t>
                      </a:r>
                    </a:p>
                    <a:p>
                      <a:r>
                        <a:rPr lang="ru-RU" sz="1200" dirty="0" smtClean="0">
                          <a:latin typeface="Times New Roman" panose="02020603050405020304" pitchFamily="18" charset="0"/>
                          <a:cs typeface="Times New Roman" panose="02020603050405020304" pitchFamily="18" charset="0"/>
                        </a:rPr>
                        <a:t>(1702-1714)</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Объединила Англию</a:t>
                      </a:r>
                      <a:r>
                        <a:rPr lang="ru-RU" sz="1200" baseline="0" dirty="0" smtClean="0">
                          <a:latin typeface="Times New Roman" panose="02020603050405020304" pitchFamily="18" charset="0"/>
                          <a:cs typeface="Times New Roman" panose="02020603050405020304" pitchFamily="18" charset="0"/>
                        </a:rPr>
                        <a:t> и Шотландию.</a:t>
                      </a:r>
                    </a:p>
                    <a:p>
                      <a:r>
                        <a:rPr lang="ru-RU" sz="1200" baseline="0" dirty="0" smtClean="0">
                          <a:latin typeface="Times New Roman" panose="02020603050405020304" pitchFamily="18" charset="0"/>
                          <a:cs typeface="Times New Roman" panose="02020603050405020304" pitchFamily="18" charset="0"/>
                        </a:rPr>
                        <a:t>Королева </a:t>
                      </a:r>
                    </a:p>
                    <a:p>
                      <a:r>
                        <a:rPr lang="ru-RU" sz="1200" baseline="0" dirty="0" smtClean="0">
                          <a:latin typeface="Times New Roman" panose="02020603050405020304" pitchFamily="18" charset="0"/>
                          <a:cs typeface="Times New Roman" panose="02020603050405020304" pitchFamily="18" charset="0"/>
                        </a:rPr>
                        <a:t>Великобритании</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Увеличилась за счет присоединения Шотландии</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Уменьшилось, эпидемия</a:t>
                      </a:r>
                      <a:r>
                        <a:rPr lang="ru-RU" sz="1200" baseline="0" dirty="0" smtClean="0">
                          <a:latin typeface="Times New Roman" panose="02020603050405020304" pitchFamily="18" charset="0"/>
                          <a:cs typeface="Times New Roman" panose="02020603050405020304" pitchFamily="18" charset="0"/>
                        </a:rPr>
                        <a:t> оспы</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Угрозы введения санкций, наложение штрафов на иностранцев</a:t>
                      </a:r>
                      <a:endParaRPr lang="ru-RU" sz="12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t>объединении Англии и Шотландии возникло новое государство – Великобритания, которое имело отныне единый парламент.</a:t>
                      </a:r>
                    </a:p>
                    <a:p>
                      <a:endParaRPr lang="ru-RU" sz="10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Отсутствие прямых наследников</a:t>
                      </a:r>
                      <a:endParaRPr lang="ru-RU" sz="1200" dirty="0">
                        <a:latin typeface="Times New Roman" panose="02020603050405020304" pitchFamily="18" charset="0"/>
                        <a:cs typeface="Times New Roman" panose="02020603050405020304" pitchFamily="18" charset="0"/>
                      </a:endParaRPr>
                    </a:p>
                  </a:txBody>
                  <a:tcPr/>
                </a:tc>
              </a:tr>
              <a:tr h="1290463">
                <a:tc>
                  <a:txBody>
                    <a:bodyPr/>
                    <a:lstStyle/>
                    <a:p>
                      <a:r>
                        <a:rPr lang="ru-RU" sz="1200" dirty="0" smtClean="0">
                          <a:latin typeface="Times New Roman" panose="02020603050405020304" pitchFamily="18" charset="0"/>
                          <a:cs typeface="Times New Roman" panose="02020603050405020304" pitchFamily="18" charset="0"/>
                        </a:rPr>
                        <a:t>Виктория</a:t>
                      </a:r>
                    </a:p>
                    <a:p>
                      <a:r>
                        <a:rPr lang="ru-RU" sz="1200" dirty="0" smtClean="0">
                          <a:latin typeface="Times New Roman" panose="02020603050405020304" pitchFamily="18" charset="0"/>
                          <a:cs typeface="Times New Roman" panose="02020603050405020304" pitchFamily="18" charset="0"/>
                        </a:rPr>
                        <a:t>(1819-1901)</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000" dirty="0" smtClean="0">
                          <a:latin typeface="Times New Roman" panose="02020603050405020304" pitchFamily="18" charset="0"/>
                          <a:cs typeface="Times New Roman" panose="02020603050405020304" pitchFamily="18" charset="0"/>
                        </a:rPr>
                        <a:t>Императрица Индии</a:t>
                      </a:r>
                    </a:p>
                    <a:p>
                      <a:r>
                        <a:rPr lang="ru-RU" sz="1000" dirty="0" smtClean="0">
                          <a:latin typeface="Times New Roman" panose="02020603050405020304" pitchFamily="18" charset="0"/>
                          <a:cs typeface="Times New Roman" panose="02020603050405020304" pitchFamily="18" charset="0"/>
                        </a:rPr>
                        <a:t>Переход к </a:t>
                      </a:r>
                      <a:r>
                        <a:rPr lang="ru-RU" sz="1000" dirty="0" err="1" smtClean="0">
                          <a:latin typeface="Times New Roman" panose="02020603050405020304" pitchFamily="18" charset="0"/>
                          <a:cs typeface="Times New Roman" panose="02020603050405020304" pitchFamily="18" charset="0"/>
                        </a:rPr>
                        <a:t>конституцион</a:t>
                      </a:r>
                      <a:r>
                        <a:rPr lang="ru-RU" sz="1000" dirty="0" smtClean="0">
                          <a:latin typeface="Times New Roman" panose="02020603050405020304" pitchFamily="18" charset="0"/>
                          <a:cs typeface="Times New Roman" panose="02020603050405020304" pitchFamily="18" charset="0"/>
                        </a:rPr>
                        <a:t>-ной монархии, </a:t>
                      </a:r>
                      <a: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t>. Срок ее правления составил более 60 лет и стал целой эпохой в истории королевства.</a:t>
                      </a:r>
                      <a:endParaRPr lang="ru-RU" sz="10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Увеличилась</a:t>
                      </a:r>
                      <a:r>
                        <a:rPr lang="ru-RU" sz="1200" baseline="0" dirty="0" smtClean="0">
                          <a:latin typeface="Times New Roman" panose="02020603050405020304" pitchFamily="18" charset="0"/>
                          <a:cs typeface="Times New Roman" panose="02020603050405020304" pitchFamily="18" charset="0"/>
                        </a:rPr>
                        <a:t> за счет колонизации Индии</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Увеличилось</a:t>
                      </a:r>
                    </a:p>
                    <a:p>
                      <a:r>
                        <a:rPr lang="ru-RU" sz="1200" dirty="0" smtClean="0">
                          <a:latin typeface="Times New Roman" panose="02020603050405020304" pitchFamily="18" charset="0"/>
                          <a:cs typeface="Times New Roman" panose="02020603050405020304" pitchFamily="18" charset="0"/>
                        </a:rPr>
                        <a:t>Появилась традиция </a:t>
                      </a:r>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5 o’clock tea</a:t>
                      </a:r>
                      <a:endParaRPr lang="ru-RU"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t> монетный двор Соединенного королевства отчеканил 2.5 миллиарда монет.</a:t>
                      </a:r>
                    </a:p>
                    <a:p>
                      <a:endParaRPr lang="ru-RU" sz="1000" dirty="0" smtClean="0">
                        <a:latin typeface="Times New Roman" panose="02020603050405020304" pitchFamily="18" charset="0"/>
                        <a:cs typeface="Times New Roman" panose="02020603050405020304" pitchFamily="18" charset="0"/>
                      </a:endParaRPr>
                    </a:p>
                    <a:p>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tx1"/>
                          </a:solidFill>
                          <a:effectLst/>
                          <a:latin typeface="Times New Roman" panose="02020603050405020304" pitchFamily="18" charset="0"/>
                          <a:ea typeface="+mn-ea"/>
                          <a:cs typeface="Times New Roman" panose="02020603050405020304" pitchFamily="18" charset="0"/>
                        </a:rPr>
                        <a:t>Викторианская эра ознаменовалась развитием промышленности, науки, военного дела, культуры. Это был расцвет Великобритании.</a:t>
                      </a:r>
                    </a:p>
                    <a:p>
                      <a:endParaRPr lang="ru-RU" sz="10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Отток населения из сельской местности в города</a:t>
                      </a:r>
                      <a:endParaRPr lang="ru-RU" sz="1200" dirty="0">
                        <a:latin typeface="Times New Roman" panose="02020603050405020304" pitchFamily="18" charset="0"/>
                        <a:cs typeface="Times New Roman" panose="02020603050405020304" pitchFamily="18" charset="0"/>
                      </a:endParaRPr>
                    </a:p>
                  </a:txBody>
                  <a:tcPr/>
                </a:tc>
              </a:tr>
              <a:tr h="1857500">
                <a:tc>
                  <a:txBody>
                    <a:bodyPr/>
                    <a:lstStyle/>
                    <a:p>
                      <a:r>
                        <a:rPr lang="ru-RU" sz="1200" dirty="0" smtClean="0">
                          <a:latin typeface="Times New Roman" panose="02020603050405020304" pitchFamily="18" charset="0"/>
                          <a:cs typeface="Times New Roman" panose="02020603050405020304" pitchFamily="18" charset="0"/>
                        </a:rPr>
                        <a:t>Елизавета </a:t>
                      </a:r>
                      <a:r>
                        <a:rPr lang="en-US" sz="1200" dirty="0" smtClean="0">
                          <a:latin typeface="Times New Roman" panose="02020603050405020304" pitchFamily="18" charset="0"/>
                          <a:cs typeface="Times New Roman" panose="02020603050405020304" pitchFamily="18" charset="0"/>
                        </a:rPr>
                        <a:t>II</a:t>
                      </a:r>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(1952-</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Занесена в Книгу Рекордов Гинесса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Уменьшилась, т.к. некоторые государства объявили о своей независимости</a:t>
                      </a:r>
                    </a:p>
                    <a:p>
                      <a:r>
                        <a:rPr lang="ru-RU" sz="1200" dirty="0" smtClean="0">
                          <a:latin typeface="Times New Roman" panose="02020603050405020304" pitchFamily="18" charset="0"/>
                          <a:cs typeface="Times New Roman" panose="02020603050405020304" pitchFamily="18" charset="0"/>
                        </a:rPr>
                        <a:t>Гонконг</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увеличилось</a:t>
                      </a:r>
                      <a:endParaRPr lang="ru-RU"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900" kern="1200" dirty="0" err="1" smtClean="0">
                          <a:solidFill>
                            <a:schemeClr val="tx1"/>
                          </a:solidFill>
                          <a:effectLst/>
                          <a:latin typeface="Times New Roman" panose="02020603050405020304" pitchFamily="18" charset="0"/>
                          <a:ea typeface="+mn-ea"/>
                          <a:cs typeface="Times New Roman" panose="02020603050405020304" pitchFamily="18" charset="0"/>
                        </a:rPr>
                        <a:t>Royal</a:t>
                      </a:r>
                      <a:r>
                        <a:rPr lang="ru-RU"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900" kern="1200" dirty="0" err="1" smtClean="0">
                          <a:solidFill>
                            <a:schemeClr val="tx1"/>
                          </a:solidFill>
                          <a:effectLst/>
                          <a:latin typeface="Times New Roman" panose="02020603050405020304" pitchFamily="18" charset="0"/>
                          <a:ea typeface="+mn-ea"/>
                          <a:cs typeface="Times New Roman" panose="02020603050405020304" pitchFamily="18" charset="0"/>
                        </a:rPr>
                        <a:t>Mint</a:t>
                      </a:r>
                      <a:r>
                        <a:rPr lang="ru-RU" sz="900" kern="1200" dirty="0" smtClean="0">
                          <a:solidFill>
                            <a:schemeClr val="tx1"/>
                          </a:solidFill>
                          <a:effectLst/>
                          <a:latin typeface="Times New Roman" panose="02020603050405020304" pitchFamily="18" charset="0"/>
                          <a:ea typeface="+mn-ea"/>
                          <a:cs typeface="Times New Roman" panose="02020603050405020304" pitchFamily="18" charset="0"/>
                        </a:rPr>
                        <a:t> отчеканил свыше 68 миллиардов монет – 8.1 миллиардов до реформы денежной системы и 60.3 миллиарда монет после перехода на десятеричную систему расчетов.</a:t>
                      </a:r>
                    </a:p>
                    <a:p>
                      <a:endParaRPr lang="ru-RU" sz="900" dirty="0">
                        <a:latin typeface="Times New Roman" panose="02020603050405020304" pitchFamily="18" charset="0"/>
                        <a:cs typeface="Times New Roman" panose="02020603050405020304" pitchFamily="18" charset="0"/>
                      </a:endParaRPr>
                    </a:p>
                  </a:txBody>
                  <a:tcPr/>
                </a:tc>
                <a:tc>
                  <a:txBody>
                    <a:bodyPr/>
                    <a:lstStyle/>
                    <a:p>
                      <a:r>
                        <a:rPr lang="ru-RU" sz="900" kern="1200" dirty="0" smtClean="0">
                          <a:solidFill>
                            <a:schemeClr val="tx1"/>
                          </a:solidFill>
                          <a:effectLst/>
                          <a:latin typeface="Times New Roman" panose="02020603050405020304" pitchFamily="18" charset="0"/>
                          <a:ea typeface="+mn-ea"/>
                          <a:cs typeface="Times New Roman" panose="02020603050405020304" pitchFamily="18" charset="0"/>
                        </a:rPr>
                        <a:t> не обладает обширной деятельностью в управлении страны. Королева в соответствии с британской традицией конституционной монархии, выполняет в основном представительские функции. В период царствования она успешно поддерживает авторитет британской монархии </a:t>
                      </a:r>
                      <a:endParaRPr lang="ru-RU" sz="900" dirty="0">
                        <a:latin typeface="Times New Roman" panose="02020603050405020304" pitchFamily="18" charset="0"/>
                        <a:cs typeface="Times New Roman" panose="02020603050405020304" pitchFamily="18" charset="0"/>
                      </a:endParaRPr>
                    </a:p>
                  </a:txBody>
                  <a:tcPr/>
                </a:tc>
                <a:tc>
                  <a:txBody>
                    <a:bodyPr/>
                    <a:lstStyle/>
                    <a:p>
                      <a:r>
                        <a:rPr lang="ru-RU" sz="900" kern="1200" dirty="0" smtClean="0">
                          <a:solidFill>
                            <a:schemeClr val="tx1"/>
                          </a:solidFill>
                          <a:effectLst/>
                          <a:latin typeface="Times New Roman" panose="02020603050405020304" pitchFamily="18" charset="0"/>
                          <a:ea typeface="+mn-ea"/>
                          <a:cs typeface="Times New Roman" panose="02020603050405020304" pitchFamily="18" charset="0"/>
                        </a:rPr>
                        <a:t>парламентский акт, который установил точные сроки работы парламента и даты очередных выборов, что лишило королеву привилегии роспуска парламента. </a:t>
                      </a:r>
                      <a:endParaRPr lang="ru-RU" sz="9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62778471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6480720"/>
          </a:xfrm>
        </p:spPr>
        <p:txBody>
          <a:bodyPr/>
          <a:lstStyle/>
          <a:p>
            <a:r>
              <a:rPr lang="ru-RU" sz="3600" i="1" u="sng" dirty="0">
                <a:solidFill>
                  <a:schemeClr val="tx1"/>
                </a:solidFill>
                <a:effectLst/>
                <a:latin typeface="Times New Roman" panose="02020603050405020304" pitchFamily="18" charset="0"/>
                <a:cs typeface="Times New Roman" panose="02020603050405020304" pitchFamily="18" charset="0"/>
              </a:rPr>
              <a:t>Цель</a:t>
            </a:r>
            <a:r>
              <a:rPr lang="ru-RU" sz="3600" dirty="0">
                <a:solidFill>
                  <a:schemeClr val="tx1"/>
                </a:solidFill>
                <a:effectLst/>
                <a:latin typeface="Times New Roman" panose="02020603050405020304" pitchFamily="18" charset="0"/>
                <a:cs typeface="Times New Roman" panose="02020603050405020304" pitchFamily="18" charset="0"/>
              </a:rPr>
              <a:t>:</a:t>
            </a:r>
            <a:br>
              <a:rPr lang="ru-RU" sz="3600" dirty="0">
                <a:solidFill>
                  <a:schemeClr val="tx1"/>
                </a:solidFill>
                <a:effectLst/>
                <a:latin typeface="Times New Roman" panose="02020603050405020304" pitchFamily="18" charset="0"/>
                <a:cs typeface="Times New Roman" panose="02020603050405020304" pitchFamily="18" charset="0"/>
              </a:rPr>
            </a:br>
            <a:r>
              <a:rPr lang="ru-RU" sz="3600" dirty="0" smtClean="0">
                <a:solidFill>
                  <a:schemeClr val="tx1"/>
                </a:solidFill>
                <a:effectLst/>
                <a:latin typeface="Times New Roman" panose="02020603050405020304" pitchFamily="18" charset="0"/>
                <a:cs typeface="Times New Roman" panose="02020603050405020304" pitchFamily="18" charset="0"/>
              </a:rPr>
              <a:t>выявить общие </a:t>
            </a:r>
            <a:r>
              <a:rPr lang="ru-RU" sz="3600" dirty="0">
                <a:solidFill>
                  <a:schemeClr val="tx1"/>
                </a:solidFill>
                <a:effectLst/>
                <a:latin typeface="Times New Roman" panose="02020603050405020304" pitchFamily="18" charset="0"/>
                <a:cs typeface="Times New Roman" panose="02020603050405020304" pitchFamily="18" charset="0"/>
              </a:rPr>
              <a:t>характерные черты правления наиболее значимых женщин-монархов в Великобритании. </a:t>
            </a:r>
            <a:r>
              <a:rPr lang="ru-RU" dirty="0">
                <a:solidFill>
                  <a:schemeClr val="tx1"/>
                </a:solidFill>
                <a:effectLst/>
                <a:latin typeface="Times New Roman" panose="02020603050405020304" pitchFamily="18" charset="0"/>
                <a:cs typeface="Times New Roman" panose="02020603050405020304" pitchFamily="18" charset="0"/>
              </a:rPr>
              <a:t/>
            </a:r>
            <a:br>
              <a:rPr lang="ru-RU" dirty="0">
                <a:solidFill>
                  <a:schemeClr val="tx1"/>
                </a:solidFill>
                <a:effectLst/>
                <a:latin typeface="Times New Roman" panose="02020603050405020304" pitchFamily="18" charset="0"/>
                <a:cs typeface="Times New Roman" panose="02020603050405020304" pitchFamily="18" charset="0"/>
              </a:rPr>
            </a:br>
            <a:r>
              <a:rPr lang="ru-RU" dirty="0" smtClean="0">
                <a:solidFill>
                  <a:schemeClr val="tx1"/>
                </a:solidFill>
                <a:effectLst/>
                <a:latin typeface="Times New Roman" panose="02020603050405020304" pitchFamily="18" charset="0"/>
                <a:cs typeface="Times New Roman" panose="02020603050405020304" pitchFamily="18" charset="0"/>
              </a:rPr>
              <a:t/>
            </a:r>
            <a:br>
              <a:rPr lang="ru-RU" dirty="0" smtClean="0">
                <a:solidFill>
                  <a:schemeClr val="tx1"/>
                </a:solidFill>
                <a:effectLst/>
                <a:latin typeface="Times New Roman" panose="02020603050405020304" pitchFamily="18" charset="0"/>
                <a:cs typeface="Times New Roman" panose="02020603050405020304" pitchFamily="18" charset="0"/>
              </a:rPr>
            </a:br>
            <a:r>
              <a:rPr lang="ru-RU" sz="3600" i="1" u="sng" dirty="0" smtClean="0">
                <a:solidFill>
                  <a:schemeClr val="tx1"/>
                </a:solidFill>
                <a:effectLst/>
                <a:latin typeface="Times New Roman" panose="02020603050405020304" pitchFamily="18" charset="0"/>
                <a:cs typeface="Times New Roman" panose="02020603050405020304" pitchFamily="18" charset="0"/>
              </a:rPr>
              <a:t>Объект </a:t>
            </a:r>
            <a:r>
              <a:rPr lang="ru-RU" sz="3600" i="1" u="sng" dirty="0">
                <a:solidFill>
                  <a:schemeClr val="tx1"/>
                </a:solidFill>
                <a:effectLst/>
                <a:latin typeface="Times New Roman" panose="02020603050405020304" pitchFamily="18" charset="0"/>
                <a:cs typeface="Times New Roman" panose="02020603050405020304" pitchFamily="18" charset="0"/>
              </a:rPr>
              <a:t>исследования</a:t>
            </a:r>
            <a:r>
              <a:rPr lang="ru-RU" sz="3600" dirty="0">
                <a:solidFill>
                  <a:schemeClr val="tx1"/>
                </a:solidFill>
                <a:effectLst/>
                <a:latin typeface="Times New Roman" panose="02020603050405020304" pitchFamily="18" charset="0"/>
                <a:cs typeface="Times New Roman" panose="02020603050405020304" pitchFamily="18" charset="0"/>
              </a:rPr>
              <a:t>: </a:t>
            </a:r>
            <a:r>
              <a:rPr lang="ru-RU" sz="3600" dirty="0" smtClean="0">
                <a:solidFill>
                  <a:schemeClr val="tx1"/>
                </a:solidFill>
                <a:effectLst/>
                <a:latin typeface="Times New Roman" panose="02020603050405020304" pitchFamily="18" charset="0"/>
                <a:cs typeface="Times New Roman" panose="02020603050405020304" pitchFamily="18" charset="0"/>
              </a:rPr>
              <a:t/>
            </a:r>
            <a:br>
              <a:rPr lang="ru-RU" sz="3600" dirty="0" smtClean="0">
                <a:solidFill>
                  <a:schemeClr val="tx1"/>
                </a:solidFill>
                <a:effectLst/>
                <a:latin typeface="Times New Roman" panose="02020603050405020304" pitchFamily="18" charset="0"/>
                <a:cs typeface="Times New Roman" panose="02020603050405020304" pitchFamily="18" charset="0"/>
              </a:rPr>
            </a:br>
            <a:r>
              <a:rPr lang="ru-RU" sz="3600" dirty="0" smtClean="0">
                <a:solidFill>
                  <a:schemeClr val="tx1"/>
                </a:solidFill>
                <a:effectLst/>
                <a:latin typeface="Times New Roman" panose="02020603050405020304" pitchFamily="18" charset="0"/>
                <a:cs typeface="Times New Roman" panose="02020603050405020304" pitchFamily="18" charset="0"/>
              </a:rPr>
              <a:t>жизнь</a:t>
            </a:r>
            <a:r>
              <a:rPr lang="ru-RU" sz="3600" dirty="0">
                <a:solidFill>
                  <a:schemeClr val="tx1"/>
                </a:solidFill>
                <a:effectLst/>
                <a:latin typeface="Times New Roman" panose="02020603050405020304" pitchFamily="18" charset="0"/>
                <a:cs typeface="Times New Roman" panose="02020603050405020304" pitchFamily="18" charset="0"/>
              </a:rPr>
              <a:t>, деятельность и стили правления женщин монархов Великобритании</a:t>
            </a:r>
            <a:r>
              <a:rPr lang="ru-RU" dirty="0">
                <a:effectLst/>
              </a:rPr>
              <a:t>.</a:t>
            </a:r>
            <a:br>
              <a:rPr lang="ru-RU" dirty="0">
                <a:effectLst/>
              </a:rPr>
            </a:br>
            <a:endParaRPr lang="ru-RU" dirty="0">
              <a:effectLst/>
            </a:endParaRPr>
          </a:p>
        </p:txBody>
      </p:sp>
    </p:spTree>
    <p:extLst>
      <p:ext uri="{BB962C8B-B14F-4D97-AF65-F5344CB8AC3E}">
        <p14:creationId xmlns:p14="http://schemas.microsoft.com/office/powerpoint/2010/main" val="59279536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6475" y="0"/>
            <a:ext cx="6512511" cy="1143000"/>
          </a:xfrm>
        </p:spPr>
        <p:txBody>
          <a:bodyPr/>
          <a:lstStyle/>
          <a:p>
            <a:r>
              <a:rPr lang="ru-RU" dirty="0">
                <a:effectLst/>
              </a:rPr>
              <a:t>Заключение</a:t>
            </a:r>
          </a:p>
        </p:txBody>
      </p:sp>
      <p:sp>
        <p:nvSpPr>
          <p:cNvPr id="3" name="Объект 2"/>
          <p:cNvSpPr>
            <a:spLocks noGrp="1"/>
          </p:cNvSpPr>
          <p:nvPr>
            <p:ph sz="quarter" idx="13"/>
          </p:nvPr>
        </p:nvSpPr>
        <p:spPr>
          <a:xfrm>
            <a:off x="0" y="620688"/>
            <a:ext cx="9144000" cy="6237312"/>
          </a:xfrm>
        </p:spPr>
        <p:txBody>
          <a:bodyPr>
            <a:normAutofit/>
          </a:bodyPr>
          <a:lstStyle/>
          <a:p>
            <a:r>
              <a:rPr lang="ru-RU" sz="2400" b="1" i="1" dirty="0">
                <a:solidFill>
                  <a:schemeClr val="tx1"/>
                </a:solidFill>
                <a:latin typeface="Times New Roman" panose="02020603050405020304" pitchFamily="18" charset="0"/>
                <a:cs typeface="Times New Roman" panose="02020603050405020304" pitchFamily="18" charset="0"/>
              </a:rPr>
              <a:t>Изучив и обобщив полученную информацию можно сделать следующие вывод</a:t>
            </a:r>
            <a:r>
              <a:rPr lang="ru-RU" sz="2400"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ru-RU" sz="2000" dirty="0" smtClean="0">
                <a:solidFill>
                  <a:schemeClr val="tx1"/>
                </a:solidFill>
                <a:latin typeface="Times New Roman" panose="02020603050405020304" pitchFamily="18" charset="0"/>
                <a:cs typeface="Times New Roman" panose="02020603050405020304" pitchFamily="18" charset="0"/>
              </a:rPr>
              <a:t>что </a:t>
            </a:r>
            <a:r>
              <a:rPr lang="ru-RU" sz="2000" dirty="0">
                <a:solidFill>
                  <a:schemeClr val="tx1"/>
                </a:solidFill>
                <a:latin typeface="Times New Roman" panose="02020603050405020304" pitchFamily="18" charset="0"/>
                <a:cs typeface="Times New Roman" panose="02020603050405020304" pitchFamily="18" charset="0"/>
              </a:rPr>
              <a:t>наиболее значимых женщин монархов было четыре –  Королева Елизавета I   Королева Анна Стюарт, Королева Виктория  и  Королева Елизавета II</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a:p>
            <a:r>
              <a:rPr lang="ru-RU" sz="2000" dirty="0">
                <a:solidFill>
                  <a:schemeClr val="tx1"/>
                </a:solidFill>
                <a:latin typeface="Times New Roman" panose="02020603050405020304" pitchFamily="18" charset="0"/>
                <a:cs typeface="Times New Roman" panose="02020603050405020304" pitchFamily="18" charset="0"/>
              </a:rPr>
              <a:t>Все Королевы были и остаются теми монархами, которых народ любил. И они </a:t>
            </a:r>
            <a:r>
              <a:rPr lang="ru-RU" sz="2000" dirty="0" smtClean="0">
                <a:solidFill>
                  <a:schemeClr val="tx1"/>
                </a:solidFill>
                <a:latin typeface="Times New Roman" panose="02020603050405020304" pitchFamily="18" charset="0"/>
                <a:cs typeface="Times New Roman" panose="02020603050405020304" pitchFamily="18" charset="0"/>
              </a:rPr>
              <a:t>отвечали и отвечают  взаимностью.</a:t>
            </a:r>
          </a:p>
          <a:p>
            <a:pPr>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У Всех Королев было достойное </a:t>
            </a:r>
            <a:r>
              <a:rPr lang="ru-RU" sz="2000" dirty="0" smtClean="0">
                <a:solidFill>
                  <a:schemeClr val="tx1"/>
                </a:solidFill>
                <a:latin typeface="Times New Roman" panose="02020603050405020304" pitchFamily="18" charset="0"/>
                <a:cs typeface="Times New Roman" panose="02020603050405020304" pitchFamily="18" charset="0"/>
              </a:rPr>
              <a:t>образование</a:t>
            </a:r>
          </a:p>
          <a:p>
            <a:r>
              <a:rPr lang="ru-RU" sz="2000" b="1" i="1" dirty="0">
                <a:solidFill>
                  <a:schemeClr val="tx1"/>
                </a:solidFill>
                <a:latin typeface="Times New Roman" panose="02020603050405020304" pitchFamily="18" charset="0"/>
                <a:cs typeface="Times New Roman" panose="02020603050405020304" pitchFamily="18" charset="0"/>
              </a:rPr>
              <a:t>Родственные связи</a:t>
            </a:r>
          </a:p>
          <a:p>
            <a:r>
              <a:rPr lang="ru-RU" sz="2000" dirty="0">
                <a:solidFill>
                  <a:schemeClr val="tx1"/>
                </a:solidFill>
                <a:latin typeface="Times New Roman" panose="02020603050405020304" pitchFamily="18" charset="0"/>
                <a:cs typeface="Times New Roman" panose="02020603050405020304" pitchFamily="18" charset="0"/>
              </a:rPr>
              <a:t>Родственные связи между Романовыми и </a:t>
            </a:r>
            <a:r>
              <a:rPr lang="ru-RU" sz="2000" dirty="0" err="1">
                <a:solidFill>
                  <a:schemeClr val="tx1"/>
                </a:solidFill>
                <a:latin typeface="Times New Roman" panose="02020603050405020304" pitchFamily="18" charset="0"/>
                <a:cs typeface="Times New Roman" panose="02020603050405020304" pitchFamily="18" charset="0"/>
              </a:rPr>
              <a:t>Виндзорами</a:t>
            </a:r>
            <a:r>
              <a:rPr lang="ru-RU" sz="2000" dirty="0">
                <a:solidFill>
                  <a:schemeClr val="tx1"/>
                </a:solidFill>
                <a:latin typeface="Times New Roman" panose="02020603050405020304" pitchFamily="18" charset="0"/>
                <a:cs typeface="Times New Roman" panose="02020603050405020304" pitchFamily="18" charset="0"/>
              </a:rPr>
              <a:t> не ограничивались царственными кузенами Николаем II и Георгом V . За несколько веков российская и британская монаршие семьи успели породниться десятки раз. Наследник престола, цесаревич Алексей, был самым младшим и самым болезненным ребенком в семье. Гемофилию - генетическую болезнь, препятствующую нормальному сворачиванию крови - он унаследовал от своей прабабки по материнской линии, британской королевы Виктории.</a:t>
            </a:r>
          </a:p>
          <a:p>
            <a:pPr>
              <a:buFont typeface="Arial" panose="020B0604020202020204" pitchFamily="34" charset="0"/>
              <a:buChar char="•"/>
            </a:pPr>
            <a:endParaRPr lang="ru-RU" sz="2000" dirty="0" smtClean="0">
              <a:solidFill>
                <a:schemeClr val="tx1"/>
              </a:solidFill>
              <a:latin typeface="Times New Roman" panose="02020603050405020304" pitchFamily="18" charset="0"/>
              <a:cs typeface="Times New Roman" panose="02020603050405020304" pitchFamily="18" charset="0"/>
            </a:endParaRPr>
          </a:p>
          <a:p>
            <a:pPr marL="45720" indent="0">
              <a:buNone/>
            </a:pP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58608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68439" cy="1143000"/>
          </a:xfrm>
          <a:effectLst/>
        </p:spPr>
        <p:txBody>
          <a:bodyPr/>
          <a:lstStyle/>
          <a:p>
            <a:r>
              <a:rPr lang="ru-RU" sz="4400" dirty="0" smtClean="0">
                <a:effectLst>
                  <a:reflection blurRad="6350" stA="55000" endA="300" endPos="45500" dir="5400000" sy="-100000" algn="bl" rotWithShape="0"/>
                </a:effectLst>
              </a:rPr>
              <a:t> </a:t>
            </a:r>
            <a:endParaRPr lang="ru-RU" sz="4400" dirty="0">
              <a:effectLst>
                <a:reflection blurRad="6350" stA="55000" endA="300" endPos="45500" dir="5400000" sy="-100000" algn="bl" rotWithShape="0"/>
              </a:effectLst>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5616" y="150485"/>
            <a:ext cx="7128791" cy="6590884"/>
          </a:xfrm>
        </p:spPr>
      </p:pic>
    </p:spTree>
    <p:extLst>
      <p:ext uri="{BB962C8B-B14F-4D97-AF65-F5344CB8AC3E}">
        <p14:creationId xmlns:p14="http://schemas.microsoft.com/office/powerpoint/2010/main" val="168337837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prstTxWarp prst="textPlain">
              <a:avLst/>
            </a:prstTxWarp>
            <a:normAutofit/>
            <a:scene3d>
              <a:camera prst="isometricOffAxis1Right"/>
              <a:lightRig rig="threePt" dir="t"/>
            </a:scene3d>
            <a:sp3d extrusionH="57150">
              <a:bevelT w="38100" h="38100" prst="relaxedInset"/>
            </a:sp3d>
          </a:bodyPr>
          <a:lstStyle/>
          <a:p>
            <a:pPr algn="ctr"/>
            <a: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5400000" algn="t" rotWithShape="0">
                    <a:prstClr val="black">
                      <a:alpha val="40000"/>
                    </a:prstClr>
                  </a:outerShdw>
                </a:effectLst>
              </a:rPr>
              <a:t>Спасибо за внимание</a:t>
            </a: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161690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r>
              <a:rPr lang="ru-RU" sz="3600" b="1" i="1" u="sng" dirty="0">
                <a:solidFill>
                  <a:schemeClr val="tx1"/>
                </a:solidFill>
                <a:latin typeface="Times New Roman" panose="02020603050405020304" pitchFamily="18" charset="0"/>
                <a:cs typeface="Times New Roman" panose="02020603050405020304" pitchFamily="18" charset="0"/>
              </a:rPr>
              <a:t>Задачи:</a:t>
            </a:r>
          </a:p>
          <a:p>
            <a:r>
              <a:rPr lang="ru-RU" sz="3600" i="1" dirty="0">
                <a:solidFill>
                  <a:schemeClr val="tx1"/>
                </a:solidFill>
                <a:latin typeface="Times New Roman" panose="02020603050405020304" pitchFamily="18" charset="0"/>
                <a:cs typeface="Times New Roman" panose="02020603050405020304" pitchFamily="18" charset="0"/>
              </a:rPr>
              <a:t>•	проследить историю британских королевских династий;</a:t>
            </a:r>
          </a:p>
          <a:p>
            <a:r>
              <a:rPr lang="ru-RU" sz="3600" i="1" dirty="0">
                <a:solidFill>
                  <a:schemeClr val="tx1"/>
                </a:solidFill>
                <a:latin typeface="Times New Roman" panose="02020603050405020304" pitchFamily="18" charset="0"/>
                <a:cs typeface="Times New Roman" panose="02020603050405020304" pitchFamily="18" charset="0"/>
              </a:rPr>
              <a:t>•	проанализировать личность всех женщин-монархов и их вклад в развитие страны;</a:t>
            </a:r>
          </a:p>
          <a:p>
            <a:r>
              <a:rPr lang="ru-RU" sz="3600" i="1" dirty="0">
                <a:solidFill>
                  <a:schemeClr val="tx1"/>
                </a:solidFill>
                <a:latin typeface="Times New Roman" panose="02020603050405020304" pitchFamily="18" charset="0"/>
                <a:cs typeface="Times New Roman" panose="02020603050405020304" pitchFamily="18" charset="0"/>
              </a:rPr>
              <a:t>•	найти общие и отличительные черты правления;</a:t>
            </a:r>
          </a:p>
          <a:p>
            <a:r>
              <a:rPr lang="ru-RU" sz="3600" i="1" dirty="0">
                <a:solidFill>
                  <a:schemeClr val="tx1"/>
                </a:solidFill>
                <a:latin typeface="Times New Roman" panose="02020603050405020304" pitchFamily="18" charset="0"/>
                <a:cs typeface="Times New Roman" panose="02020603050405020304" pitchFamily="18" charset="0"/>
              </a:rPr>
              <a:t>•	проследить родственную связь британских монархов с царской семьей Российской империи.</a:t>
            </a:r>
          </a:p>
          <a:p>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6400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1340768"/>
            <a:ext cx="3318885" cy="4608512"/>
          </a:xfrm>
          <a:prstGeom prst="rect">
            <a:avLst/>
          </a:prstGeom>
          <a:ln>
            <a:noFill/>
          </a:ln>
          <a:effectLst>
            <a:softEdge rad="112500"/>
          </a:effectLst>
        </p:spPr>
      </p:pic>
      <p:sp>
        <p:nvSpPr>
          <p:cNvPr id="2" name="Заголовок 1"/>
          <p:cNvSpPr>
            <a:spLocks noGrp="1"/>
          </p:cNvSpPr>
          <p:nvPr>
            <p:ph type="title"/>
          </p:nvPr>
        </p:nvSpPr>
        <p:spPr>
          <a:xfrm>
            <a:off x="5767157" y="0"/>
            <a:ext cx="3347864" cy="1340768"/>
          </a:xfrm>
        </p:spPr>
        <p:txBody>
          <a:bodyPr/>
          <a:lstStyle/>
          <a:p>
            <a:r>
              <a:rPr lang="ru-RU" sz="4000" dirty="0" smtClean="0">
                <a:effectLst/>
              </a:rPr>
              <a:t>Елизавета </a:t>
            </a:r>
            <a:r>
              <a:rPr lang="en-US" sz="4000" dirty="0" smtClean="0">
                <a:effectLst/>
              </a:rPr>
              <a:t>I</a:t>
            </a:r>
            <a:endParaRPr lang="ru-RU" sz="4000" dirty="0">
              <a:effectLst/>
            </a:endParaRPr>
          </a:p>
        </p:txBody>
      </p:sp>
      <p:sp>
        <p:nvSpPr>
          <p:cNvPr id="3" name="Объект 2"/>
          <p:cNvSpPr>
            <a:spLocks noGrp="1"/>
          </p:cNvSpPr>
          <p:nvPr>
            <p:ph sz="quarter" idx="13"/>
          </p:nvPr>
        </p:nvSpPr>
        <p:spPr>
          <a:xfrm>
            <a:off x="0" y="6238"/>
            <a:ext cx="5940152" cy="6851762"/>
          </a:xfrm>
        </p:spPr>
        <p:txBody>
          <a:bodyPr>
            <a:noAutofit/>
          </a:bodyPr>
          <a:lstStyle/>
          <a:p>
            <a:pPr marL="45720" indent="0">
              <a:buNone/>
            </a:pPr>
            <a:r>
              <a:rPr lang="ru-RU" sz="2600" dirty="0">
                <a:solidFill>
                  <a:schemeClr val="tx1"/>
                </a:solidFill>
                <a:latin typeface="Times New Roman" panose="02020603050405020304" pitchFamily="18" charset="0"/>
                <a:cs typeface="Times New Roman" panose="02020603050405020304" pitchFamily="18" charset="0"/>
              </a:rPr>
              <a:t>Елизавета I — королева Англии и королева Ирландии с 17 ноября 1558, последняя из династии Тюдоров. Младшая дочь короля Англии Генриха VIII и его второй жены Анны Болейн</a:t>
            </a:r>
            <a:r>
              <a:rPr lang="ru-RU" sz="2600" dirty="0" smtClean="0">
                <a:solidFill>
                  <a:schemeClr val="tx1"/>
                </a:solidFill>
                <a:latin typeface="Times New Roman" panose="02020603050405020304" pitchFamily="18" charset="0"/>
                <a:cs typeface="Times New Roman" panose="02020603050405020304" pitchFamily="18" charset="0"/>
              </a:rPr>
              <a:t>. Когда </a:t>
            </a:r>
            <a:r>
              <a:rPr lang="ru-RU" sz="2600" dirty="0">
                <a:solidFill>
                  <a:schemeClr val="tx1"/>
                </a:solidFill>
                <a:latin typeface="Times New Roman" panose="02020603050405020304" pitchFamily="18" charset="0"/>
                <a:cs typeface="Times New Roman" panose="02020603050405020304" pitchFamily="18" charset="0"/>
              </a:rPr>
              <a:t>Елизавете </a:t>
            </a:r>
            <a:r>
              <a:rPr lang="ru-RU" sz="2600" dirty="0" smtClean="0">
                <a:solidFill>
                  <a:schemeClr val="tx1"/>
                </a:solidFill>
                <a:latin typeface="Times New Roman" panose="02020603050405020304" pitchFamily="18" charset="0"/>
                <a:cs typeface="Times New Roman" panose="02020603050405020304" pitchFamily="18" charset="0"/>
              </a:rPr>
              <a:t>было почти три года </a:t>
            </a:r>
            <a:r>
              <a:rPr lang="ru-RU" sz="2600" dirty="0">
                <a:solidFill>
                  <a:schemeClr val="tx1"/>
                </a:solidFill>
                <a:latin typeface="Times New Roman" panose="02020603050405020304" pitchFamily="18" charset="0"/>
                <a:cs typeface="Times New Roman" panose="02020603050405020304" pitchFamily="18" charset="0"/>
              </a:rPr>
              <a:t>она лишилась матери: Анну Болейн казнили по обвинению мужа в государственной </a:t>
            </a:r>
            <a:r>
              <a:rPr lang="ru-RU" sz="2600" dirty="0" smtClean="0">
                <a:solidFill>
                  <a:schemeClr val="tx1"/>
                </a:solidFill>
                <a:latin typeface="Times New Roman" panose="02020603050405020304" pitchFamily="18" charset="0"/>
                <a:cs typeface="Times New Roman" panose="02020603050405020304" pitchFamily="18" charset="0"/>
              </a:rPr>
              <a:t>измене</a:t>
            </a:r>
            <a:r>
              <a:rPr lang="ru-RU" sz="2600" dirty="0">
                <a:solidFill>
                  <a:schemeClr val="tx1"/>
                </a:solidFill>
                <a:latin typeface="Times New Roman" panose="02020603050405020304" pitchFamily="18" charset="0"/>
                <a:cs typeface="Times New Roman" panose="02020603050405020304" pitchFamily="18" charset="0"/>
              </a:rPr>
              <a:t>.</a:t>
            </a:r>
            <a:r>
              <a:rPr lang="ru-RU" sz="2600" dirty="0" smtClean="0">
                <a:solidFill>
                  <a:schemeClr val="tx1"/>
                </a:solidFill>
                <a:latin typeface="Times New Roman" panose="02020603050405020304" pitchFamily="18" charset="0"/>
                <a:cs typeface="Times New Roman" panose="02020603050405020304" pitchFamily="18" charset="0"/>
              </a:rPr>
              <a:t> Генрих </a:t>
            </a:r>
            <a:r>
              <a:rPr lang="ru-RU" sz="2600" dirty="0">
                <a:solidFill>
                  <a:schemeClr val="tx1"/>
                </a:solidFill>
                <a:latin typeface="Times New Roman" panose="02020603050405020304" pitchFamily="18" charset="0"/>
                <a:cs typeface="Times New Roman" panose="02020603050405020304" pitchFamily="18" charset="0"/>
              </a:rPr>
              <a:t>VIII </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a:solidFill>
                  <a:schemeClr val="tx1"/>
                </a:solidFill>
                <a:latin typeface="Times New Roman" panose="02020603050405020304" pitchFamily="18" charset="0"/>
                <a:cs typeface="Times New Roman" panose="02020603050405020304" pitchFamily="18" charset="0"/>
              </a:rPr>
              <a:t>снова </a:t>
            </a:r>
            <a:r>
              <a:rPr lang="ru-RU" sz="2600" dirty="0" smtClean="0">
                <a:solidFill>
                  <a:schemeClr val="tx1"/>
                </a:solidFill>
                <a:latin typeface="Times New Roman" panose="02020603050405020304" pitchFamily="18" charset="0"/>
                <a:cs typeface="Times New Roman" panose="02020603050405020304" pitchFamily="18" charset="0"/>
              </a:rPr>
              <a:t>женился, </a:t>
            </a:r>
            <a:r>
              <a:rPr lang="ru-RU" sz="2600" dirty="0">
                <a:solidFill>
                  <a:schemeClr val="tx1"/>
                </a:solidFill>
                <a:latin typeface="Times New Roman" panose="02020603050405020304" pitchFamily="18" charset="0"/>
                <a:cs typeface="Times New Roman" panose="02020603050405020304" pitchFamily="18" charset="0"/>
              </a:rPr>
              <a:t>а Елизавету признал незаконнорождённой. </a:t>
            </a:r>
            <a:endParaRPr lang="ru-RU" sz="2600" dirty="0" smtClean="0">
              <a:solidFill>
                <a:schemeClr val="tx1"/>
              </a:solidFill>
              <a:latin typeface="Times New Roman" panose="02020603050405020304" pitchFamily="18" charset="0"/>
              <a:cs typeface="Times New Roman" panose="02020603050405020304" pitchFamily="18" charset="0"/>
            </a:endParaRPr>
          </a:p>
          <a:p>
            <a:pPr marL="45720" indent="0">
              <a:buNone/>
            </a:pPr>
            <a:r>
              <a:rPr lang="ru-RU" sz="2600" dirty="0" smtClean="0">
                <a:solidFill>
                  <a:schemeClr val="tx1"/>
                </a:solidFill>
                <a:latin typeface="Times New Roman" panose="02020603050405020304" pitchFamily="18" charset="0"/>
                <a:cs typeface="Times New Roman" panose="02020603050405020304" pitchFamily="18" charset="0"/>
              </a:rPr>
              <a:t>Елизавета </a:t>
            </a:r>
            <a:r>
              <a:rPr lang="ru-RU" sz="2600" dirty="0">
                <a:solidFill>
                  <a:schemeClr val="tx1"/>
                </a:solidFill>
                <a:latin typeface="Times New Roman" panose="02020603050405020304" pitchFamily="18" charset="0"/>
                <a:cs typeface="Times New Roman" panose="02020603050405020304" pitchFamily="18" charset="0"/>
              </a:rPr>
              <a:t>очень рано начала проявлять свои природные способности — в десятилетнем возрасте она неплохо говорила по-гречески, по-итальянски и по-французски. </a:t>
            </a:r>
          </a:p>
        </p:txBody>
      </p:sp>
    </p:spTree>
    <p:extLst>
      <p:ext uri="{BB962C8B-B14F-4D97-AF65-F5344CB8AC3E}">
        <p14:creationId xmlns:p14="http://schemas.microsoft.com/office/powerpoint/2010/main" val="285551094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r>
              <a:rPr lang="ru-RU" sz="2600" dirty="0">
                <a:solidFill>
                  <a:schemeClr val="tx1"/>
                </a:solidFill>
                <a:latin typeface="Times New Roman" panose="02020603050405020304" pitchFamily="18" charset="0"/>
                <a:cs typeface="Times New Roman" panose="02020603050405020304" pitchFamily="18" charset="0"/>
              </a:rPr>
              <a:t>28 января 1547 </a:t>
            </a:r>
            <a:r>
              <a:rPr lang="ru-RU" sz="2600" dirty="0" smtClean="0">
                <a:solidFill>
                  <a:schemeClr val="tx1"/>
                </a:solidFill>
                <a:latin typeface="Times New Roman" panose="02020603050405020304" pitchFamily="18" charset="0"/>
                <a:cs typeface="Times New Roman" panose="02020603050405020304" pitchFamily="18" charset="0"/>
              </a:rPr>
              <a:t>Генрих </a:t>
            </a:r>
            <a:r>
              <a:rPr lang="en-US" sz="2600" dirty="0" smtClean="0">
                <a:solidFill>
                  <a:schemeClr val="tx1"/>
                </a:solidFill>
                <a:latin typeface="Times New Roman" panose="02020603050405020304" pitchFamily="18" charset="0"/>
                <a:cs typeface="Times New Roman" panose="02020603050405020304" pitchFamily="18" charset="0"/>
              </a:rPr>
              <a:t>VIII </a:t>
            </a:r>
            <a:r>
              <a:rPr lang="ru-RU" sz="2600" dirty="0" smtClean="0">
                <a:solidFill>
                  <a:schemeClr val="tx1"/>
                </a:solidFill>
                <a:latin typeface="Times New Roman" panose="02020603050405020304" pitchFamily="18" charset="0"/>
                <a:cs typeface="Times New Roman" panose="02020603050405020304" pitchFamily="18" charset="0"/>
              </a:rPr>
              <a:t>скончался</a:t>
            </a:r>
            <a:r>
              <a:rPr lang="ru-RU" sz="2600" dirty="0">
                <a:solidFill>
                  <a:schemeClr val="tx1"/>
                </a:solidFill>
                <a:latin typeface="Times New Roman" panose="02020603050405020304" pitchFamily="18" charset="0"/>
                <a:cs typeface="Times New Roman" panose="02020603050405020304" pitchFamily="18" charset="0"/>
              </a:rPr>
              <a:t>. В завещании короля говорилось, что престол он оставляет сыну Эдуарду. В случае смерти Эдуарда его наследует Мария Тюдор (Кровавая), </a:t>
            </a:r>
            <a:r>
              <a:rPr lang="en-US" sz="2600" dirty="0" smtClean="0">
                <a:solidFill>
                  <a:schemeClr val="tx1"/>
                </a:solidFill>
                <a:latin typeface="Times New Roman" panose="02020603050405020304" pitchFamily="18" charset="0"/>
                <a:cs typeface="Times New Roman" panose="02020603050405020304" pitchFamily="18" charset="0"/>
              </a:rPr>
              <a:t>  </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a:solidFill>
                  <a:schemeClr val="tx1"/>
                </a:solidFill>
                <a:latin typeface="Times New Roman" panose="02020603050405020304" pitchFamily="18" charset="0"/>
                <a:cs typeface="Times New Roman" panose="02020603050405020304" pitchFamily="18" charset="0"/>
              </a:rPr>
              <a:t>потом </a:t>
            </a:r>
            <a:r>
              <a:rPr lang="ru-RU" sz="2600" dirty="0" smtClean="0">
                <a:solidFill>
                  <a:schemeClr val="tx1"/>
                </a:solidFill>
                <a:latin typeface="Times New Roman" panose="02020603050405020304" pitchFamily="18" charset="0"/>
                <a:cs typeface="Times New Roman" panose="02020603050405020304" pitchFamily="18" charset="0"/>
              </a:rPr>
              <a:t>Елизавета</a:t>
            </a:r>
            <a:r>
              <a:rPr lang="en-US" sz="2600" dirty="0" smtClean="0">
                <a:solidFill>
                  <a:schemeClr val="tx1"/>
                </a:solidFill>
                <a:latin typeface="Times New Roman" panose="02020603050405020304" pitchFamily="18" charset="0"/>
                <a:cs typeface="Times New Roman" panose="02020603050405020304" pitchFamily="18" charset="0"/>
              </a:rPr>
              <a:t> I</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a:solidFill>
                  <a:schemeClr val="tx1"/>
                </a:solidFill>
                <a:latin typeface="Times New Roman" panose="02020603050405020304" pitchFamily="18" charset="0"/>
                <a:cs typeface="Times New Roman" panose="02020603050405020304" pitchFamily="18" charset="0"/>
              </a:rPr>
              <a:t>Этим своим последним проявлением монаршей воли Генрих VIII «признал» своих дочерей и дал им надежду если не на корону Англии, то на достойный брак с принцем любой европейской страны.</a:t>
            </a:r>
          </a:p>
          <a:p>
            <a:pPr marL="45720" indent="0">
              <a:buNone/>
            </a:pPr>
            <a:endParaRPr lang="ru-RU" sz="2600" dirty="0">
              <a:latin typeface="Times New Roman" panose="02020603050405020304" pitchFamily="18" charset="0"/>
              <a:cs typeface="Times New Roman" panose="02020603050405020304" pitchFamily="18" charset="0"/>
            </a:endParaRPr>
          </a:p>
          <a:p>
            <a:r>
              <a:rPr lang="ru-RU" sz="2600" dirty="0">
                <a:solidFill>
                  <a:schemeClr val="tx1"/>
                </a:solidFill>
                <a:latin typeface="Times New Roman" panose="02020603050405020304" pitchFamily="18" charset="0"/>
                <a:cs typeface="Times New Roman" panose="02020603050405020304" pitchFamily="18" charset="0"/>
              </a:rPr>
              <a:t>По завещанию Генриха VII после смерти Эдуарда VI, на престол взошла Мария I (Кровавая) и ее правление было не очень долгим, но запомнилось тем, что она была очень </a:t>
            </a:r>
            <a:r>
              <a:rPr lang="ru-RU" sz="2600" dirty="0" smtClean="0">
                <a:solidFill>
                  <a:schemeClr val="tx1"/>
                </a:solidFill>
                <a:latin typeface="Times New Roman" panose="02020603050405020304" pitchFamily="18" charset="0"/>
                <a:cs typeface="Times New Roman" panose="02020603050405020304" pitchFamily="18" charset="0"/>
              </a:rPr>
              <a:t>жестокой. </a:t>
            </a:r>
            <a:r>
              <a:rPr lang="ru-RU" sz="2600" dirty="0">
                <a:solidFill>
                  <a:schemeClr val="tx1"/>
                </a:solidFill>
                <a:latin typeface="Times New Roman" panose="02020603050405020304" pitchFamily="18" charset="0"/>
                <a:cs typeface="Times New Roman" panose="02020603050405020304" pitchFamily="18" charset="0"/>
              </a:rPr>
              <a:t>17 ноября 1558 года скончалась королева Мария и в этот же день Елизавету I провозгласили королевой. Время правления Елизаветы иногда называют «золотым веком Англии. </a:t>
            </a:r>
          </a:p>
          <a:p>
            <a:endParaRPr lang="ru-RU" dirty="0"/>
          </a:p>
        </p:txBody>
      </p:sp>
    </p:spTree>
    <p:extLst>
      <p:ext uri="{BB962C8B-B14F-4D97-AF65-F5344CB8AC3E}">
        <p14:creationId xmlns:p14="http://schemas.microsoft.com/office/powerpoint/2010/main" val="193202039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r>
              <a:rPr lang="ru-RU" sz="2800" dirty="0" smtClean="0">
                <a:solidFill>
                  <a:schemeClr val="tx1"/>
                </a:solidFill>
                <a:latin typeface="Times New Roman" panose="02020603050405020304" pitchFamily="18" charset="0"/>
                <a:cs typeface="Times New Roman" panose="02020603050405020304" pitchFamily="18" charset="0"/>
              </a:rPr>
              <a:t>Король </a:t>
            </a:r>
            <a:r>
              <a:rPr lang="ru-RU" sz="2800" dirty="0">
                <a:solidFill>
                  <a:schemeClr val="tx1"/>
                </a:solidFill>
                <a:latin typeface="Times New Roman" panose="02020603050405020304" pitchFamily="18" charset="0"/>
                <a:cs typeface="Times New Roman" panose="02020603050405020304" pitchFamily="18" charset="0"/>
              </a:rPr>
              <a:t>Генрих VII, по существу, создал королевский флот, Генрих VIII поощрял морскую торговлю, Мария Тюдор послала экспедицию для поиска северо-восточного прохода в Китай и Индию. </a:t>
            </a:r>
            <a:endParaRPr lang="ru-RU" sz="2800" dirty="0" smtClean="0">
              <a:solidFill>
                <a:schemeClr val="tx1"/>
              </a:solidFill>
              <a:latin typeface="Times New Roman" panose="02020603050405020304" pitchFamily="18" charset="0"/>
              <a:cs typeface="Times New Roman" panose="02020603050405020304" pitchFamily="18" charset="0"/>
            </a:endParaRPr>
          </a:p>
          <a:p>
            <a:pPr marL="45720" indent="0">
              <a:buNone/>
            </a:pPr>
            <a:endParaRPr lang="ru-RU" sz="2800" dirty="0" smtClean="0">
              <a:solidFill>
                <a:schemeClr val="tx1"/>
              </a:solidFill>
              <a:latin typeface="Times New Roman" panose="02020603050405020304" pitchFamily="18" charset="0"/>
              <a:cs typeface="Times New Roman" panose="02020603050405020304" pitchFamily="18" charset="0"/>
            </a:endParaRPr>
          </a:p>
          <a:p>
            <a:r>
              <a:rPr lang="ru-RU" sz="2800" dirty="0" smtClean="0">
                <a:solidFill>
                  <a:schemeClr val="tx1"/>
                </a:solidFill>
                <a:latin typeface="Times New Roman" panose="02020603050405020304" pitchFamily="18" charset="0"/>
                <a:cs typeface="Times New Roman" panose="02020603050405020304" pitchFamily="18" charset="0"/>
              </a:rPr>
              <a:t>Но </a:t>
            </a:r>
            <a:r>
              <a:rPr lang="ru-RU" sz="2800" dirty="0">
                <a:solidFill>
                  <a:schemeClr val="tx1"/>
                </a:solidFill>
                <a:latin typeface="Times New Roman" panose="02020603050405020304" pitchFamily="18" charset="0"/>
                <a:cs typeface="Times New Roman" panose="02020603050405020304" pitchFamily="18" charset="0"/>
              </a:rPr>
              <a:t>только в правление Елизаветы I Англия превратилась в могущественную морскую державу. Именно при Елизавете братья Уильям и Джон </a:t>
            </a:r>
            <a:r>
              <a:rPr lang="ru-RU" sz="2800" dirty="0" err="1">
                <a:solidFill>
                  <a:schemeClr val="tx1"/>
                </a:solidFill>
                <a:latin typeface="Times New Roman" panose="02020603050405020304" pitchFamily="18" charset="0"/>
                <a:cs typeface="Times New Roman" panose="02020603050405020304" pitchFamily="18" charset="0"/>
              </a:rPr>
              <a:t>Хокинсы</a:t>
            </a:r>
            <a:r>
              <a:rPr lang="ru-RU" sz="2800" dirty="0">
                <a:solidFill>
                  <a:schemeClr val="tx1"/>
                </a:solidFill>
                <a:latin typeface="Times New Roman" panose="02020603050405020304" pitchFamily="18" charset="0"/>
                <a:cs typeface="Times New Roman" panose="02020603050405020304" pitchFamily="18" charset="0"/>
              </a:rPr>
              <a:t> начали свои торгово-пиратские рейды</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Так </a:t>
            </a:r>
            <a:r>
              <a:rPr lang="ru-RU" sz="2800" dirty="0">
                <a:solidFill>
                  <a:schemeClr val="tx1"/>
                </a:solidFill>
                <a:latin typeface="Times New Roman" panose="02020603050405020304" pitchFamily="18" charset="0"/>
                <a:cs typeface="Times New Roman" panose="02020603050405020304" pitchFamily="18" charset="0"/>
              </a:rPr>
              <a:t>или иначе, Англия постепенно отвоёвывала у Испании авторитет «главной морской державы». Елизавета I лично спонсировала все эти мероприятия</a:t>
            </a:r>
            <a:r>
              <a:rPr lang="ru-RU" sz="2600" dirty="0"/>
              <a:t>. </a:t>
            </a:r>
          </a:p>
          <a:p>
            <a:endParaRPr lang="ru-RU" sz="2600" dirty="0"/>
          </a:p>
        </p:txBody>
      </p:sp>
    </p:spTree>
    <p:extLst>
      <p:ext uri="{BB962C8B-B14F-4D97-AF65-F5344CB8AC3E}">
        <p14:creationId xmlns:p14="http://schemas.microsoft.com/office/powerpoint/2010/main" val="185749309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152" y="-26787"/>
            <a:ext cx="3219725" cy="1143000"/>
          </a:xfrm>
        </p:spPr>
        <p:txBody>
          <a:bodyPr/>
          <a:lstStyle/>
          <a:p>
            <a:r>
              <a:rPr lang="ru-RU" sz="3200" dirty="0">
                <a:effectLst/>
              </a:rPr>
              <a:t>Елизавета </a:t>
            </a:r>
            <a:r>
              <a:rPr lang="en-US" sz="3200" dirty="0">
                <a:effectLst/>
              </a:rPr>
              <a:t>I </a:t>
            </a:r>
            <a:r>
              <a:rPr lang="ru-RU" sz="3200" dirty="0">
                <a:effectLst/>
              </a:rPr>
              <a:t>и Россия</a:t>
            </a:r>
          </a:p>
        </p:txBody>
      </p:sp>
      <p:sp>
        <p:nvSpPr>
          <p:cNvPr id="3" name="Объект 2"/>
          <p:cNvSpPr>
            <a:spLocks noGrp="1"/>
          </p:cNvSpPr>
          <p:nvPr>
            <p:ph sz="quarter" idx="13"/>
          </p:nvPr>
        </p:nvSpPr>
        <p:spPr>
          <a:xfrm>
            <a:off x="2913" y="0"/>
            <a:ext cx="6369287" cy="6858000"/>
          </a:xfrm>
        </p:spPr>
        <p:txBody>
          <a:bodyPr>
            <a:normAutofit/>
          </a:bodyPr>
          <a:lstStyle/>
          <a:p>
            <a:r>
              <a:rPr lang="ru-RU" sz="2500" dirty="0">
                <a:solidFill>
                  <a:schemeClr val="tx1"/>
                </a:solidFill>
                <a:latin typeface="Times New Roman" panose="02020603050405020304" pitchFamily="18" charset="0"/>
                <a:cs typeface="Times New Roman" panose="02020603050405020304" pitchFamily="18" charset="0"/>
              </a:rPr>
              <a:t>Взаимоотношения Елизаветинской Англии с Русским Царством достаточно полно характеризуются двумя аспектами: деятельностью Московской торговой компании и личной перепиской Елизаветы с Иваном </a:t>
            </a:r>
            <a:r>
              <a:rPr lang="ru-RU" sz="2500" dirty="0" smtClean="0">
                <a:solidFill>
                  <a:schemeClr val="tx1"/>
                </a:solidFill>
                <a:latin typeface="Times New Roman" panose="02020603050405020304" pitchFamily="18" charset="0"/>
                <a:cs typeface="Times New Roman" panose="02020603050405020304" pitchFamily="18" charset="0"/>
              </a:rPr>
              <a:t>IV. Елизавета </a:t>
            </a:r>
            <a:r>
              <a:rPr lang="ru-RU" sz="2500" dirty="0">
                <a:solidFill>
                  <a:schemeClr val="tx1"/>
                </a:solidFill>
                <a:latin typeface="Times New Roman" panose="02020603050405020304" pitchFamily="18" charset="0"/>
                <a:cs typeface="Times New Roman" panose="02020603050405020304" pitchFamily="18" charset="0"/>
              </a:rPr>
              <a:t>была единственной женщиной, с которой вёл переписку Иван Грозный. </a:t>
            </a:r>
            <a:r>
              <a:rPr lang="ru-RU" sz="2500" dirty="0" smtClean="0">
                <a:solidFill>
                  <a:schemeClr val="tx1"/>
                </a:solidFill>
                <a:latin typeface="Times New Roman" panose="02020603050405020304" pitchFamily="18" charset="0"/>
                <a:cs typeface="Times New Roman" panose="02020603050405020304" pitchFamily="18" charset="0"/>
              </a:rPr>
              <a:t>Царь </a:t>
            </a:r>
            <a:r>
              <a:rPr lang="ru-RU" sz="2500" dirty="0">
                <a:solidFill>
                  <a:schemeClr val="tx1"/>
                </a:solidFill>
                <a:latin typeface="Times New Roman" panose="02020603050405020304" pitchFamily="18" charset="0"/>
                <a:cs typeface="Times New Roman" panose="02020603050405020304" pitchFamily="18" charset="0"/>
              </a:rPr>
              <a:t>предлагал вступить с ней в брак и надеялся на предоставление политического убежища на случай смуты или иного непредвиденного обстоятельства. Елизавета ответила отказом на брачное предложение.  После этого переписка была прервана, возобновилась она в 1582 году</a:t>
            </a:r>
            <a:r>
              <a:rPr lang="ru-RU" sz="2500" dirty="0" smtClean="0">
                <a:solidFill>
                  <a:schemeClr val="tx1"/>
                </a:solidFill>
                <a:latin typeface="Times New Roman" panose="02020603050405020304" pitchFamily="18" charset="0"/>
                <a:cs typeface="Times New Roman" panose="02020603050405020304" pitchFamily="18" charset="0"/>
              </a:rPr>
              <a:t>. Переписка </a:t>
            </a:r>
            <a:r>
              <a:rPr lang="ru-RU" sz="2500" dirty="0">
                <a:solidFill>
                  <a:schemeClr val="tx1"/>
                </a:solidFill>
                <a:latin typeface="Times New Roman" panose="02020603050405020304" pitchFamily="18" charset="0"/>
                <a:cs typeface="Times New Roman" panose="02020603050405020304" pitchFamily="18" charset="0"/>
              </a:rPr>
              <a:t>Ивана Грозного с Елизаветой продолжалась до самой смерти царя в 1584 году.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431" y="1628800"/>
            <a:ext cx="2834569" cy="4104456"/>
          </a:xfrm>
          <a:prstGeom prst="rect">
            <a:avLst/>
          </a:prstGeom>
          <a:ln>
            <a:noFill/>
          </a:ln>
          <a:effectLst>
            <a:softEdge rad="112500"/>
          </a:effectLst>
        </p:spPr>
      </p:pic>
    </p:spTree>
    <p:extLst>
      <p:ext uri="{BB962C8B-B14F-4D97-AF65-F5344CB8AC3E}">
        <p14:creationId xmlns:p14="http://schemas.microsoft.com/office/powerpoint/2010/main" val="474546482"/>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28631"/>
            <a:ext cx="4465565" cy="1143000"/>
          </a:xfrm>
        </p:spPr>
        <p:txBody>
          <a:bodyPr/>
          <a:lstStyle/>
          <a:p>
            <a:r>
              <a:rPr lang="ru-RU" dirty="0" smtClean="0">
                <a:effectLst/>
              </a:rPr>
              <a:t>Смерть королевы </a:t>
            </a:r>
            <a:endParaRPr lang="ru-RU" dirty="0">
              <a:effectLst/>
            </a:endParaRPr>
          </a:p>
        </p:txBody>
      </p:sp>
      <p:sp>
        <p:nvSpPr>
          <p:cNvPr id="3" name="Объект 2"/>
          <p:cNvSpPr>
            <a:spLocks noGrp="1"/>
          </p:cNvSpPr>
          <p:nvPr>
            <p:ph sz="quarter" idx="13"/>
          </p:nvPr>
        </p:nvSpPr>
        <p:spPr>
          <a:xfrm>
            <a:off x="0" y="0"/>
            <a:ext cx="5508104" cy="6741368"/>
          </a:xfrm>
        </p:spPr>
        <p:txBody>
          <a:bodyPr>
            <a:normAutofit/>
          </a:bodyPr>
          <a:lstStyle/>
          <a:p>
            <a:r>
              <a:rPr lang="ru-RU" sz="2800" dirty="0" smtClean="0">
                <a:solidFill>
                  <a:schemeClr val="tx1"/>
                </a:solidFill>
                <a:latin typeface="Times New Roman" panose="02020603050405020304" pitchFamily="18" charset="0"/>
                <a:cs typeface="Times New Roman" panose="02020603050405020304" pitchFamily="18" charset="0"/>
              </a:rPr>
              <a:t>В </a:t>
            </a:r>
            <a:r>
              <a:rPr lang="ru-RU" sz="2800" dirty="0">
                <a:solidFill>
                  <a:schemeClr val="tx1"/>
                </a:solidFill>
                <a:latin typeface="Times New Roman" panose="02020603050405020304" pitchFamily="18" charset="0"/>
                <a:cs typeface="Times New Roman" panose="02020603050405020304" pitchFamily="18" charset="0"/>
              </a:rPr>
              <a:t>последние годы смерти близких друзей подорвали здоровье королевы. В феврале 1603 года она впала в глубокую депрессию. 24 марта 1603 года она умерла во дворце Ричмонд и была похоронена в Вестминстерском аббатстве.</a:t>
            </a:r>
          </a:p>
          <a:p>
            <a:r>
              <a:rPr lang="ru-RU" sz="2800" dirty="0">
                <a:solidFill>
                  <a:schemeClr val="tx1"/>
                </a:solidFill>
                <a:latin typeface="Times New Roman" panose="02020603050405020304" pitchFamily="18" charset="0"/>
                <a:cs typeface="Times New Roman" panose="02020603050405020304" pitchFamily="18" charset="0"/>
              </a:rPr>
              <a:t>Со смертью королевы династия Тюдоров завершилась и началась династия Стюартов, так как преемником своим Елизавета I назначила Якова I, сына Марии Стюарт.</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700809"/>
            <a:ext cx="3707904" cy="4276325"/>
          </a:xfrm>
          <a:prstGeom prst="rect">
            <a:avLst/>
          </a:prstGeom>
          <a:ln>
            <a:noFill/>
          </a:ln>
          <a:effectLst>
            <a:softEdge rad="112500"/>
          </a:effectLst>
        </p:spPr>
      </p:pic>
    </p:spTree>
    <p:extLst>
      <p:ext uri="{BB962C8B-B14F-4D97-AF65-F5344CB8AC3E}">
        <p14:creationId xmlns:p14="http://schemas.microsoft.com/office/powerpoint/2010/main" val="24217010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4048" y="0"/>
            <a:ext cx="4149227" cy="1143000"/>
          </a:xfrm>
        </p:spPr>
        <p:txBody>
          <a:bodyPr/>
          <a:lstStyle/>
          <a:p>
            <a:r>
              <a:rPr lang="ru-RU" dirty="0"/>
              <a:t> </a:t>
            </a:r>
            <a:r>
              <a:rPr lang="ru-RU" dirty="0" smtClean="0">
                <a:effectLst/>
              </a:rPr>
              <a:t>Анна Стюарт</a:t>
            </a:r>
            <a:endParaRPr lang="ru-RU" dirty="0">
              <a:effectLst/>
            </a:endParaRPr>
          </a:p>
        </p:txBody>
      </p:sp>
      <p:sp>
        <p:nvSpPr>
          <p:cNvPr id="3" name="Объект 2"/>
          <p:cNvSpPr>
            <a:spLocks noGrp="1"/>
          </p:cNvSpPr>
          <p:nvPr>
            <p:ph sz="quarter" idx="13"/>
          </p:nvPr>
        </p:nvSpPr>
        <p:spPr>
          <a:xfrm>
            <a:off x="0" y="0"/>
            <a:ext cx="6372200" cy="6858000"/>
          </a:xfrm>
        </p:spPr>
        <p:txBody>
          <a:bodyPr>
            <a:normAutofit/>
          </a:bodyPr>
          <a:lstStyle/>
          <a:p>
            <a:r>
              <a:rPr lang="ru-RU" sz="2600" dirty="0">
                <a:solidFill>
                  <a:schemeClr val="tx1"/>
                </a:solidFill>
                <a:latin typeface="Times New Roman" panose="02020603050405020304" pitchFamily="18" charset="0"/>
                <a:cs typeface="Times New Roman" panose="02020603050405020304" pitchFamily="18" charset="0"/>
              </a:rPr>
              <a:t>А́нна— королева Англии, Шотландии и Ирландии с 8 марта 1702 года, дочь Якова II  Анны Хайд.  Первый монарх соединённого Королевства Великобритания. Оставалась королевой Великобритании и Ирландии до своей смерти. Последняя представительница династии Стюартов на английском престоле</a:t>
            </a:r>
            <a:r>
              <a:rPr lang="ru-RU" sz="2600" dirty="0" smtClean="0">
                <a:solidFill>
                  <a:schemeClr val="tx1"/>
                </a:solidFill>
                <a:latin typeface="Times New Roman" panose="02020603050405020304" pitchFamily="18" charset="0"/>
                <a:cs typeface="Times New Roman" panose="02020603050405020304" pitchFamily="18" charset="0"/>
              </a:rPr>
              <a:t>.</a:t>
            </a:r>
            <a:endParaRPr lang="ru-RU" sz="2600" dirty="0">
              <a:solidFill>
                <a:schemeClr val="tx1"/>
              </a:solidFill>
              <a:latin typeface="Times New Roman" panose="02020603050405020304" pitchFamily="18" charset="0"/>
              <a:cs typeface="Times New Roman" panose="02020603050405020304" pitchFamily="18" charset="0"/>
            </a:endParaRPr>
          </a:p>
          <a:p>
            <a:r>
              <a:rPr lang="ru-RU" sz="2600" dirty="0">
                <a:solidFill>
                  <a:schemeClr val="tx1"/>
                </a:solidFill>
                <a:latin typeface="Times New Roman" panose="02020603050405020304" pitchFamily="18" charset="0"/>
                <a:cs typeface="Times New Roman" panose="02020603050405020304" pitchFamily="18" charset="0"/>
              </a:rPr>
              <a:t>Подходящего кандидата в мужья Анны предоставила протестантская Дания. Людовик XIV одобрил союз между Англией и Данией</a:t>
            </a:r>
            <a:r>
              <a:rPr lang="ru-RU" sz="2600" dirty="0" smtClean="0">
                <a:solidFill>
                  <a:schemeClr val="tx1"/>
                </a:solidFill>
                <a:latin typeface="Times New Roman" panose="02020603050405020304" pitchFamily="18" charset="0"/>
                <a:cs typeface="Times New Roman" panose="02020603050405020304" pitchFamily="18" charset="0"/>
              </a:rPr>
              <a:t>.</a:t>
            </a:r>
            <a:r>
              <a:rPr lang="en-US" sz="2600" dirty="0" smtClean="0">
                <a:solidFill>
                  <a:schemeClr val="tx1"/>
                </a:solidFill>
                <a:latin typeface="Times New Roman" panose="02020603050405020304" pitchFamily="18" charset="0"/>
                <a:cs typeface="Times New Roman" panose="02020603050405020304" pitchFamily="18" charset="0"/>
              </a:rPr>
              <a:t> </a:t>
            </a:r>
            <a:r>
              <a:rPr lang="ru-RU" sz="2600" dirty="0" smtClean="0">
                <a:solidFill>
                  <a:schemeClr val="tx1"/>
                </a:solidFill>
                <a:latin typeface="Times New Roman" panose="02020603050405020304" pitchFamily="18" charset="0"/>
                <a:cs typeface="Times New Roman" panose="02020603050405020304" pitchFamily="18" charset="0"/>
              </a:rPr>
              <a:t>28 </a:t>
            </a:r>
            <a:r>
              <a:rPr lang="ru-RU" sz="2600" dirty="0">
                <a:solidFill>
                  <a:schemeClr val="tx1"/>
                </a:solidFill>
                <a:latin typeface="Times New Roman" panose="02020603050405020304" pitchFamily="18" charset="0"/>
                <a:cs typeface="Times New Roman" panose="02020603050405020304" pitchFamily="18" charset="0"/>
              </a:rPr>
              <a:t>июля 1683 года епископ Комптон провёл церемонию бракосочетания Анны и Георга Датского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504" y="1556792"/>
            <a:ext cx="2920496" cy="5040560"/>
          </a:xfrm>
          <a:prstGeom prst="rect">
            <a:avLst/>
          </a:prstGeom>
          <a:ln>
            <a:noFill/>
          </a:ln>
          <a:effectLst>
            <a:softEdge rad="112500"/>
          </a:effectLst>
        </p:spPr>
      </p:pic>
    </p:spTree>
    <p:extLst>
      <p:ext uri="{BB962C8B-B14F-4D97-AF65-F5344CB8AC3E}">
        <p14:creationId xmlns:p14="http://schemas.microsoft.com/office/powerpoint/2010/main" val="416129032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1606</TotalTime>
  <Words>2007</Words>
  <Application>Microsoft Office PowerPoint</Application>
  <PresentationFormat>Экран (4:3)</PresentationFormat>
  <Paragraphs>129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Воздушный поток</vt:lpstr>
      <vt:lpstr>British women monarchs</vt:lpstr>
      <vt:lpstr>Цель: выявить общие характерные черты правления наиболее значимых женщин-монархов в Великобритании.   Объект исследования:  жизнь, деятельность и стили правления женщин монархов Великобритании. </vt:lpstr>
      <vt:lpstr>Презентация PowerPoint</vt:lpstr>
      <vt:lpstr>Елизавета I</vt:lpstr>
      <vt:lpstr>Презентация PowerPoint</vt:lpstr>
      <vt:lpstr>Презентация PowerPoint</vt:lpstr>
      <vt:lpstr>Елизавета I и Россия</vt:lpstr>
      <vt:lpstr>Смерть королевы </vt:lpstr>
      <vt:lpstr> Анна Стюарт</vt:lpstr>
      <vt:lpstr>Презентация PowerPoint</vt:lpstr>
      <vt:lpstr>Виктория</vt:lpstr>
      <vt:lpstr>Презентация PowerPoint</vt:lpstr>
      <vt:lpstr>Презентация PowerPoint</vt:lpstr>
      <vt:lpstr>Елизавета II</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women monarchs</dc:title>
  <dc:creator>Алина</dc:creator>
  <cp:lastModifiedBy>Пилипенко Елена</cp:lastModifiedBy>
  <cp:revision>51</cp:revision>
  <dcterms:created xsi:type="dcterms:W3CDTF">2017-01-31T14:11:11Z</dcterms:created>
  <dcterms:modified xsi:type="dcterms:W3CDTF">2017-02-10T22:16:39Z</dcterms:modified>
</cp:coreProperties>
</file>