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8" r:id="rId4"/>
    <p:sldId id="257" r:id="rId5"/>
    <p:sldId id="276" r:id="rId6"/>
    <p:sldId id="258" r:id="rId7"/>
    <p:sldId id="259" r:id="rId8"/>
    <p:sldId id="261" r:id="rId9"/>
    <p:sldId id="262" r:id="rId10"/>
    <p:sldId id="263" r:id="rId11"/>
    <p:sldId id="264" r:id="rId12"/>
    <p:sldId id="265" r:id="rId13"/>
    <p:sldId id="274" r:id="rId14"/>
    <p:sldId id="271" r:id="rId15"/>
    <p:sldId id="272" r:id="rId16"/>
    <p:sldId id="27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F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88968" autoAdjust="0"/>
  </p:normalViewPr>
  <p:slideViewPr>
    <p:cSldViewPr>
      <p:cViewPr>
        <p:scale>
          <a:sx n="75" d="100"/>
          <a:sy n="75" d="100"/>
        </p:scale>
        <p:origin x="-1206"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F6D9B58-01DC-4C0A-8836-59716FE67283}" type="datetimeFigureOut">
              <a:rPr lang="ru-RU" smtClean="0"/>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341123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D9B58-01DC-4C0A-8836-59716FE67283}" type="datetimeFigureOut">
              <a:rPr lang="ru-RU" smtClean="0"/>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809328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D9B58-01DC-4C0A-8836-59716FE67283}" type="datetimeFigureOut">
              <a:rPr lang="ru-RU" smtClean="0"/>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428086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F6D9B58-01DC-4C0A-8836-59716FE67283}" type="datetimeFigureOut">
              <a:rPr lang="ru-RU" smtClean="0"/>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15415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F6D9B58-01DC-4C0A-8836-59716FE67283}" type="datetimeFigureOut">
              <a:rPr lang="ru-RU" smtClean="0"/>
              <a:t>21.04.2018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348759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F6D9B58-01DC-4C0A-8836-59716FE67283}" type="datetimeFigureOut">
              <a:rPr lang="ru-RU" smtClean="0"/>
              <a:t>21.04.2018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112108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F6D9B58-01DC-4C0A-8836-59716FE67283}" type="datetimeFigureOut">
              <a:rPr lang="ru-RU" smtClean="0"/>
              <a:t>21.04.2018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351050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F6D9B58-01DC-4C0A-8836-59716FE67283}" type="datetimeFigureOut">
              <a:rPr lang="ru-RU" smtClean="0"/>
              <a:t>21.04.2018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393718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F6D9B58-01DC-4C0A-8836-59716FE67283}" type="datetimeFigureOut">
              <a:rPr lang="ru-RU" smtClean="0"/>
              <a:t>21.04.2018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25334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6D9B58-01DC-4C0A-8836-59716FE67283}" type="datetimeFigureOut">
              <a:rPr lang="ru-RU" smtClean="0"/>
              <a:t>21.04.2018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34583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6D9B58-01DC-4C0A-8836-59716FE67283}" type="datetimeFigureOut">
              <a:rPr lang="ru-RU" smtClean="0"/>
              <a:t>21.04.2018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475739-967D-4F46-8760-7279380874F8}" type="slidenum">
              <a:rPr lang="ru-RU" smtClean="0"/>
              <a:t>‹#›</a:t>
            </a:fld>
            <a:endParaRPr lang="ru-RU"/>
          </a:p>
        </p:txBody>
      </p:sp>
    </p:spTree>
    <p:extLst>
      <p:ext uri="{BB962C8B-B14F-4D97-AF65-F5344CB8AC3E}">
        <p14:creationId xmlns:p14="http://schemas.microsoft.com/office/powerpoint/2010/main" val="330840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D9B58-01DC-4C0A-8836-59716FE67283}" type="datetimeFigureOut">
              <a:rPr lang="ru-RU" smtClean="0"/>
              <a:t>21.04.2018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75739-967D-4F46-8760-7279380874F8}" type="slidenum">
              <a:rPr lang="ru-RU" smtClean="0"/>
              <a:t>‹#›</a:t>
            </a:fld>
            <a:endParaRPr lang="ru-RU"/>
          </a:p>
        </p:txBody>
      </p:sp>
    </p:spTree>
    <p:extLst>
      <p:ext uri="{BB962C8B-B14F-4D97-AF65-F5344CB8AC3E}">
        <p14:creationId xmlns:p14="http://schemas.microsoft.com/office/powerpoint/2010/main" val="2202333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944215"/>
          </a:xfrm>
        </p:spPr>
        <p:txBody>
          <a:bodyPr/>
          <a:lstStyle/>
          <a:p>
            <a:r>
              <a:rPr lang="ru-RU" b="1" dirty="0" smtClean="0"/>
              <a:t>КПД и </a:t>
            </a:r>
            <a:r>
              <a:rPr lang="ru-RU" b="1" dirty="0" smtClean="0"/>
              <a:t>рычаги </a:t>
            </a:r>
            <a:endParaRPr lang="ru-RU" b="1" dirty="0"/>
          </a:p>
        </p:txBody>
      </p:sp>
      <p:sp>
        <p:nvSpPr>
          <p:cNvPr id="3" name="Подзаголовок 2"/>
          <p:cNvSpPr>
            <a:spLocks noGrp="1"/>
          </p:cNvSpPr>
          <p:nvPr>
            <p:ph type="subTitle" idx="1"/>
          </p:nvPr>
        </p:nvSpPr>
        <p:spPr>
          <a:xfrm flipH="1">
            <a:off x="-1620688" y="3886200"/>
            <a:ext cx="288032" cy="550912"/>
          </a:xfrm>
        </p:spPr>
        <p:txBody>
          <a:bodyPr>
            <a:normAutofit lnSpcReduction="10000"/>
          </a:bodyPr>
          <a:lstStyle/>
          <a:p>
            <a:r>
              <a:rPr lang="ru-RU"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92896"/>
            <a:ext cx="6095936" cy="329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773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РЫЧАГ В СРЕДНИЕ ВЕКА</a:t>
            </a:r>
            <a:endParaRPr lang="ru-RU" sz="3600" b="1" dirty="0"/>
          </a:p>
        </p:txBody>
      </p:sp>
      <p:sp>
        <p:nvSpPr>
          <p:cNvPr id="3" name="Объект 2"/>
          <p:cNvSpPr>
            <a:spLocks noGrp="1"/>
          </p:cNvSpPr>
          <p:nvPr>
            <p:ph idx="1"/>
          </p:nvPr>
        </p:nvSpPr>
        <p:spPr>
          <a:xfrm>
            <a:off x="4644008" y="1600200"/>
            <a:ext cx="4042792" cy="2692896"/>
          </a:xfrm>
        </p:spPr>
        <p:txBody>
          <a:bodyPr>
            <a:normAutofit/>
          </a:bodyPr>
          <a:lstStyle/>
          <a:p>
            <a:pPr marL="0" indent="0" algn="just">
              <a:buNone/>
            </a:pPr>
            <a:r>
              <a:rPr lang="ru-RU" sz="1800" dirty="0" smtClean="0"/>
              <a:t>	Рычажно-</a:t>
            </a:r>
            <a:r>
              <a:rPr lang="ru-RU" sz="1800" dirty="0" err="1" smtClean="0"/>
              <a:t>пращевой</a:t>
            </a:r>
            <a:r>
              <a:rPr lang="ru-RU" sz="1800" dirty="0" smtClean="0"/>
              <a:t> </a:t>
            </a:r>
            <a:r>
              <a:rPr lang="ru-RU" sz="1800" dirty="0"/>
              <a:t>противовесный камнемет  – это метательная машина, использующая потенциальную энергию тяжести противовеса и метающая снаряд с помощью рычага с закрепленной на нем пращей.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700808"/>
            <a:ext cx="3508859"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1"/>
          <p:cNvSpPr txBox="1">
            <a:spLocks/>
          </p:cNvSpPr>
          <p:nvPr/>
        </p:nvSpPr>
        <p:spPr>
          <a:xfrm>
            <a:off x="4430948" y="4806280"/>
            <a:ext cx="45365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dirty="0" smtClean="0"/>
              <a:t>Оружие – </a:t>
            </a:r>
          </a:p>
          <a:p>
            <a:r>
              <a:rPr lang="ru-RU" sz="1800" b="1" dirty="0" smtClean="0"/>
              <a:t>РЫЧАЖНО-ПРАЩЕВОЙ </a:t>
            </a:r>
          </a:p>
          <a:p>
            <a:r>
              <a:rPr lang="ru-RU" sz="1800" b="1" dirty="0" smtClean="0"/>
              <a:t>ПРОТИВОВЕСНЫЙ КАМНЕМЕТ</a:t>
            </a:r>
            <a:endParaRPr lang="ru-RU" sz="1800" b="1" dirty="0"/>
          </a:p>
        </p:txBody>
      </p:sp>
    </p:spTree>
    <p:extLst>
      <p:ext uri="{BB962C8B-B14F-4D97-AF65-F5344CB8AC3E}">
        <p14:creationId xmlns:p14="http://schemas.microsoft.com/office/powerpoint/2010/main" val="353551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88024" y="620688"/>
            <a:ext cx="3898776" cy="4824536"/>
          </a:xfrm>
        </p:spPr>
        <p:txBody>
          <a:bodyPr>
            <a:normAutofit lnSpcReduction="10000"/>
          </a:bodyPr>
          <a:lstStyle/>
          <a:p>
            <a:pPr marL="0" indent="0" algn="just">
              <a:buNone/>
            </a:pPr>
            <a:r>
              <a:rPr lang="ru-RU" sz="1800" dirty="0" smtClean="0"/>
              <a:t>Греки именовали подобные камнемёты «</a:t>
            </a:r>
            <a:r>
              <a:rPr lang="ru-RU" sz="1800" dirty="0" err="1" smtClean="0"/>
              <a:t>палинтонами</a:t>
            </a:r>
            <a:r>
              <a:rPr lang="ru-RU" sz="1800" dirty="0" smtClean="0"/>
              <a:t>», то есть стреляющими по навесной траектории, или «</a:t>
            </a:r>
            <a:r>
              <a:rPr lang="ru-RU" sz="1800" dirty="0" err="1" smtClean="0"/>
              <a:t>катапелтай</a:t>
            </a:r>
            <a:r>
              <a:rPr lang="ru-RU" sz="1800" dirty="0" smtClean="0"/>
              <a:t> </a:t>
            </a:r>
            <a:r>
              <a:rPr lang="ru-RU" sz="1800" dirty="0" err="1" smtClean="0"/>
              <a:t>петроболос</a:t>
            </a:r>
            <a:r>
              <a:rPr lang="ru-RU" sz="1800" dirty="0" smtClean="0"/>
              <a:t>», то есть буквально — камень против щита (пронзающий щит камнемёт). Наиболее широко употребляется римское название данного орудия — «баллиста» (лат. </a:t>
            </a:r>
            <a:r>
              <a:rPr lang="ru-RU" sz="1800" dirty="0" err="1" smtClean="0"/>
              <a:t>ballista</a:t>
            </a:r>
            <a:r>
              <a:rPr lang="ru-RU" sz="1800" dirty="0" smtClean="0"/>
              <a:t>). Баллисты по конструкции мало чем отличаются от катапульт, различия возникают из-за метода стрельбы. В то время как катапульты стреляют стрелами (дротиками) почти горизонтально, баллиста предназначена для стрельбы камнями под большим углом возвышения.</a:t>
            </a:r>
            <a:endParaRPr lang="ru-RU"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3659743" cy="3444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469361" y="4653136"/>
            <a:ext cx="3898776" cy="1426170"/>
          </a:xfrm>
        </p:spPr>
        <p:txBody>
          <a:bodyPr>
            <a:normAutofit/>
          </a:bodyPr>
          <a:lstStyle/>
          <a:p>
            <a:r>
              <a:rPr lang="ru-RU" sz="1800" b="1" dirty="0" smtClean="0"/>
              <a:t>Оружие – КАМНЕМЕТ </a:t>
            </a:r>
            <a:br>
              <a:rPr lang="ru-RU" sz="1800" b="1" dirty="0" smtClean="0"/>
            </a:br>
            <a:r>
              <a:rPr lang="ru-RU" sz="1800" b="1" dirty="0" smtClean="0"/>
              <a:t>(ПАЛИНТОН – осадная БАЛЛИСТА)</a:t>
            </a:r>
            <a:endParaRPr lang="ru-RU" sz="1800" b="1" dirty="0"/>
          </a:p>
        </p:txBody>
      </p:sp>
    </p:spTree>
    <p:extLst>
      <p:ext uri="{BB962C8B-B14F-4D97-AF65-F5344CB8AC3E}">
        <p14:creationId xmlns:p14="http://schemas.microsoft.com/office/powerpoint/2010/main" val="34182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Рычаг в наше время</a:t>
            </a:r>
            <a:endParaRPr lang="ru-RU" dirty="0"/>
          </a:p>
        </p:txBody>
      </p:sp>
      <p:sp>
        <p:nvSpPr>
          <p:cNvPr id="3" name="Объект 2"/>
          <p:cNvSpPr>
            <a:spLocks noGrp="1"/>
          </p:cNvSpPr>
          <p:nvPr>
            <p:ph idx="1"/>
          </p:nvPr>
        </p:nvSpPr>
        <p:spPr>
          <a:xfrm>
            <a:off x="5004048" y="1600201"/>
            <a:ext cx="3682752" cy="4349079"/>
          </a:xfrm>
        </p:spPr>
        <p:txBody>
          <a:bodyPr>
            <a:normAutofit/>
          </a:bodyPr>
          <a:lstStyle/>
          <a:p>
            <a:pPr marL="0" indent="0" algn="just">
              <a:buNone/>
            </a:pPr>
            <a:r>
              <a:rPr lang="ru-RU" sz="1800" dirty="0" smtClean="0"/>
              <a:t>	В наше время рычаги мы встречаем на каждом шагу. Пианино, лопата, педали автомобиля. Даже обычная дверь  тоже работает по принципу рычага. Попробуйте открыть дверь, толкая ее возле крепления петель. Дверь будет поддаваться очень тяжело. Но чем дальше от дверных петель будет располагаться точка приложения усилия, тем легче вам будет открыть дверь. Представить жизнь без рычагов невозможно. </a:t>
            </a:r>
            <a:endParaRPr lang="ru-RU"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12776"/>
            <a:ext cx="326856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4548743" cy="204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87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КПД (Коэффициент полезного действия)</a:t>
            </a:r>
            <a:endParaRPr lang="ru-RU" dirty="0"/>
          </a:p>
        </p:txBody>
      </p:sp>
      <p:sp>
        <p:nvSpPr>
          <p:cNvPr id="3" name="Объект 2"/>
          <p:cNvSpPr>
            <a:spLocks noGrp="1"/>
          </p:cNvSpPr>
          <p:nvPr>
            <p:ph idx="1"/>
          </p:nvPr>
        </p:nvSpPr>
        <p:spPr>
          <a:xfrm>
            <a:off x="10476655" y="2564904"/>
            <a:ext cx="72008" cy="1224137"/>
          </a:xfrm>
        </p:spPr>
        <p:txBody>
          <a:bodyPr>
            <a:normAutofit/>
          </a:bodyPr>
          <a:lstStyle/>
          <a:p>
            <a:pPr marL="0" indent="0">
              <a:buNone/>
            </a:pPr>
            <a:r>
              <a:rPr lang="ru-RU" dirty="0" smtClean="0"/>
              <a:t> </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39" y="2185318"/>
            <a:ext cx="4276386" cy="360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686445" y="6056188"/>
            <a:ext cx="94978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6" name="Заголовок 1"/>
          <p:cNvSpPr txBox="1">
            <a:spLocks/>
          </p:cNvSpPr>
          <p:nvPr/>
        </p:nvSpPr>
        <p:spPr>
          <a:xfrm>
            <a:off x="5076056" y="1412776"/>
            <a:ext cx="3621088" cy="50034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600" dirty="0" smtClean="0"/>
              <a:t>	Коэффициент </a:t>
            </a:r>
            <a:r>
              <a:rPr lang="ru-RU" sz="1600" dirty="0"/>
              <a:t>полезного действия механизма равен отношению полезной работы к полной работе. Очевидно, коэффициент полезного действия всегда меньше единицы. Эту величину часто выражают в процентах. Обычно её обозначают греческой буквой η (читается «эта»). Сокращённо коэффициент полезного действия записывают КПД.</a:t>
            </a:r>
          </a:p>
          <a:p>
            <a:pPr algn="just"/>
            <a:r>
              <a:rPr lang="ru-RU" sz="1600" b="1" dirty="0"/>
              <a:t>η = (</a:t>
            </a:r>
            <a:r>
              <a:rPr lang="ru-RU" sz="1600" b="1" dirty="0" err="1"/>
              <a:t>А_полн</a:t>
            </a:r>
            <a:r>
              <a:rPr lang="ru-RU" sz="1600" b="1" dirty="0"/>
              <a:t> /</a:t>
            </a:r>
            <a:r>
              <a:rPr lang="ru-RU" sz="1600" b="1" dirty="0" err="1"/>
              <a:t>А_полезн</a:t>
            </a:r>
            <a:r>
              <a:rPr lang="ru-RU" sz="1600" b="1" dirty="0"/>
              <a:t>) * 100 %,</a:t>
            </a:r>
            <a:endParaRPr lang="ru-RU" sz="1600" dirty="0"/>
          </a:p>
          <a:p>
            <a:pPr algn="just"/>
            <a:r>
              <a:rPr lang="ru-RU" sz="1600" dirty="0"/>
              <a:t>где η КПД, </a:t>
            </a:r>
            <a:r>
              <a:rPr lang="ru-RU" sz="1600" dirty="0" err="1"/>
              <a:t>А_полн</a:t>
            </a:r>
            <a:r>
              <a:rPr lang="ru-RU" sz="1600" dirty="0"/>
              <a:t> полная работа, </a:t>
            </a:r>
            <a:r>
              <a:rPr lang="ru-RU" sz="1600" dirty="0" err="1"/>
              <a:t>А_полезн</a:t>
            </a:r>
            <a:r>
              <a:rPr lang="ru-RU" sz="1600" dirty="0"/>
              <a:t> полезная работа.</a:t>
            </a:r>
          </a:p>
          <a:p>
            <a:pPr algn="just"/>
            <a:r>
              <a:rPr lang="ru-RU" sz="1600" dirty="0" smtClean="0"/>
              <a:t>КПД (Коэффициент полезного действия) для рычага является отношение силы действующей на рычаг к его длине. </a:t>
            </a:r>
            <a:endParaRPr lang="ru-RU" sz="1600" dirty="0"/>
          </a:p>
        </p:txBody>
      </p:sp>
    </p:spTree>
    <p:extLst>
      <p:ext uri="{BB962C8B-B14F-4D97-AF65-F5344CB8AC3E}">
        <p14:creationId xmlns:p14="http://schemas.microsoft.com/office/powerpoint/2010/main" val="422203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normAutofit/>
          </a:bodyPr>
          <a:lstStyle/>
          <a:p>
            <a:pPr marL="0" indent="0" algn="just">
              <a:buNone/>
            </a:pPr>
            <a:r>
              <a:rPr lang="ru-RU" sz="1800" dirty="0" smtClean="0"/>
              <a:t>	В процессе работы я не только узнал и изучил историю рычага, его задачи и особенности. Узнал где в окружающей жизни мы постоянно встречаемся с принципом рычага. Я узнал что такое КПД, на что он влияет и как его изменить. </a:t>
            </a:r>
          </a:p>
          <a:p>
            <a:pPr marL="0" indent="0" algn="just">
              <a:buNone/>
            </a:pPr>
            <a:r>
              <a:rPr lang="ru-RU" sz="1800" dirty="0"/>
              <a:t>	</a:t>
            </a:r>
            <a:r>
              <a:rPr lang="ru-RU" sz="1800" dirty="0" smtClean="0"/>
              <a:t>Рычаг это величайший прорыв в механике благодаря которому мы ездим на машине, играем на пианино, пропалываем землю, рычаг это наше все и вся мы без него даже двигаться не сможем. Рычаг это одно из </a:t>
            </a:r>
            <a:r>
              <a:rPr lang="ru-RU" sz="1800" dirty="0" smtClean="0"/>
              <a:t>величайших изобретений </a:t>
            </a:r>
            <a:r>
              <a:rPr lang="ru-RU" sz="1800" dirty="0" smtClean="0"/>
              <a:t>природы и человека .</a:t>
            </a:r>
            <a:endParaRPr lang="ru-RU" sz="1800" dirty="0"/>
          </a:p>
        </p:txBody>
      </p:sp>
    </p:spTree>
    <p:extLst>
      <p:ext uri="{BB962C8B-B14F-4D97-AF65-F5344CB8AC3E}">
        <p14:creationId xmlns:p14="http://schemas.microsoft.com/office/powerpoint/2010/main" val="322883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использованных ресурсов</a:t>
            </a:r>
            <a:endParaRPr lang="ru-RU" dirty="0"/>
          </a:p>
        </p:txBody>
      </p:sp>
      <p:sp>
        <p:nvSpPr>
          <p:cNvPr id="3" name="Объект 2"/>
          <p:cNvSpPr>
            <a:spLocks noGrp="1"/>
          </p:cNvSpPr>
          <p:nvPr>
            <p:ph idx="1"/>
          </p:nvPr>
        </p:nvSpPr>
        <p:spPr/>
        <p:txBody>
          <a:bodyPr/>
          <a:lstStyle/>
          <a:p>
            <a:r>
              <a:rPr lang="ru-RU" sz="2400" dirty="0" smtClean="0"/>
              <a:t>Купер - Физика для всех</a:t>
            </a:r>
          </a:p>
          <a:p>
            <a:r>
              <a:rPr lang="ru-RU" sz="2400" dirty="0" smtClean="0"/>
              <a:t>Яков Перельман - Физика на каждом шагу</a:t>
            </a:r>
          </a:p>
          <a:p>
            <a:r>
              <a:rPr lang="ru-RU" sz="2400" dirty="0" err="1" smtClean="0"/>
              <a:t>А.В.Перышкин</a:t>
            </a:r>
            <a:r>
              <a:rPr lang="ru-RU" sz="2400" dirty="0" smtClean="0"/>
              <a:t> – Физика</a:t>
            </a:r>
          </a:p>
          <a:p>
            <a:r>
              <a:rPr lang="ru-RU" sz="2400" dirty="0" smtClean="0"/>
              <a:t>Интернет</a:t>
            </a:r>
          </a:p>
          <a:p>
            <a:endParaRPr lang="ru-RU" dirty="0"/>
          </a:p>
        </p:txBody>
      </p:sp>
    </p:spTree>
    <p:extLst>
      <p:ext uri="{BB962C8B-B14F-4D97-AF65-F5344CB8AC3E}">
        <p14:creationId xmlns:p14="http://schemas.microsoft.com/office/powerpoint/2010/main" val="56967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flipH="1">
            <a:off x="9900592" y="4005064"/>
            <a:ext cx="1944216" cy="1180126"/>
          </a:xfrm>
        </p:spPr>
        <p:txBody>
          <a:bodyPr/>
          <a:lstStyle/>
          <a:p>
            <a:pPr marL="0" indent="0">
              <a:buNone/>
            </a:pPr>
            <a:r>
              <a:rPr lang="ru-RU" dirty="0" smtClean="0"/>
              <a:t> </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944" y="1988840"/>
            <a:ext cx="5049915" cy="3890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178565" y="404664"/>
            <a:ext cx="6940239" cy="1152128"/>
          </a:xfrm>
        </p:spPr>
        <p:txBody>
          <a:bodyPr>
            <a:normAutofit/>
          </a:bodyPr>
          <a:lstStyle/>
          <a:p>
            <a:r>
              <a:rPr lang="ru-RU" dirty="0" smtClean="0"/>
              <a:t>Спасибо за внимание</a:t>
            </a:r>
            <a:endParaRPr lang="ru-RU" dirty="0"/>
          </a:p>
        </p:txBody>
      </p:sp>
    </p:spTree>
    <p:extLst>
      <p:ext uri="{BB962C8B-B14F-4D97-AF65-F5344CB8AC3E}">
        <p14:creationId xmlns:p14="http://schemas.microsoft.com/office/powerpoint/2010/main" val="2804859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sz="3600" dirty="0" smtClean="0"/>
              <a:t>Введение</a:t>
            </a:r>
            <a:endParaRPr lang="ru-RU" dirty="0"/>
          </a:p>
        </p:txBody>
      </p:sp>
      <p:sp>
        <p:nvSpPr>
          <p:cNvPr id="3" name="Объект 2"/>
          <p:cNvSpPr>
            <a:spLocks noGrp="1"/>
          </p:cNvSpPr>
          <p:nvPr>
            <p:ph idx="1"/>
          </p:nvPr>
        </p:nvSpPr>
        <p:spPr>
          <a:xfrm>
            <a:off x="467544" y="1412776"/>
            <a:ext cx="8229600" cy="2188840"/>
          </a:xfrm>
        </p:spPr>
        <p:txBody>
          <a:bodyPr>
            <a:normAutofit/>
          </a:bodyPr>
          <a:lstStyle/>
          <a:p>
            <a:pPr marL="0" indent="0" algn="just">
              <a:buNone/>
            </a:pPr>
            <a:r>
              <a:rPr lang="ru-RU" sz="1800" dirty="0" smtClean="0"/>
              <a:t>	В этом году мы начали изучать физику. Оказалось, что физические явления, как и природные явления, окружают нас на каждом шагу. Только нужно научиться замечать их в простой, на первый взгляд, окружающей обстановке, в технике, в природе. Особенно на меня произвела впечатление тема рычагов. Обычная лопата, открывалка для консервных банок. Да, что там – сам человек – совершают многие свои действия по принципу рычага. Мне стало любопытно, а что еще?</a:t>
            </a:r>
            <a:endParaRPr lang="ru-RU" sz="1800" dirty="0"/>
          </a:p>
        </p:txBody>
      </p:sp>
      <p:sp>
        <p:nvSpPr>
          <p:cNvPr id="4" name="Заголовок 1"/>
          <p:cNvSpPr txBox="1">
            <a:spLocks/>
          </p:cNvSpPr>
          <p:nvPr/>
        </p:nvSpPr>
        <p:spPr>
          <a:xfrm>
            <a:off x="467544" y="3429000"/>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t>Обоснование необходимости</a:t>
            </a:r>
            <a:endParaRPr lang="ru-RU" sz="3600" dirty="0"/>
          </a:p>
        </p:txBody>
      </p:sp>
      <p:sp>
        <p:nvSpPr>
          <p:cNvPr id="5" name="Объект 2"/>
          <p:cNvSpPr txBox="1">
            <a:spLocks/>
          </p:cNvSpPr>
          <p:nvPr/>
        </p:nvSpPr>
        <p:spPr>
          <a:xfrm>
            <a:off x="488132" y="4365104"/>
            <a:ext cx="8229600"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ru-RU" sz="1800" dirty="0" smtClean="0"/>
              <a:t>	Я решил создать этот проект-презентацию: «Рычаг и КПД» и рассказать об истории и задачах рычага для того чтобы побудить к наблюдению простых физических явлений и использованию их в своей жизнедеятельности</a:t>
            </a:r>
            <a:endParaRPr lang="ru-RU" sz="1800" dirty="0"/>
          </a:p>
        </p:txBody>
      </p:sp>
    </p:spTree>
    <p:extLst>
      <p:ext uri="{BB962C8B-B14F-4D97-AF65-F5344CB8AC3E}">
        <p14:creationId xmlns:p14="http://schemas.microsoft.com/office/powerpoint/2010/main" val="4888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600" dirty="0" smtClean="0"/>
              <a:t>Актуальность</a:t>
            </a:r>
            <a:endParaRPr lang="ru-RU" sz="3600" dirty="0"/>
          </a:p>
        </p:txBody>
      </p:sp>
      <p:sp>
        <p:nvSpPr>
          <p:cNvPr id="3" name="Объект 2"/>
          <p:cNvSpPr>
            <a:spLocks noGrp="1"/>
          </p:cNvSpPr>
          <p:nvPr>
            <p:ph idx="1"/>
          </p:nvPr>
        </p:nvSpPr>
        <p:spPr>
          <a:xfrm>
            <a:off x="457200" y="1600201"/>
            <a:ext cx="8229600" cy="1252736"/>
          </a:xfrm>
        </p:spPr>
        <p:txBody>
          <a:bodyPr>
            <a:normAutofit/>
          </a:bodyPr>
          <a:lstStyle/>
          <a:p>
            <a:pPr marL="457200" lvl="1" indent="0" algn="just">
              <a:buNone/>
            </a:pPr>
            <a:r>
              <a:rPr lang="ru-RU" sz="1800" dirty="0" smtClean="0"/>
              <a:t>Не смотря на примитивность работы рычага, принцип его действия широко используется в жизнедеятельности человека. Изучение его особенностей позволит усовершенствовать простые, но так необходимые нам механизмы, приборы…</a:t>
            </a:r>
            <a:endParaRPr lang="ru-RU" sz="1800" dirty="0"/>
          </a:p>
        </p:txBody>
      </p:sp>
      <p:sp>
        <p:nvSpPr>
          <p:cNvPr id="4" name="Заголовок 1"/>
          <p:cNvSpPr txBox="1">
            <a:spLocks/>
          </p:cNvSpPr>
          <p:nvPr/>
        </p:nvSpPr>
        <p:spPr>
          <a:xfrm>
            <a:off x="539552" y="2996952"/>
            <a:ext cx="8229600"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dirty="0" smtClean="0"/>
              <a:t>Цели</a:t>
            </a:r>
            <a:endParaRPr lang="ru-RU" sz="3600" dirty="0"/>
          </a:p>
        </p:txBody>
      </p:sp>
      <p:sp>
        <p:nvSpPr>
          <p:cNvPr id="5" name="Объект 2"/>
          <p:cNvSpPr txBox="1">
            <a:spLocks/>
          </p:cNvSpPr>
          <p:nvPr/>
        </p:nvSpPr>
        <p:spPr>
          <a:xfrm>
            <a:off x="467544" y="4005064"/>
            <a:ext cx="8229600" cy="1252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buFont typeface="Arial" panose="020B0604020202020204" pitchFamily="34" charset="0"/>
              <a:buNone/>
            </a:pPr>
            <a:r>
              <a:rPr lang="ru-RU" sz="1800" dirty="0" smtClean="0"/>
              <a:t>Создать презентацию, посвященную теме рычага и КПД</a:t>
            </a:r>
            <a:endParaRPr lang="ru-RU" sz="1800" dirty="0"/>
          </a:p>
        </p:txBody>
      </p:sp>
    </p:spTree>
    <p:extLst>
      <p:ext uri="{BB962C8B-B14F-4D97-AF65-F5344CB8AC3E}">
        <p14:creationId xmlns:p14="http://schemas.microsoft.com/office/powerpoint/2010/main" val="2625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РЫЧАГ</a:t>
            </a:r>
            <a:endParaRPr lang="ru-RU" b="1" dirty="0"/>
          </a:p>
        </p:txBody>
      </p:sp>
      <p:sp>
        <p:nvSpPr>
          <p:cNvPr id="3" name="Объект 2"/>
          <p:cNvSpPr>
            <a:spLocks noGrp="1"/>
          </p:cNvSpPr>
          <p:nvPr>
            <p:ph idx="1"/>
          </p:nvPr>
        </p:nvSpPr>
        <p:spPr>
          <a:xfrm>
            <a:off x="4499992" y="1532750"/>
            <a:ext cx="4320480" cy="1968258"/>
          </a:xfrm>
        </p:spPr>
        <p:txBody>
          <a:bodyPr>
            <a:normAutofit/>
          </a:bodyPr>
          <a:lstStyle/>
          <a:p>
            <a:pPr marL="0" indent="0" algn="just">
              <a:buNone/>
            </a:pPr>
            <a:r>
              <a:rPr lang="ru-RU" sz="1800" dirty="0" smtClean="0"/>
              <a:t>Рычаг является одним из древнейших механизмов. Этот простейший механизм позволял многократно увеличивать физические возможности человека. Сегодня трудно представить мир без рычага так как он окружает нас по всюду.</a:t>
            </a:r>
            <a:endParaRPr lang="ru-RU"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4" y="1696794"/>
            <a:ext cx="388016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бъект 2"/>
          <p:cNvSpPr txBox="1">
            <a:spLocks/>
          </p:cNvSpPr>
          <p:nvPr/>
        </p:nvSpPr>
        <p:spPr>
          <a:xfrm>
            <a:off x="348774" y="4509120"/>
            <a:ext cx="8255674" cy="1896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ru-RU" sz="1800" dirty="0" smtClean="0"/>
              <a:t>	Рычаги так же распространены и в быту. Вам было бы гораздо сложнее открыть туго завинченный водопроводный кран, если бы у него не было ручки в 3-5 см, которая представляет собой маленький, но очень эффективный рычаг. То же самое относится к гаечному ключу, которым вы откручиваете или закручиваете болт или гайку. Чем длиннее ключ, тем легче вам будет открутить эту гайку, или наоборот, тем туже вы сможете ее затянуть. </a:t>
            </a:r>
            <a:endParaRPr lang="ru-RU" sz="1800" dirty="0"/>
          </a:p>
        </p:txBody>
      </p:sp>
    </p:spTree>
    <p:extLst>
      <p:ext uri="{BB962C8B-B14F-4D97-AF65-F5344CB8AC3E}">
        <p14:creationId xmlns:p14="http://schemas.microsoft.com/office/powerpoint/2010/main" val="13253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b="1" dirty="0" smtClean="0"/>
              <a:t>ЖИВЫЕ РЫЧАГИ</a:t>
            </a:r>
            <a:endParaRPr lang="ru-RU" sz="3600" b="1" dirty="0"/>
          </a:p>
        </p:txBody>
      </p:sp>
      <p:sp>
        <p:nvSpPr>
          <p:cNvPr id="3" name="Объект 2"/>
          <p:cNvSpPr>
            <a:spLocks noGrp="1"/>
          </p:cNvSpPr>
          <p:nvPr>
            <p:ph idx="1"/>
          </p:nvPr>
        </p:nvSpPr>
        <p:spPr>
          <a:xfrm>
            <a:off x="-1692696" y="1600201"/>
            <a:ext cx="1152128" cy="2476871"/>
          </a:xfrm>
        </p:spPr>
        <p:txBody>
          <a:bodyPr/>
          <a:lstStyle/>
          <a:p>
            <a:pPr marL="0" indent="0">
              <a:buNone/>
            </a:pPr>
            <a:r>
              <a:rPr lang="ru-RU" dirty="0" smtClean="0"/>
              <a:t> </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37" y="2538524"/>
            <a:ext cx="591728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953695" y="5887812"/>
            <a:ext cx="151216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635896" y="2600908"/>
            <a:ext cx="151216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392421" y="1268760"/>
            <a:ext cx="8229600" cy="1332148"/>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800" dirty="0" smtClean="0"/>
              <a:t>	К примеру, скелет и опорно-двигательная система человека или любого животного состоит из десятков и сотен рычагов. Взглянем на локтевой сустав. Лучевая и плечевая кости соединятся вместе хрящом, к ним так же присоединяются мышцы бицепса и трицепса. Вот мы и получаем простейший механизм рычага.</a:t>
            </a:r>
            <a:endParaRPr lang="ru-RU" sz="1800" dirty="0"/>
          </a:p>
        </p:txBody>
      </p:sp>
    </p:spTree>
    <p:extLst>
      <p:ext uri="{BB962C8B-B14F-4D97-AF65-F5344CB8AC3E}">
        <p14:creationId xmlns:p14="http://schemas.microsoft.com/office/powerpoint/2010/main" val="2657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r>
              <a:rPr lang="ru-RU" sz="3600" b="1" dirty="0" smtClean="0"/>
              <a:t>ИСТОРИЯ РЫЧАГА</a:t>
            </a:r>
            <a:endParaRPr lang="ru-RU" sz="3600" b="1" dirty="0"/>
          </a:p>
        </p:txBody>
      </p:sp>
      <p:sp>
        <p:nvSpPr>
          <p:cNvPr id="3" name="Объект 2"/>
          <p:cNvSpPr>
            <a:spLocks noGrp="1"/>
          </p:cNvSpPr>
          <p:nvPr>
            <p:ph idx="1"/>
          </p:nvPr>
        </p:nvSpPr>
        <p:spPr>
          <a:xfrm>
            <a:off x="4355976" y="1660702"/>
            <a:ext cx="4330824" cy="4720626"/>
          </a:xfrm>
        </p:spPr>
        <p:txBody>
          <a:bodyPr>
            <a:normAutofit/>
          </a:bodyPr>
          <a:lstStyle/>
          <a:p>
            <a:pPr marL="0" indent="0" algn="just">
              <a:buNone/>
            </a:pPr>
            <a:r>
              <a:rPr lang="ru-RU" sz="1800" dirty="0" smtClean="0"/>
              <a:t>Уже в V тысячелетии до нашей эры механики Месопотамии создали равновесные весы, применив принцип рычага. Установив точку опоры прямо под серединой качающейся доски и положив на оба ее края грузы, они заметили, что вниз опустился край с большим грузом. Если вес грузов будет одинаков, то доска будет находиться в горизонтальном положении. Отсюда следовал вывод, если к равным плечам прикладываются равные усилия, то рычаг находится в равновесии. </a:t>
            </a:r>
            <a:endParaRPr lang="ru-RU"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28" y="2204864"/>
            <a:ext cx="3686531" cy="293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83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АРХИМЕД И РЫЧАГ</a:t>
            </a:r>
            <a:endParaRPr lang="ru-RU" sz="3600" b="1" dirty="0"/>
          </a:p>
        </p:txBody>
      </p:sp>
      <p:sp>
        <p:nvSpPr>
          <p:cNvPr id="3" name="Объект 2"/>
          <p:cNvSpPr>
            <a:spLocks noGrp="1"/>
          </p:cNvSpPr>
          <p:nvPr>
            <p:ph idx="1"/>
          </p:nvPr>
        </p:nvSpPr>
        <p:spPr>
          <a:xfrm>
            <a:off x="251520" y="1628800"/>
            <a:ext cx="8435280" cy="2016224"/>
          </a:xfrm>
        </p:spPr>
        <p:txBody>
          <a:bodyPr>
            <a:normAutofit fontScale="55000" lnSpcReduction="20000"/>
          </a:bodyPr>
          <a:lstStyle/>
          <a:p>
            <a:pPr marL="0" indent="0" algn="just">
              <a:buNone/>
            </a:pPr>
            <a:r>
              <a:rPr lang="ru-RU" dirty="0" smtClean="0"/>
              <a:t>	Каждому кто изучал физику, известно высказывание знаменитого греческого ученого Архимеда: «Дайте мне точку опоры, и я переверну Землю». Оно может показаться несколько самоуверенным, тем не менее основания к такому заявлению у него были. Ведь если верить легенде, Архимед воскликнул так, впервые описав с точки зрения математики принцип действия одного из древнейших механизмов рычага. Когда и где впервые было использовано это элементарное приспособление, основа основ всей механики и техники, установить невозможно. </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3" y="3429000"/>
            <a:ext cx="475252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79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РЫЧАГ В ДРЕВНЕМ ЕГИПТЕ</a:t>
            </a:r>
            <a:endParaRPr lang="ru-RU" sz="3600" b="1" dirty="0"/>
          </a:p>
        </p:txBody>
      </p:sp>
      <p:sp>
        <p:nvSpPr>
          <p:cNvPr id="5" name="Заголовок 1"/>
          <p:cNvSpPr txBox="1">
            <a:spLocks/>
          </p:cNvSpPr>
          <p:nvPr/>
        </p:nvSpPr>
        <p:spPr>
          <a:xfrm>
            <a:off x="4788024" y="1556792"/>
            <a:ext cx="3981128" cy="48965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800" dirty="0" smtClean="0"/>
              <a:t>Знаменитые египетские пирамиды и по сей день остаются самыми грандиозными сооружениями на Земле. До сих пор </a:t>
            </a:r>
            <a:r>
              <a:rPr lang="ru-RU" sz="1800" dirty="0" smtClean="0"/>
              <a:t>некоторые </a:t>
            </a:r>
            <a:r>
              <a:rPr lang="ru-RU" sz="1800" dirty="0" smtClean="0"/>
              <a:t>ученые выражают сомнение в том, что древним египтянам было под силу возвести их самостоятельно. Пирамиды строили из блоков весом около 2,5 т, которые </a:t>
            </a:r>
            <a:r>
              <a:rPr lang="ru-RU" sz="1800" dirty="0" smtClean="0"/>
              <a:t>требовалось </a:t>
            </a:r>
            <a:r>
              <a:rPr lang="ru-RU" sz="1800" dirty="0" smtClean="0"/>
              <a:t>не только перемещать по земле, но и поднимать на большую высоту. Как это можно было сделать? Без рычага тут никак не обошлось!</a:t>
            </a:r>
            <a:endParaRPr lang="ru-RU" sz="1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52" y="2708920"/>
            <a:ext cx="411190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29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t>РЫЧАГ В ДРЕВНЕМ РИМЕ </a:t>
            </a:r>
            <a:endParaRPr lang="ru-RU" sz="3600" b="1" dirty="0"/>
          </a:p>
        </p:txBody>
      </p:sp>
      <p:sp>
        <p:nvSpPr>
          <p:cNvPr id="3" name="Объект 2"/>
          <p:cNvSpPr>
            <a:spLocks noGrp="1"/>
          </p:cNvSpPr>
          <p:nvPr>
            <p:ph idx="1"/>
          </p:nvPr>
        </p:nvSpPr>
        <p:spPr>
          <a:xfrm>
            <a:off x="467544" y="1600201"/>
            <a:ext cx="8219256" cy="1396751"/>
          </a:xfrm>
        </p:spPr>
        <p:txBody>
          <a:bodyPr>
            <a:noAutofit/>
          </a:bodyPr>
          <a:lstStyle/>
          <a:p>
            <a:pPr marL="0" indent="0" algn="just">
              <a:buNone/>
            </a:pPr>
            <a:r>
              <a:rPr lang="ru-RU" sz="1800" dirty="0" smtClean="0"/>
              <a:t>	Широкое </a:t>
            </a:r>
            <a:r>
              <a:rPr lang="ru-RU" sz="1800" dirty="0" smtClean="0"/>
              <a:t>распространение в римской строительной практике получило грузоподъемное оборудование, в частности краны.  С их помощью было возведено большое количество монументальных зданий и сооружений (Колизей, Пантеон, колонна Траяна, мраморные блоки которой весили каждый по 50 т ).</a:t>
            </a:r>
            <a:endParaRPr lang="ru-RU"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40" y="2933060"/>
            <a:ext cx="4042268" cy="343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p:nvSpPr>
        <p:spPr>
          <a:xfrm>
            <a:off x="4860032" y="4262845"/>
            <a:ext cx="36004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p>
        </p:txBody>
      </p:sp>
      <p:sp>
        <p:nvSpPr>
          <p:cNvPr id="5" name="Прямоугольник 4"/>
          <p:cNvSpPr/>
          <p:nvPr/>
        </p:nvSpPr>
        <p:spPr>
          <a:xfrm>
            <a:off x="5508104" y="4363928"/>
            <a:ext cx="2592288" cy="923330"/>
          </a:xfrm>
          <a:prstGeom prst="rect">
            <a:avLst/>
          </a:prstGeom>
        </p:spPr>
        <p:txBody>
          <a:bodyPr wrap="square">
            <a:spAutoFit/>
          </a:bodyPr>
          <a:lstStyle/>
          <a:p>
            <a:pPr algn="ctr"/>
            <a:r>
              <a:rPr lang="ru-RU" b="1" dirty="0" smtClean="0"/>
              <a:t>строительный механизм </a:t>
            </a:r>
            <a:r>
              <a:rPr lang="ru-RU" b="1" dirty="0" smtClean="0"/>
              <a:t>-ТРИСПАСТОС </a:t>
            </a:r>
            <a:endParaRPr lang="ru-RU" b="1" dirty="0"/>
          </a:p>
        </p:txBody>
      </p:sp>
    </p:spTree>
    <p:extLst>
      <p:ext uri="{BB962C8B-B14F-4D97-AF65-F5344CB8AC3E}">
        <p14:creationId xmlns:p14="http://schemas.microsoft.com/office/powerpoint/2010/main" val="419732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379</Words>
  <Application>Microsoft Office PowerPoint</Application>
  <PresentationFormat>Экран (4:3)</PresentationFormat>
  <Paragraphs>50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КПД и рычаги </vt:lpstr>
      <vt:lpstr>Введение</vt:lpstr>
      <vt:lpstr>Актуальность</vt:lpstr>
      <vt:lpstr>РЫЧАГ</vt:lpstr>
      <vt:lpstr>ЖИВЫЕ РЫЧАГИ</vt:lpstr>
      <vt:lpstr>ИСТОРИЯ РЫЧАГА</vt:lpstr>
      <vt:lpstr>АРХИМЕД И РЫЧАГ</vt:lpstr>
      <vt:lpstr>РЫЧАГ В ДРЕВНЕМ ЕГИПТЕ</vt:lpstr>
      <vt:lpstr>РЫЧАГ В ДРЕВНЕМ РИМЕ </vt:lpstr>
      <vt:lpstr>РЫЧАГ В СРЕДНИЕ ВЕКА</vt:lpstr>
      <vt:lpstr>Оружие – КАМНЕМЕТ  (ПАЛИНТОН – осадная БАЛЛИСТА)</vt:lpstr>
      <vt:lpstr>Рычаг в наше время</vt:lpstr>
      <vt:lpstr>КПД (Коэффициент полезного действия)</vt:lpstr>
      <vt:lpstr>Вывод</vt:lpstr>
      <vt:lpstr>Список использованных ресурсов</vt:lpstr>
      <vt:lpstr>Спасибо за внимание</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Кпд и рычаги</dc:title>
  <dc:creator>Илья</dc:creator>
  <cp:lastModifiedBy>Илья</cp:lastModifiedBy>
  <cp:revision>23</cp:revision>
  <dcterms:created xsi:type="dcterms:W3CDTF">2018-04-20T19:35:13Z</dcterms:created>
  <dcterms:modified xsi:type="dcterms:W3CDTF">2018-04-21T10:55:27Z</dcterms:modified>
</cp:coreProperties>
</file>