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5" r:id="rId39"/>
    <p:sldId id="304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tema/vremya" TargetMode="External"/><Relationship Id="rId2" Type="http://schemas.openxmlformats.org/officeDocument/2006/relationships/hyperlink" Target="http://citaty.info/tema/chelovek-lyudi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hyperlink" Target="http://citaty.info/tema/dobro" TargetMode="External"/><Relationship Id="rId4" Type="http://schemas.openxmlformats.org/officeDocument/2006/relationships/hyperlink" Target="http://citaty.info/tema/t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quote/book/119075" TargetMode="External"/><Relationship Id="rId2" Type="http://schemas.openxmlformats.org/officeDocument/2006/relationships/hyperlink" Target="http://citaty.info/tema/chelovek-lyu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tema/bog" TargetMode="External"/><Relationship Id="rId2" Type="http://schemas.openxmlformats.org/officeDocument/2006/relationships/hyperlink" Target="http://citaty.info/tema/chelovek-lyu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book/dzherom-devid-selindzher-nad-propastyu-vo-rzhi" TargetMode="External"/><Relationship Id="rId2" Type="http://schemas.openxmlformats.org/officeDocument/2006/relationships/hyperlink" Target="http://citaty.info/tema/chelovek-lyu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info/tema/zdorove" TargetMode="External"/><Relationship Id="rId2" Type="http://schemas.openxmlformats.org/officeDocument/2006/relationships/hyperlink" Target="http://citaty.info/tema/chelovek-lyud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citaty.info/tema/dengi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evgeniyachukhraj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tionary.org/wiki/%D0%BF%D1%80%D0%B8%D0%BC%D0%B0%D1%82" TargetMode="External"/><Relationship Id="rId2" Type="http://schemas.openxmlformats.org/officeDocument/2006/relationships/hyperlink" Target="http://ru.wiktionary.org/wiki/%D0%BF%D1%80%D0%B5%D0%B4%D1%81%D1%82%D0%B0%D0%B2%D0%B8%D1%82%D0%B5%D0%BB%D1%8C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tionary.org/wiki/%D0%BF%D1%80%D0%B8%D1%81%D0%BB%D1%83%D0%B3%D0%B0" TargetMode="External"/><Relationship Id="rId5" Type="http://schemas.openxmlformats.org/officeDocument/2006/relationships/hyperlink" Target="http://ru.wiktionary.org/wiki/%D1%81%D1%83%D1%89%D0%B5%D1%81%D1%82%D0%B2%D0%BE" TargetMode="External"/><Relationship Id="rId4" Type="http://schemas.openxmlformats.org/officeDocument/2006/relationships/hyperlink" Target="http://ru.wiktionary.org/wiki/%D0%92%D0%B8%D0%BA%D0%B8%D1%81%D0%BB%D0%BE%D0%B2%D0%B0%D1%80%D1%8C:%D0%A3%D1%81%D0%BB%D0%BE%D0%B2%D0%BD%D1%8B%D0%B5_%D1%81%D0%BE%D0%BA%D1%80%D0%B0%D1%89%D0%B5%D0%BD%D0%B8%D1%8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tionary.org/w/index.php?title=%D0%BD%D0%BE%D0%B2%D1%8B%D0%B9_%D1%87%D0%B5%D0%BB%D0%BE%D0%B2%D0%B5%D0%BA&amp;action=edit&amp;redlink=1" TargetMode="External"/><Relationship Id="rId13" Type="http://schemas.openxmlformats.org/officeDocument/2006/relationships/hyperlink" Target="http://ru.wiktionary.org/w/index.php?title=%D1%87%D0%B5%D0%BB%D0%BE%D0%B2%D0%B5%D0%BA_%D0%BF%D1%80%D1%8F%D0%BC%D0%BE%D1%85%D0%BE%D0%B4%D1%8F%D1%89%D0%B8%D0%B9&amp;action=edit&amp;redlink=1" TargetMode="External"/><Relationship Id="rId18" Type="http://schemas.openxmlformats.org/officeDocument/2006/relationships/hyperlink" Target="http://ru.wiktionary.org/w/index.php?title=%D1%81%D0%BA%D0%BE%D0%BB%D1%8C%D0%B7%D0%BA%D0%B8%D0%B9_%D1%87%D0%B5%D0%BB%D0%BE%D0%B2%D0%B5%D0%BA&amp;action=edit&amp;redlink=1" TargetMode="External"/><Relationship Id="rId3" Type="http://schemas.openxmlformats.org/officeDocument/2006/relationships/hyperlink" Target="http://ru.wiktionary.org/w/index.php?title=%D0%B1%D0%BE%D0%BB%D1%8C%D1%88%D0%BE%D0%B9_%D1%87%D0%B5%D0%BB%D0%BE%D0%B2%D0%B5%D0%BA&amp;action=edit&amp;redlink=1" TargetMode="External"/><Relationship Id="rId21" Type="http://schemas.openxmlformats.org/officeDocument/2006/relationships/hyperlink" Target="http://ru.wiktionary.org/w/index.php?title=%D1%87%D0%B5%D0%BB%D0%BE%D0%B2%D0%B5%D0%BA_%D0%BD%D0%B0%D1%81%D1%82%D1%80%D0%BE%D0%B5%D0%BD%D0%B8%D1%8F&amp;action=edit&amp;redlink=1" TargetMode="External"/><Relationship Id="rId7" Type="http://schemas.openxmlformats.org/officeDocument/2006/relationships/hyperlink" Target="http://ru.wiktionary.org/wiki/%D0%BC%D0%BE%D0%BB%D0%BE%D0%B4%D0%BE%D0%B9_%D1%87%D0%B5%D0%BB%D0%BE%D0%B2%D0%B5%D0%BA" TargetMode="External"/><Relationship Id="rId12" Type="http://schemas.openxmlformats.org/officeDocument/2006/relationships/hyperlink" Target="http://ru.wiktionary.org/w/index.php?title=%D0%BF%D1%80%D0%BE%D1%81%D1%82%D0%BE%D0%B9_%D1%81%D0%BE%D0%B2%D0%B5%D1%82%D1%81%D0%BA%D0%B8%D0%B9_%D1%87%D0%B5%D0%BB%D0%BE%D0%B2%D0%B5%D0%BA&amp;action=edit&amp;redlink=1" TargetMode="External"/><Relationship Id="rId17" Type="http://schemas.openxmlformats.org/officeDocument/2006/relationships/hyperlink" Target="http://ru.wiktionary.org/w/index.php?title=%D1%81%D0%B5%D0%BC%D0%B5%D0%B9%D0%BD%D1%8B%D0%B9_%D1%87%D0%B5%D0%BB%D0%BE%D0%B2%D0%B5%D0%BA&amp;action=edit&amp;redlink=1" TargetMode="External"/><Relationship Id="rId2" Type="http://schemas.openxmlformats.org/officeDocument/2006/relationships/hyperlink" Target="http://ru.wiktionary.org/wiki/%D0%B1%D0%B5%D0%BB%D1%8B%D0%B9_%D1%87%D0%B5%D0%BB%D0%BE%D0%B2%D0%B5%D0%BA" TargetMode="External"/><Relationship Id="rId16" Type="http://schemas.openxmlformats.org/officeDocument/2006/relationships/hyperlink" Target="http://ru.wiktionary.org/w/index.php?title=%D1%80%D1%83%D1%81%D1%81%D0%BA%D0%B8%D0%B9_%D1%87%D0%B5%D0%BB%D0%BE%D0%B2%D0%B5%D0%BA&amp;action=edit&amp;redlink=1" TargetMode="External"/><Relationship Id="rId20" Type="http://schemas.openxmlformats.org/officeDocument/2006/relationships/hyperlink" Target="http://ru.wiktionary.org/w/index.php?title=%D1%87%D0%B5%D0%BB%D0%BE%D0%B2%D0%B5%D0%BA_%D1%83%D0%BC%D0%B5%D0%BB%D1%8B%D0%B9&amp;action=edit&amp;redlink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tionary.org/w/index.php?title=%D0%BC%D0%B0%D0%BB%D0%B5%D0%BD%D1%8C%D0%BA%D0%B8%D0%B9_%D1%87%D0%B5%D0%BB%D0%BE%D0%B2%D0%B5%D0%BA&amp;action=edit&amp;redlink=1" TargetMode="External"/><Relationship Id="rId11" Type="http://schemas.openxmlformats.org/officeDocument/2006/relationships/hyperlink" Target="http://ru.wiktionary.org/wiki/%D0%BF%D0%BE%D0%BB%D1%82%D0%BE%D1%80%D0%B0_%D1%87%D0%B5%D0%BB%D0%BE%D0%B2%D0%B5%D0%BA%D0%B0" TargetMode="External"/><Relationship Id="rId5" Type="http://schemas.openxmlformats.org/officeDocument/2006/relationships/hyperlink" Target="http://ru.wiktionary.org/w/index.php?title=%D0%B4%D0%B5%D0%BB%D0%BE%D0%B2%D0%BE%D0%B9_%D1%87%D0%B5%D0%BB%D0%BE%D0%B2%D0%B5%D0%BA&amp;action=edit&amp;redlink=1" TargetMode="External"/><Relationship Id="rId15" Type="http://schemas.openxmlformats.org/officeDocument/2006/relationships/hyperlink" Target="http://ru.wiktionary.org/w/index.php?title=%D1%87%D0%B5%D0%BB%D0%BE%D0%B2%D0%B5%D0%BA_%D1%80%D0%B0%D0%B7%D1%83%D0%BC%D0%BD%D1%8B%D0%B9&amp;action=edit&amp;redlink=1" TargetMode="External"/><Relationship Id="rId10" Type="http://schemas.openxmlformats.org/officeDocument/2006/relationships/hyperlink" Target="http://ru.wiktionary.org/w/index.php?title=%D0%BD%D0%B5_%D0%BF%D0%BE%D1%81%D0%BB%D0%B5%D0%B4%D0%BD%D0%B8%D0%B9_%D1%87%D0%B5%D0%BB%D0%BE%D0%B2%D0%B5%D0%BA&amp;action=edit&amp;redlink=1" TargetMode="External"/><Relationship Id="rId19" Type="http://schemas.openxmlformats.org/officeDocument/2006/relationships/hyperlink" Target="http://ru.wiktionary.org/wiki/%D1%81%D0%BD%D0%B5%D0%B6%D0%BD%D1%8B%D0%B9_%D1%87%D0%B5%D0%BB%D0%BE%D0%B2%D0%B5%D0%BA" TargetMode="External"/><Relationship Id="rId4" Type="http://schemas.openxmlformats.org/officeDocument/2006/relationships/hyperlink" Target="http://ru.wiktionary.org/w/index.php?title=%D0%B3%D0%BD%D0%B8%D0%BB%D0%BE%D0%B9_%D1%87%D0%B5%D0%BB%D0%BE%D0%B2%D0%B5%D0%BA&amp;action=edit&amp;redlink=1" TargetMode="External"/><Relationship Id="rId9" Type="http://schemas.openxmlformats.org/officeDocument/2006/relationships/hyperlink" Target="http://ru.wiktionary.org/w/index.php?title=%D0%BE%D0%B1%D1%8B%D1%87%D0%BD%D1%8B%D0%B9_%D1%87%D0%B5%D0%BB%D0%BE%D0%B2%D0%B5%D0%BA&amp;action=edit&amp;redlink=1" TargetMode="External"/><Relationship Id="rId14" Type="http://schemas.openxmlformats.org/officeDocument/2006/relationships/hyperlink" Target="http://ru.wiktionary.org/w/index.php?title=%D0%BF%D1%83%D1%81%D1%82%D0%BE%D0%B9_%D1%87%D0%B5%D0%BB%D0%BE%D0%B2%D0%B5%D0%BA&amp;action=edit&amp;redlink=1" TargetMode="External"/><Relationship Id="rId22" Type="http://schemas.openxmlformats.org/officeDocument/2006/relationships/hyperlink" Target="http://ru.wiktionary.org/w/index.php?title=%D1%87%D0%B5%D0%BB%D0%BE%D0%B2%D0%B5%D0%BA_%D1%81_%D0%B1%D0%BE%D0%BB%D1%8C%D1%88%D0%BE%D0%B9_%D0%B1%D1%83%D0%BA%D0%B2%D1%8B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76672"/>
            <a:ext cx="7543800" cy="5616624"/>
          </a:xfrm>
        </p:spPr>
        <p:txBody>
          <a:bodyPr/>
          <a:lstStyle/>
          <a:p>
            <a:r>
              <a:rPr lang="ru-RU" sz="4000" dirty="0" smtClean="0"/>
              <a:t>«Концепт «человек» в текстах УНТ, произведениях мировой литературы и культуре»</a:t>
            </a:r>
            <a:endParaRPr lang="ru-RU" sz="4000" dirty="0"/>
          </a:p>
        </p:txBody>
      </p:sp>
      <p:pic>
        <p:nvPicPr>
          <p:cNvPr id="1026" name="Picture 2" descr="D:\Женечка\КАРТИНКИ\стихи и цитаты\89e5df4d531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" y="0"/>
            <a:ext cx="27336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75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488832" cy="15567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Каков стан, такова и тень. (Башкирская)</a:t>
            </a:r>
          </a:p>
          <a:p>
            <a:r>
              <a:rPr lang="ru-RU" sz="2000" dirty="0"/>
              <a:t>Кто падает по своей вине, тот не плачет. (Башкирская)</a:t>
            </a:r>
          </a:p>
          <a:p>
            <a:r>
              <a:rPr lang="ru-RU" sz="2000" dirty="0"/>
              <a:t>Человек от человека — как земля от неба.(Башкирская)</a:t>
            </a:r>
          </a:p>
          <a:p>
            <a:r>
              <a:rPr lang="ru-RU" sz="2000" dirty="0"/>
              <a:t>Бог дела творит, а человек за них отвечает. (Бенгальская)</a:t>
            </a:r>
          </a:p>
          <a:p>
            <a:r>
              <a:rPr lang="ru-RU" sz="2000" dirty="0"/>
              <a:t>Каждому человеку судьбу создают его нравы. (Бенгальская)</a:t>
            </a:r>
          </a:p>
          <a:p>
            <a:r>
              <a:rPr lang="ru-RU" sz="2000" dirty="0"/>
              <a:t>Человек десять раз извернётся: раз в слона, а в другой — в комара обернётся. (Бенгальская)</a:t>
            </a:r>
          </a:p>
          <a:p>
            <a:r>
              <a:rPr lang="ru-RU" sz="2000" dirty="0"/>
              <a:t>Люди выглядят по-разному из-за одежды: раздеть всех догола — и все окажутся одинаковыми (Вьетнамская)</a:t>
            </a:r>
          </a:p>
          <a:p>
            <a:r>
              <a:rPr lang="ru-RU" sz="2000" dirty="0"/>
              <a:t>Повезёт — сядешь на трон, а нет — станешь бандитом</a:t>
            </a:r>
            <a:r>
              <a:rPr lang="ru-RU" sz="2000" dirty="0" smtClean="0"/>
              <a:t>. (</a:t>
            </a:r>
            <a:r>
              <a:rPr lang="ru-RU" sz="2000" dirty="0"/>
              <a:t>Вьетнамская).</a:t>
            </a:r>
          </a:p>
          <a:p>
            <a:r>
              <a:rPr lang="ru-RU" sz="2000" dirty="0"/>
              <a:t>Самое трудное для человека — узнать себя (Грузинская).</a:t>
            </a:r>
          </a:p>
          <a:p>
            <a:r>
              <a:rPr lang="ru-RU" sz="2000" dirty="0"/>
              <a:t>Семь дьяволов не сделают человеку столько зла, сколько он сам себе причинит (Грузинская).</a:t>
            </a:r>
          </a:p>
          <a:p>
            <a:r>
              <a:rPr lang="ru-RU" sz="2000" dirty="0"/>
              <a:t>Лучше человека ничего не бывает. (Дагестанская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586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01208"/>
            <a:ext cx="7488832" cy="15567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4344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Сколько достоинств у человека, столько и пороков. (Индийская)</a:t>
            </a:r>
          </a:p>
          <a:p>
            <a:r>
              <a:rPr lang="ru-RU" sz="2000" dirty="0"/>
              <a:t>Не было, нет и не будет человека, достойного одного лишь осуждения или одной лишь хвалы. (Индийская)</a:t>
            </a:r>
          </a:p>
          <a:p>
            <a:r>
              <a:rPr lang="ru-RU" sz="2000" dirty="0"/>
              <a:t>По облику человека и о душе его судят. (Индонезийская)</a:t>
            </a:r>
          </a:p>
          <a:p>
            <a:r>
              <a:rPr lang="ru-RU" sz="2000" dirty="0"/>
              <a:t>Плача, плача, делается человеком, блея, блея, делается скотиною. (Калмыцкая)</a:t>
            </a:r>
          </a:p>
          <a:p>
            <a:r>
              <a:rPr lang="ru-RU" sz="2000" dirty="0"/>
              <a:t>Человека узнают по тому, что его окружает. (Калмыцкая)</a:t>
            </a:r>
          </a:p>
          <a:p>
            <a:r>
              <a:rPr lang="ru-RU" sz="2000" dirty="0"/>
              <a:t>Посмотришь — человек, всмотришься — сатана. (Китайская)</a:t>
            </a:r>
          </a:p>
          <a:p>
            <a:r>
              <a:rPr lang="ru-RU" sz="2000" dirty="0"/>
              <a:t>Человек — самое ценное, что есть между небом и землёй. (Китайская)</a:t>
            </a:r>
          </a:p>
          <a:p>
            <a:r>
              <a:rPr lang="ru-RU" sz="2000" dirty="0"/>
              <a:t>Когда видишь у человека недостаток, помни, что у тебя их несколько. (Корейская)</a:t>
            </a:r>
          </a:p>
          <a:p>
            <a:r>
              <a:rPr lang="ru-RU" sz="2000" dirty="0"/>
              <a:t>Я раб того, кто считается со мной, и господин того, кто со мной не считается. (Курдская)</a:t>
            </a:r>
          </a:p>
        </p:txBody>
      </p:sp>
    </p:spTree>
    <p:extLst>
      <p:ext uri="{BB962C8B-B14F-4D97-AF65-F5344CB8AC3E}">
        <p14:creationId xmlns:p14="http://schemas.microsoft.com/office/powerpoint/2010/main" val="399781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5337214"/>
            <a:ext cx="8064897" cy="15207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39552" y="-787541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Афоризмы</a:t>
            </a:r>
            <a:r>
              <a:rPr lang="ru-RU" sz="2800" b="1" dirty="0"/>
              <a:t>, содержащие концепт «человек</a:t>
            </a:r>
            <a:r>
              <a:rPr lang="ru-RU" sz="2800" b="1" dirty="0" smtClean="0"/>
              <a:t>»</a:t>
            </a:r>
            <a:endParaRPr lang="ru-RU" sz="2800" dirty="0"/>
          </a:p>
          <a:p>
            <a:r>
              <a:rPr lang="ru-RU" sz="2800" i="1" dirty="0" smtClean="0"/>
              <a:t>«Бьется </a:t>
            </a:r>
            <a:r>
              <a:rPr lang="ru-RU" sz="2800" i="1" dirty="0"/>
              <a:t>человек, выбивается в люди и давай другими помыкать</a:t>
            </a:r>
            <a:r>
              <a:rPr lang="ru-RU" sz="2800" dirty="0" smtClean="0"/>
              <a:t>.» </a:t>
            </a:r>
            <a:r>
              <a:rPr lang="ru-RU" sz="2800" dirty="0"/>
              <a:t>Джордж Бернард Шоу</a:t>
            </a:r>
          </a:p>
          <a:p>
            <a:r>
              <a:rPr lang="ru-RU" sz="2800" i="1" dirty="0" smtClean="0"/>
              <a:t>«Люди </a:t>
            </a:r>
            <a:r>
              <a:rPr lang="ru-RU" sz="2800" i="1" dirty="0"/>
              <a:t>как скрипки: когда рвется последняя струна, становишься </a:t>
            </a:r>
            <a:r>
              <a:rPr lang="ru-RU" sz="2800" i="1" dirty="0" smtClean="0"/>
              <a:t>деревом»</a:t>
            </a:r>
            <a:r>
              <a:rPr lang="ru-RU" sz="2800" dirty="0" smtClean="0"/>
              <a:t>. К. Сильва</a:t>
            </a:r>
            <a:endParaRPr lang="ru-RU" sz="2800" dirty="0"/>
          </a:p>
          <a:p>
            <a:r>
              <a:rPr lang="ru-RU" sz="2800" i="1" dirty="0" smtClean="0"/>
              <a:t>«Жизнь </a:t>
            </a:r>
            <a:r>
              <a:rPr lang="ru-RU" sz="2800" i="1" dirty="0"/>
              <a:t>– альбом. Человек – карандаш. Дела – </a:t>
            </a:r>
            <a:r>
              <a:rPr lang="ru-RU" sz="2800" i="1" dirty="0" smtClean="0"/>
              <a:t>ландшафт»</a:t>
            </a:r>
            <a:r>
              <a:rPr lang="ru-RU" sz="2800" dirty="0" smtClean="0"/>
              <a:t>. </a:t>
            </a:r>
            <a:r>
              <a:rPr lang="ru-RU" sz="2800" dirty="0"/>
              <a:t>К. Прутков</a:t>
            </a:r>
          </a:p>
          <a:p>
            <a:r>
              <a:rPr lang="ru-RU" sz="2800" i="1" dirty="0" smtClean="0"/>
              <a:t>«Мы </a:t>
            </a:r>
            <a:r>
              <a:rPr lang="ru-RU" sz="2800" i="1" dirty="0"/>
              <a:t>обладаем в душе ровно столькими достоинствами, сколько можем видеть в других </a:t>
            </a:r>
            <a:r>
              <a:rPr lang="ru-RU" sz="2800" i="1" dirty="0" smtClean="0"/>
              <a:t>людях»</a:t>
            </a:r>
            <a:r>
              <a:rPr lang="ru-RU" sz="2800" dirty="0" smtClean="0"/>
              <a:t>. </a:t>
            </a:r>
            <a:r>
              <a:rPr lang="ru-RU" sz="2800" dirty="0"/>
              <a:t>Уильям </a:t>
            </a:r>
            <a:r>
              <a:rPr lang="ru-RU" sz="2800" dirty="0" smtClean="0"/>
              <a:t>Гэзлитт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8926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5337214"/>
            <a:ext cx="8064897" cy="15207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3528" y="-633651"/>
            <a:ext cx="504056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pPr algn="ctr"/>
            <a:endParaRPr lang="ru-RU" sz="3200" b="1" dirty="0" smtClean="0"/>
          </a:p>
          <a:p>
            <a:r>
              <a:rPr lang="ru-RU" sz="3200" i="1" dirty="0" smtClean="0"/>
              <a:t>«Я </a:t>
            </a:r>
            <a:r>
              <a:rPr lang="ru-RU" sz="3200" i="1" dirty="0"/>
              <a:t>знаю, что я подвержен погрешностям и часто ошибаюсь, и не буду на того сердиться, кто захочет меня в таких случаях остерегать и показывать мне мои </a:t>
            </a:r>
            <a:r>
              <a:rPr lang="ru-RU" sz="3200" i="1" dirty="0" smtClean="0"/>
              <a:t>ошибки</a:t>
            </a:r>
            <a:r>
              <a:rPr lang="ru-RU" sz="3200" dirty="0" smtClean="0"/>
              <a:t>». </a:t>
            </a:r>
            <a:r>
              <a:rPr lang="ru-RU" sz="3200" b="1" dirty="0"/>
              <a:t>Петр Первый</a:t>
            </a:r>
          </a:p>
          <a:p>
            <a:pPr algn="ctr"/>
            <a:endParaRPr lang="ru-RU" sz="2800" dirty="0"/>
          </a:p>
        </p:txBody>
      </p:sp>
      <p:pic>
        <p:nvPicPr>
          <p:cNvPr id="5122" name="Picture 2" descr="C:\Users\Евгения\Pictures\ЧЕЛОВЕК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08" y="589607"/>
            <a:ext cx="3474132" cy="463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1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5337214"/>
            <a:ext cx="8064897" cy="15207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39552" y="-1002981"/>
            <a:ext cx="367240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/>
          </a:p>
          <a:p>
            <a:pPr algn="ctr"/>
            <a:endParaRPr lang="ru-RU" sz="2800" b="1" dirty="0" smtClean="0"/>
          </a:p>
          <a:p>
            <a:endParaRPr lang="ru-RU" sz="2800" i="1" dirty="0" smtClean="0"/>
          </a:p>
          <a:p>
            <a:r>
              <a:rPr lang="ru-RU" sz="2800" i="1" dirty="0" smtClean="0"/>
              <a:t>«В </a:t>
            </a:r>
            <a:r>
              <a:rPr lang="ru-RU" sz="2800" i="1" dirty="0"/>
              <a:t>конце концов, человек изобрел газовые камеры Освенцима; однако человек был также и тем, кто, не теряя достоинства, шел в газовые камеры с молитвой на </a:t>
            </a:r>
            <a:r>
              <a:rPr lang="ru-RU" sz="2800" i="1" dirty="0" smtClean="0"/>
              <a:t>устах».</a:t>
            </a:r>
            <a:r>
              <a:rPr lang="ru-RU" sz="2800" dirty="0" smtClean="0"/>
              <a:t>  </a:t>
            </a:r>
            <a:r>
              <a:rPr lang="ru-RU" sz="2800" b="1" dirty="0" smtClean="0"/>
              <a:t>В. Франкл</a:t>
            </a:r>
            <a:endParaRPr lang="ru-RU" sz="2000" b="1" dirty="0"/>
          </a:p>
          <a:p>
            <a:pPr algn="ctr"/>
            <a:endParaRPr lang="ru-RU" sz="2800" dirty="0"/>
          </a:p>
        </p:txBody>
      </p:sp>
      <p:pic>
        <p:nvPicPr>
          <p:cNvPr id="6146" name="Picture 2" descr="C:\Users\Евгения\Pictures\ЧЕЛОВЕК\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51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5337214"/>
            <a:ext cx="8064897" cy="152078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323526" y="548680"/>
            <a:ext cx="4968552" cy="548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«</a:t>
            </a:r>
            <a:r>
              <a:rPr lang="ru-RU" sz="2400" i="1" dirty="0"/>
              <a:t>У одной девушки спросили, какой самый главный </a:t>
            </a:r>
            <a:r>
              <a:rPr lang="ru-RU" sz="2400" i="1" dirty="0">
                <a:hlinkClick r:id="rId2"/>
              </a:rPr>
              <a:t>человек</a:t>
            </a:r>
            <a:r>
              <a:rPr lang="ru-RU" sz="2400" i="1" dirty="0"/>
              <a:t>, какое самое главное </a:t>
            </a:r>
            <a:r>
              <a:rPr lang="ru-RU" sz="2400" i="1" dirty="0">
                <a:hlinkClick r:id="rId3"/>
              </a:rPr>
              <a:t>время</a:t>
            </a:r>
            <a:r>
              <a:rPr lang="ru-RU" sz="2400" i="1" dirty="0"/>
              <a:t> и какое самое нужное дело? И она ответила, подумав, что самый главный человек тот, с которым </a:t>
            </a:r>
            <a:r>
              <a:rPr lang="ru-RU" sz="2400" i="1" dirty="0">
                <a:hlinkClick r:id="rId4"/>
              </a:rPr>
              <a:t>ты</a:t>
            </a:r>
            <a:r>
              <a:rPr lang="ru-RU" sz="2400" i="1" dirty="0"/>
              <a:t> в данную минуту общаешься, самое главное время то, в котором ты сейчас живешь, и самое нужное дело сделать </a:t>
            </a:r>
            <a:r>
              <a:rPr lang="ru-RU" sz="2400" i="1" dirty="0">
                <a:hlinkClick r:id="rId5"/>
              </a:rPr>
              <a:t>добро</a:t>
            </a:r>
            <a:r>
              <a:rPr lang="ru-RU" sz="2400" i="1" dirty="0"/>
              <a:t> тому человеку, с которым в данную минуту находишься рядом.</a:t>
            </a:r>
            <a:r>
              <a:rPr lang="ru-RU" sz="2400" dirty="0"/>
              <a:t> (Л. Толстой) </a:t>
            </a:r>
          </a:p>
          <a:p>
            <a:endParaRPr lang="ru-RU" sz="2800" dirty="0"/>
          </a:p>
        </p:txBody>
      </p:sp>
      <p:pic>
        <p:nvPicPr>
          <p:cNvPr id="7170" name="Picture 2" descr="D:\Женечка\КАРТИНКИ\ПИСАТЕЛИ\194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548680"/>
            <a:ext cx="3034049" cy="43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9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568952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896544" cy="4023320"/>
          </a:xfrm>
        </p:spPr>
        <p:txBody>
          <a:bodyPr>
            <a:normAutofit/>
          </a:bodyPr>
          <a:lstStyle/>
          <a:p>
            <a:r>
              <a:rPr lang="ru-RU" i="1" dirty="0"/>
              <a:t> «Все в руках человека, и все-то он мимо носу проносит, единственно от одной трусости… это уж аксиома… Любопытно, чего люди больше боятся? Нового шага, нового собственного слова они всего больше боятся…»</a:t>
            </a:r>
            <a:r>
              <a:rPr lang="ru-RU" dirty="0"/>
              <a:t> </a:t>
            </a:r>
            <a:r>
              <a:rPr lang="ru-RU" b="1" dirty="0"/>
              <a:t>(Ф. М. Достоевский «Преступление и наказание»)</a:t>
            </a:r>
          </a:p>
          <a:p>
            <a:endParaRPr lang="ru-RU" dirty="0"/>
          </a:p>
        </p:txBody>
      </p:sp>
      <p:pic>
        <p:nvPicPr>
          <p:cNvPr id="16386" name="Picture 2" descr="D:\Женечка\КАРТИНКИ\ПИСАТЕЛИ\per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2841894" cy="35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15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568952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896544" cy="4023320"/>
          </a:xfrm>
        </p:spPr>
        <p:txBody>
          <a:bodyPr>
            <a:normAutofit/>
          </a:bodyPr>
          <a:lstStyle/>
          <a:p>
            <a:r>
              <a:rPr lang="ru-RU" i="1" dirty="0"/>
              <a:t> «Только бы жить, жить и жить! Как бы ни жить, — только жить!.. Экая </a:t>
            </a:r>
            <a:r>
              <a:rPr lang="ru-RU" i="1" dirty="0" smtClean="0"/>
              <a:t>правда! </a:t>
            </a:r>
            <a:r>
              <a:rPr lang="ru-RU" i="1" dirty="0"/>
              <a:t>Господи, какая правда! Подлец </a:t>
            </a:r>
            <a:r>
              <a:rPr lang="ru-RU" i="1" dirty="0" smtClean="0"/>
              <a:t>человек! </a:t>
            </a:r>
            <a:r>
              <a:rPr lang="ru-RU" i="1" dirty="0"/>
              <a:t>И подлец тот, кто его за это подлецом называет.»</a:t>
            </a:r>
            <a:r>
              <a:rPr lang="ru-RU" dirty="0"/>
              <a:t> (</a:t>
            </a:r>
            <a:r>
              <a:rPr lang="ru-RU" b="1" dirty="0">
                <a:solidFill>
                  <a:schemeClr val="tx1"/>
                </a:solidFill>
              </a:rPr>
              <a:t>Ф. М. Достоевский. «Преступление и </a:t>
            </a:r>
            <a:r>
              <a:rPr lang="ru-RU" b="1" dirty="0" smtClean="0">
                <a:solidFill>
                  <a:schemeClr val="tx1"/>
                </a:solidFill>
              </a:rPr>
              <a:t>наказание</a:t>
            </a:r>
            <a:r>
              <a:rPr lang="ru-RU" dirty="0" smtClean="0">
                <a:solidFill>
                  <a:schemeClr val="tx1"/>
                </a:solidFill>
              </a:rPr>
              <a:t>»)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1" name="Picture 3" descr="G:\ЧЕЛОВЕК\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6176"/>
            <a:ext cx="2751760" cy="39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38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568952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4896544" cy="4023320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«А что я уж думаю: иной раз, право, мне кажется, что будто человек - какой-то пропащий. Хочешь все сделать - и ничего не можешь. Все думаешь - с завтрашнего дни начнешь новую жизнь, с завтрашнего дни сядешь на диету-ничуть не бывало: к вечеру того же дни так объешься, что только хлопаешь глазами и язык не ворочается; как сова сидишь, глядя на всех,-право! И этак все.»</a:t>
            </a:r>
            <a:r>
              <a:rPr lang="ru-RU" dirty="0"/>
              <a:t> </a:t>
            </a:r>
            <a:r>
              <a:rPr lang="ru-RU" b="1" dirty="0" smtClean="0"/>
              <a:t>(Н</a:t>
            </a:r>
            <a:r>
              <a:rPr lang="ru-RU" b="1" dirty="0"/>
              <a:t>. В. Гоголь, «Мертвые души»)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434" name="Picture 2" descr="D:\Женечка\КАРТИНКИ\ПИСАТЕЛИ\Gogol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28575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8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5040560" cy="439248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«Одно из самых обычных и распространённых суеверий то, что каждый </a:t>
            </a:r>
            <a:r>
              <a:rPr lang="ru-RU" i="1" dirty="0">
                <a:hlinkClick r:id="rId2"/>
              </a:rPr>
              <a:t>человек</a:t>
            </a:r>
            <a:r>
              <a:rPr lang="ru-RU" i="1" dirty="0"/>
              <a:t> имеет одни свои определённые свойства, что бывает человек добрый, злой, умный, глупый, энергичный, апатичный и т. д. </a:t>
            </a:r>
            <a:r>
              <a:rPr lang="ru-RU" i="1" dirty="0">
                <a:hlinkClick r:id="rId2"/>
              </a:rPr>
              <a:t>Люди</a:t>
            </a:r>
            <a:r>
              <a:rPr lang="ru-RU" i="1" dirty="0"/>
              <a:t> не бывают такими. Мы можем сказать про человека, что он чаще бывает добр, чем зол, чаще умён, чем глуп, чаще энергичен, чем апатичен, и наоборот; но будет неправда, если мы скажем про одного человека, что он добрый или умный, а про другого, что он злой или глупый. А мы всегда так делим людей. И это неверно.»</a:t>
            </a:r>
            <a:r>
              <a:rPr lang="ru-RU" dirty="0"/>
              <a:t> (</a:t>
            </a:r>
            <a:r>
              <a:rPr lang="ru-RU" dirty="0">
                <a:hlinkClick r:id="rId3"/>
              </a:rPr>
              <a:t>Л. Н. Толстой. «Воскресение</a:t>
            </a:r>
            <a:r>
              <a:rPr lang="ru-RU" dirty="0"/>
              <a:t>»)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458" name="Picture 2" descr="D:\Женечка\КАРТИНКИ\ПИСАТЕЛИ\19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77" y="692696"/>
            <a:ext cx="28245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636912"/>
            <a:ext cx="7543800" cy="4221088"/>
          </a:xfrm>
        </p:spPr>
        <p:txBody>
          <a:bodyPr/>
          <a:lstStyle/>
          <a:p>
            <a:r>
              <a:rPr lang="ru-RU" sz="4000" b="1" dirty="0" smtClean="0"/>
              <a:t>Цель </a:t>
            </a:r>
            <a:r>
              <a:rPr lang="ru-RU" sz="4000" b="1" dirty="0"/>
              <a:t>исследования:</a:t>
            </a:r>
            <a:r>
              <a:rPr lang="ru-RU" sz="4000" dirty="0"/>
              <a:t> выяснить, как концепт «Человек» проявляется в текстах УНТ, произведениях мировой литературы и культуре.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533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4896544" cy="3888432"/>
          </a:xfrm>
        </p:spPr>
        <p:txBody>
          <a:bodyPr>
            <a:normAutofit/>
          </a:bodyPr>
          <a:lstStyle/>
          <a:p>
            <a:r>
              <a:rPr lang="ru-RU" sz="2800" i="1" dirty="0"/>
              <a:t>«</a:t>
            </a:r>
            <a:r>
              <a:rPr lang="ru-RU" sz="2800" i="1" dirty="0">
                <a:hlinkClick r:id="rId2"/>
              </a:rPr>
              <a:t>Человек</a:t>
            </a:r>
            <a:r>
              <a:rPr lang="ru-RU" sz="2800" i="1" dirty="0"/>
              <a:t> дурен, человек безобразен. Бабочка удалась, а человек не вышел. С этим животным господь </a:t>
            </a:r>
            <a:r>
              <a:rPr lang="ru-RU" sz="2800" i="1" dirty="0">
                <a:hlinkClick r:id="rId3"/>
              </a:rPr>
              <a:t>бог</a:t>
            </a:r>
            <a:r>
              <a:rPr lang="ru-RU" sz="2800" i="1" dirty="0"/>
              <a:t> опростоволосился.»</a:t>
            </a:r>
            <a:r>
              <a:rPr lang="ru-RU" sz="2800" dirty="0"/>
              <a:t> </a:t>
            </a:r>
            <a:r>
              <a:rPr lang="ru-RU" sz="2800" dirty="0" smtClean="0"/>
              <a:t> (В</a:t>
            </a:r>
            <a:r>
              <a:rPr lang="ru-RU" sz="2800" dirty="0"/>
              <a:t>. Гюго «Отверженные»)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G:\ЧЕЛОВЕК\Victor%20Hu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139827" cy="350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2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4896544" cy="3888432"/>
          </a:xfrm>
        </p:spPr>
        <p:txBody>
          <a:bodyPr>
            <a:normAutofit/>
          </a:bodyPr>
          <a:lstStyle/>
          <a:p>
            <a:r>
              <a:rPr lang="ru-RU" sz="3200" i="1" dirty="0"/>
              <a:t>«Окунувшись в грязь, женщина превращается в камень.»</a:t>
            </a:r>
            <a:r>
              <a:rPr lang="ru-RU" sz="3200" dirty="0"/>
              <a:t> </a:t>
            </a:r>
            <a:r>
              <a:rPr lang="ru-RU" sz="3200" b="1" dirty="0"/>
              <a:t>(В. Гюго «Отверженные»)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G:\ЧЕЛОВЕК\475a8da50a64485518833a9342978c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7688"/>
            <a:ext cx="2761489" cy="41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6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345723"/>
            <a:ext cx="4896544" cy="388843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«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«Нас учат помнить не человека, но идею, ибо человек слаб, и его могут поймать, его могут убить и </a:t>
            </a:r>
            <a:r>
              <a:rPr lang="ru-RU" sz="2800" i="1" dirty="0" smtClean="0"/>
              <a:t>предать </a:t>
            </a:r>
            <a:r>
              <a:rPr lang="ru-RU" sz="2800" i="1" dirty="0"/>
              <a:t>забвению. Но идея и 400 лет спустя способна изменить мир.»</a:t>
            </a:r>
            <a:r>
              <a:rPr lang="ru-RU" sz="2800" dirty="0"/>
              <a:t> </a:t>
            </a:r>
            <a:r>
              <a:rPr lang="ru-RU" sz="2800" dirty="0" smtClean="0"/>
              <a:t>(из </a:t>
            </a:r>
            <a:r>
              <a:rPr lang="ru-RU" sz="2800" dirty="0"/>
              <a:t>фильма «В значит Вендетта»)</a:t>
            </a:r>
          </a:p>
        </p:txBody>
      </p:sp>
      <p:pic>
        <p:nvPicPr>
          <p:cNvPr id="22530" name="Picture 2" descr="G:\ЧЕЛОВЕК\V-for-Vendetta-1024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405956" cy="40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23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21328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5400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/>
              <a:t>«Все мы готовы верить в других по той простой причине, что боимся за себя... Мы приписываем нашим ближним те добродетели, из которых можем извлечь выгоду для себя, и воображаем, что делаем это из великодушия. Хвалим банкира, потому что хочется верить, что он увеличит нам кредит в своем банке, и находим хорошие черты даже у разбойника с большой дороги, в надежде, что он пощадит наши карманы.»</a:t>
            </a:r>
            <a:r>
              <a:rPr lang="ru-RU" dirty="0"/>
              <a:t> </a:t>
            </a:r>
            <a:r>
              <a:rPr lang="ru-RU" b="1" dirty="0"/>
              <a:t>( О. Уайльд, «Портрет Дориана Грея»)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4" name="Picture 2" descr="G:\ЧЕЛОВЕК\iCAB0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56" y="1124744"/>
            <a:ext cx="35288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03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5328592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«Никогда не сердись, никогда не угрожай и заставь человека рассуждать здраво. Главное искусство состоит в том, чтобы не замечать ни оскорблений, ни угроз и подставлять левую щеку, когда тебя ударят по правой.»</a:t>
            </a:r>
            <a:r>
              <a:rPr lang="ru-RU" sz="2800" dirty="0"/>
              <a:t> </a:t>
            </a:r>
            <a:r>
              <a:rPr lang="ru-RU" sz="2800" b="1" dirty="0"/>
              <a:t>(Марио Пьюзо, «Крестный отец») 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78" name="Picture 2" descr="G:\ЧЕЛОВЕК\anypics_ru-61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7" y="548680"/>
            <a:ext cx="3311401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284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i="1" dirty="0"/>
              <a:t>«В юношеские годы, когда человек особенно восприимчив, я как-то получил от отца совет, надолго запавший мне в память. — Если тебе вдруг захочется осудить кого-то, — сказал он, — вспомни, что не все люди на свете обладают теми преимуществами, которыми обладал ты.»</a:t>
            </a:r>
            <a:r>
              <a:rPr lang="ru-RU" dirty="0"/>
              <a:t> </a:t>
            </a:r>
            <a:r>
              <a:rPr lang="ru-RU" b="1" dirty="0"/>
              <a:t>(Ф. С. Фицджеральд, «Великий Гэтсби»)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G:\ЧЕЛОВЕК\485@323@c2cfb8b212dbd05013a396c16c56e548-NTg2MGJkNjdkNQ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58" y="1484784"/>
            <a:ext cx="4186913" cy="30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98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«</a:t>
            </a:r>
            <a:r>
              <a:rPr lang="ru-RU" sz="2800" i="1" dirty="0"/>
              <a:t>В нашей жизни для женщины самое лучшее – быть хорошенькой дурочкой.»</a:t>
            </a:r>
            <a:r>
              <a:rPr lang="ru-RU" sz="2800" dirty="0"/>
              <a:t> </a:t>
            </a:r>
            <a:r>
              <a:rPr lang="ru-RU" sz="2800" b="1" dirty="0"/>
              <a:t>(Ф. С. Фицджеральд, «Великий Гэтсби»)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6" name="Picture 2" descr="D:\Женечка\КАРТИНКИ\ЖЕНСКИЕ ЛИЦА\origin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063277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086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/>
              <a:t>«Поведение человека может иметь под собой разную почву — твердый гранит или вязкую трясину; но в какой-то момент мне становится наплевать, какая там под ним почва.»</a:t>
            </a:r>
            <a:r>
              <a:rPr lang="ru-RU" sz="2800" dirty="0"/>
              <a:t> </a:t>
            </a:r>
            <a:r>
              <a:rPr lang="ru-RU" sz="2800" b="1" dirty="0"/>
              <a:t>(Ф. С. Фицджеральд «Великий Гэтсби») </a:t>
            </a: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7650" name="Picture 2" descr="D:\Женечка\КАРТИНКИ\00175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90" y="836712"/>
            <a:ext cx="3196142" cy="35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4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/>
              <a:t>«</a:t>
            </a:r>
            <a:r>
              <a:rPr lang="ru-RU" sz="3200" i="1" dirty="0">
                <a:hlinkClick r:id="rId2"/>
              </a:rPr>
              <a:t>Человек</a:t>
            </a:r>
            <a:r>
              <a:rPr lang="ru-RU" sz="3200" i="1" dirty="0"/>
              <a:t> не должен брать на себя то, что полагается Богу.»</a:t>
            </a:r>
            <a:r>
              <a:rPr lang="ru-RU" sz="3200" dirty="0"/>
              <a:t> (</a:t>
            </a:r>
            <a:r>
              <a:rPr lang="ru-RU" sz="3200" dirty="0">
                <a:hlinkClick r:id="rId3"/>
              </a:rPr>
              <a:t>Д. Сэлинджер. «Над пропастью во ржи</a:t>
            </a:r>
            <a:r>
              <a:rPr lang="ru-RU" sz="3200" dirty="0"/>
              <a:t>»)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C:\Users\Евгения\Pictures\телефон\2367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1052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/>
              <a:t>«Вечно я говорю «очень приятно с вами познакомиться», когда мне ничуть не приятно. Но если хочешь жить с людьми, приходится говорить всякое</a:t>
            </a:r>
            <a:r>
              <a:rPr lang="ru-RU" sz="3200" b="1" i="1" dirty="0"/>
              <a:t>.»</a:t>
            </a:r>
            <a:r>
              <a:rPr lang="ru-RU" sz="3200" b="1" dirty="0"/>
              <a:t> (Д.  Сэлинджер. «Над пропастью во ржи) 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G:\ЧЕЛОВЕК\1316555672_motivator-25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66329"/>
            <a:ext cx="3600400" cy="39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9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исследования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1). Дать определение концепту «Человек», сравнить его значения по разным словарям;</a:t>
            </a:r>
          </a:p>
          <a:p>
            <a:r>
              <a:rPr lang="ru-RU" dirty="0"/>
              <a:t>2). Изучить пословицы и поговорки, афоризмы различных народов мира, выявить общие и различные черты;</a:t>
            </a:r>
          </a:p>
          <a:p>
            <a:r>
              <a:rPr lang="ru-RU" dirty="0"/>
              <a:t>3). Определить значение устойчивого сочетания «русский человек»;</a:t>
            </a:r>
          </a:p>
          <a:p>
            <a:r>
              <a:rPr lang="ru-RU" dirty="0"/>
              <a:t>4). Отобрать и проанализировать стихотворения, в которых ставится вопрос «Кто такой человек?»; </a:t>
            </a:r>
          </a:p>
          <a:p>
            <a:r>
              <a:rPr lang="ru-RU" dirty="0"/>
              <a:t>5). Определить его роль в понимании произведения.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18183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8784976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3-4. СОЦИОКОНСТРУКЦИЯ - СОЦИАЛИЗАЦИЯ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4896544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/>
              <a:t>«</a:t>
            </a:r>
            <a:r>
              <a:rPr lang="ru-RU" sz="2000" i="1" dirty="0">
                <a:hlinkClick r:id="rId2"/>
              </a:rPr>
              <a:t>Человек</a:t>
            </a:r>
            <a:r>
              <a:rPr lang="ru-RU" sz="2000" i="1" dirty="0"/>
              <a:t> всё делает наоборот. Спешит стать взрослым, а потом вздыхает о прошедшем детстве. Тратит </a:t>
            </a:r>
            <a:r>
              <a:rPr lang="ru-RU" sz="2000" i="1" dirty="0">
                <a:hlinkClick r:id="rId3"/>
              </a:rPr>
              <a:t>здоровье</a:t>
            </a:r>
            <a:r>
              <a:rPr lang="ru-RU" sz="2000" i="1" dirty="0"/>
              <a:t> ради денег и тут же тратит </a:t>
            </a:r>
            <a:r>
              <a:rPr lang="ru-RU" sz="2000" i="1" dirty="0">
                <a:hlinkClick r:id="rId4"/>
              </a:rPr>
              <a:t>деньги</a:t>
            </a:r>
            <a:r>
              <a:rPr lang="ru-RU" sz="2000" i="1" dirty="0"/>
              <a:t> на то, чтобы поправить здоровье. Думает о будущем с таким нетерпением, что пренебрегает настоящим, из-за чего не имеет ни настоящего, ни будущего. Живёт так, словно никогда не умрёт, и умирает так, словно никогда не жил.»</a:t>
            </a:r>
            <a:r>
              <a:rPr lang="ru-RU" sz="2000" dirty="0"/>
              <a:t>  </a:t>
            </a:r>
            <a:r>
              <a:rPr lang="ru-RU" sz="2000" b="1" dirty="0"/>
              <a:t>(Пауло Коэльо, «Подобно реке»)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22" name="Picture 2" descr="G:\ЧЕЛОВЕК\2010_12_08_Stockgallery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88607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0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6716216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Разрыв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источник веселья - и скорби рудник. </a:t>
            </a:r>
          </a:p>
          <a:p>
            <a:r>
              <a:rPr lang="ru-RU" sz="2400" dirty="0"/>
              <a:t>Мы вместилище скверны - и чистый родник. </a:t>
            </a:r>
          </a:p>
          <a:p>
            <a:r>
              <a:rPr lang="ru-RU" sz="2400" dirty="0"/>
              <a:t>Человек, словно в зеркале мир - многолик. </a:t>
            </a:r>
          </a:p>
          <a:p>
            <a:r>
              <a:rPr lang="ru-RU" sz="2400" dirty="0"/>
              <a:t>Он ничтожен - и он же безмерно велик! </a:t>
            </a:r>
            <a:r>
              <a:rPr lang="ru-RU" sz="2400" b="1" dirty="0"/>
              <a:t>(О. Хайям) </a:t>
            </a:r>
          </a:p>
        </p:txBody>
      </p:sp>
      <p:pic>
        <p:nvPicPr>
          <p:cNvPr id="33794" name="Picture 2" descr="G:\ЧЕЛОВЕК\42062607_1238875137_26460421_seiann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194699" cy="49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42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6716216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Разрыв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-38408"/>
            <a:ext cx="8280920" cy="68407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Песенка </a:t>
            </a:r>
            <a:r>
              <a:rPr lang="ru-RU" b="1" dirty="0"/>
              <a:t>о человеке</a:t>
            </a:r>
            <a:endParaRPr lang="ru-RU" dirty="0"/>
          </a:p>
          <a:p>
            <a:pPr algn="just"/>
            <a:r>
              <a:rPr lang="ru-RU" dirty="0"/>
              <a:t>У всех зверей - названия.</a:t>
            </a:r>
          </a:p>
          <a:p>
            <a:pPr algn="just"/>
            <a:r>
              <a:rPr lang="ru-RU" dirty="0"/>
              <a:t>У человека - звание,</a:t>
            </a:r>
          </a:p>
          <a:p>
            <a:pPr algn="just"/>
            <a:r>
              <a:rPr lang="ru-RU" dirty="0"/>
              <a:t>И звание такое</a:t>
            </a:r>
          </a:p>
          <a:p>
            <a:pPr algn="just"/>
            <a:r>
              <a:rPr lang="ru-RU" dirty="0"/>
              <a:t>Обидно уступать!</a:t>
            </a:r>
          </a:p>
          <a:p>
            <a:pPr algn="just"/>
            <a:r>
              <a:rPr lang="ru-RU" dirty="0"/>
              <a:t>Свинье не обязательно</a:t>
            </a:r>
          </a:p>
          <a:p>
            <a:pPr algn="just"/>
            <a:r>
              <a:rPr lang="ru-RU" dirty="0"/>
              <a:t>Вести себя по-свински,</a:t>
            </a:r>
          </a:p>
          <a:p>
            <a:pPr algn="just"/>
            <a:r>
              <a:rPr lang="ru-RU" dirty="0"/>
              <a:t>А ты - по-человечески</a:t>
            </a:r>
          </a:p>
          <a:p>
            <a:pPr algn="just"/>
            <a:r>
              <a:rPr lang="ru-RU" dirty="0"/>
              <a:t>Обязан поступать!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Хотя в известной мере</a:t>
            </a:r>
          </a:p>
          <a:p>
            <a:pPr algn="just"/>
            <a:r>
              <a:rPr lang="ru-RU" dirty="0"/>
              <a:t>Мы все - немножко звери,</a:t>
            </a:r>
          </a:p>
          <a:p>
            <a:pPr algn="just"/>
            <a:r>
              <a:rPr lang="ru-RU" dirty="0"/>
              <a:t>Внучата Крокодила,</a:t>
            </a:r>
          </a:p>
          <a:p>
            <a:pPr algn="just"/>
            <a:r>
              <a:rPr lang="ru-RU" dirty="0"/>
              <a:t>Кузены Гамадрила,</a:t>
            </a:r>
          </a:p>
          <a:p>
            <a:pPr algn="just"/>
            <a:r>
              <a:rPr lang="ru-RU" dirty="0"/>
              <a:t>Но как-никак - мы люди,</a:t>
            </a:r>
          </a:p>
          <a:p>
            <a:pPr algn="just"/>
            <a:r>
              <a:rPr lang="ru-RU" dirty="0"/>
              <a:t>И потому нам мерзки</a:t>
            </a:r>
          </a:p>
          <a:p>
            <a:pPr algn="just"/>
            <a:r>
              <a:rPr lang="ru-RU" dirty="0"/>
              <a:t>Те изверги, которые</a:t>
            </a:r>
          </a:p>
          <a:p>
            <a:pPr algn="just"/>
            <a:r>
              <a:rPr lang="ru-RU" dirty="0"/>
              <a:t>Ведут себя по-зверски!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 </a:t>
            </a:r>
            <a:r>
              <a:rPr lang="ru-RU" dirty="0"/>
              <a:t>тот, который давит</a:t>
            </a:r>
          </a:p>
          <a:p>
            <a:pPr algn="just"/>
            <a:r>
              <a:rPr lang="ru-RU" dirty="0"/>
              <a:t>Собаку на дороге,</a:t>
            </a:r>
          </a:p>
          <a:p>
            <a:pPr algn="just"/>
            <a:r>
              <a:rPr lang="ru-RU" dirty="0"/>
              <a:t>И тот, кто отрывает</a:t>
            </a:r>
          </a:p>
          <a:p>
            <a:pPr algn="just"/>
            <a:r>
              <a:rPr lang="ru-RU" dirty="0"/>
              <a:t>У лягушонка ноги,</a:t>
            </a:r>
          </a:p>
          <a:p>
            <a:pPr algn="just"/>
            <a:r>
              <a:rPr lang="ru-RU" dirty="0"/>
              <a:t>И ты, мучитель слабых,</a:t>
            </a:r>
          </a:p>
          <a:p>
            <a:pPr algn="just"/>
            <a:r>
              <a:rPr lang="ru-RU" dirty="0"/>
              <a:t>И ты, злодеи с рогаткой...</a:t>
            </a:r>
          </a:p>
          <a:p>
            <a:pPr algn="just"/>
            <a:r>
              <a:rPr lang="ru-RU" dirty="0"/>
              <a:t>Считать ли всех вас за людей -</a:t>
            </a:r>
          </a:p>
          <a:p>
            <a:pPr algn="just"/>
            <a:r>
              <a:rPr lang="ru-RU" dirty="0"/>
              <a:t>Останется загадкой...</a:t>
            </a:r>
          </a:p>
          <a:p>
            <a:pPr algn="just"/>
            <a:r>
              <a:rPr lang="ru-RU" dirty="0"/>
              <a:t> </a:t>
            </a:r>
          </a:p>
          <a:p>
            <a:pPr algn="just"/>
            <a:r>
              <a:rPr lang="ru-RU" dirty="0"/>
              <a:t>Ведь человек - он человек,</a:t>
            </a:r>
          </a:p>
          <a:p>
            <a:pPr algn="just"/>
            <a:r>
              <a:rPr lang="ru-RU" dirty="0"/>
              <a:t>И должен быть гуманным.</a:t>
            </a:r>
          </a:p>
          <a:p>
            <a:pPr algn="just"/>
            <a:r>
              <a:rPr lang="ru-RU" dirty="0"/>
              <a:t>А если это слово</a:t>
            </a:r>
          </a:p>
          <a:p>
            <a:pPr algn="just"/>
            <a:r>
              <a:rPr lang="ru-RU" dirty="0"/>
              <a:t>Вам кажется туманным -</a:t>
            </a:r>
          </a:p>
          <a:p>
            <a:pPr algn="just"/>
            <a:r>
              <a:rPr lang="ru-RU" dirty="0"/>
              <a:t>То можно без латыни,</a:t>
            </a:r>
          </a:p>
          <a:p>
            <a:pPr algn="just"/>
            <a:r>
              <a:rPr lang="ru-RU" dirty="0"/>
              <a:t>А просто, по-отечески:</a:t>
            </a:r>
          </a:p>
          <a:p>
            <a:pPr algn="just"/>
            <a:r>
              <a:rPr lang="ru-RU" dirty="0"/>
              <a:t>Ты человек? Будь добр,</a:t>
            </a:r>
          </a:p>
          <a:p>
            <a:pPr algn="just"/>
            <a:r>
              <a:rPr lang="ru-RU" dirty="0"/>
              <a:t>Веди Себя по-человечески! </a:t>
            </a:r>
            <a:r>
              <a:rPr lang="en-US" dirty="0"/>
              <a:t>(</a:t>
            </a:r>
            <a:r>
              <a:rPr lang="ru-RU" dirty="0"/>
              <a:t>Б</a:t>
            </a:r>
            <a:r>
              <a:rPr lang="en-US" dirty="0"/>
              <a:t>. </a:t>
            </a:r>
            <a:r>
              <a:rPr lang="ru-RU" dirty="0" err="1"/>
              <a:t>Заходер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473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6716216" cy="870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Разрыв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054280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Все люди, как книги, и мы их читаем, </a:t>
            </a:r>
            <a:br>
              <a:rPr lang="ru-RU" dirty="0"/>
            </a:br>
            <a:r>
              <a:rPr lang="ru-RU" dirty="0"/>
              <a:t>Кого-то за месяц, кого-то за два.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Кого-то </a:t>
            </a:r>
            <a:r>
              <a:rPr lang="ru-RU" dirty="0"/>
              <a:t>спустя лишь года понимаем, </a:t>
            </a:r>
            <a:br>
              <a:rPr lang="ru-RU" dirty="0"/>
            </a:br>
            <a:r>
              <a:rPr lang="ru-RU" dirty="0"/>
              <a:t>Кого-то прочесть не дано никогда.</a:t>
            </a:r>
          </a:p>
          <a:p>
            <a:pPr marL="0" indent="0">
              <a:buNone/>
            </a:pPr>
            <a:r>
              <a:rPr lang="ru-RU" dirty="0"/>
              <a:t>Кого-то прочтём и поставим на полку, </a:t>
            </a:r>
            <a:br>
              <a:rPr lang="ru-RU" dirty="0"/>
            </a:br>
            <a:r>
              <a:rPr lang="ru-RU" dirty="0"/>
              <a:t>Пыль памяти изредка будем сдувать... </a:t>
            </a:r>
            <a:br>
              <a:rPr lang="ru-RU" dirty="0"/>
            </a:br>
            <a:r>
              <a:rPr lang="ru-RU" dirty="0"/>
              <a:t>И в сердце храним... но что с этого толку? </a:t>
            </a:r>
            <a:br>
              <a:rPr lang="ru-RU" dirty="0"/>
            </a:br>
            <a:r>
              <a:rPr lang="ru-RU" dirty="0"/>
              <a:t>Ведь неинтересно второй раз читать! </a:t>
            </a:r>
            <a:br>
              <a:rPr lang="ru-RU" dirty="0"/>
            </a:br>
            <a:r>
              <a:rPr lang="ru-RU" dirty="0"/>
              <a:t>Есть люди-поэмы и люди-романы, </a:t>
            </a:r>
            <a:br>
              <a:rPr lang="ru-RU" dirty="0"/>
            </a:br>
            <a:r>
              <a:rPr lang="ru-RU" dirty="0"/>
              <a:t>Стихи есть и проза - лишь вам выбирать. </a:t>
            </a:r>
            <a:br>
              <a:rPr lang="ru-RU" dirty="0"/>
            </a:br>
            <a:r>
              <a:rPr lang="ru-RU" dirty="0"/>
              <a:t>А может быть, вам это всё ещё рано </a:t>
            </a:r>
            <a:br>
              <a:rPr lang="ru-RU" dirty="0"/>
            </a:br>
            <a:r>
              <a:rPr lang="ru-RU" dirty="0"/>
              <a:t>И лучше журнальчик пока полистать? </a:t>
            </a:r>
            <a:br>
              <a:rPr lang="ru-RU" dirty="0"/>
            </a:br>
            <a:r>
              <a:rPr lang="ru-RU" dirty="0"/>
              <a:t>Бывают понятные, явные книги, </a:t>
            </a:r>
            <a:br>
              <a:rPr lang="ru-RU" dirty="0"/>
            </a:br>
            <a:r>
              <a:rPr lang="ru-RU" dirty="0"/>
              <a:t>Кого-то же надо читать между строк. </a:t>
            </a:r>
            <a:br>
              <a:rPr lang="ru-RU" dirty="0"/>
            </a:br>
            <a:r>
              <a:rPr lang="ru-RU" dirty="0"/>
              <a:t>Есть ноты - сплошные оттенки и лики, </a:t>
            </a:r>
            <a:br>
              <a:rPr lang="ru-RU" dirty="0"/>
            </a:br>
            <a:r>
              <a:rPr lang="ru-RU" dirty="0"/>
              <a:t>С листа прочитать их не каждый бы смог. </a:t>
            </a:r>
            <a:br>
              <a:rPr lang="ru-RU" dirty="0"/>
            </a:br>
            <a:r>
              <a:rPr lang="ru-RU" dirty="0"/>
              <a:t>Наш мир весь наполнен загадкой и тайной, </a:t>
            </a:r>
            <a:br>
              <a:rPr lang="ru-RU" dirty="0"/>
            </a:br>
            <a:r>
              <a:rPr lang="ru-RU" dirty="0"/>
              <a:t>А жизнь в нём - лишь самый длинный урок. </a:t>
            </a:r>
            <a:br>
              <a:rPr lang="ru-RU" dirty="0"/>
            </a:br>
            <a:r>
              <a:rPr lang="ru-RU" dirty="0"/>
              <a:t>Ничто не поверхностно и не случайно, </a:t>
            </a:r>
            <a:br>
              <a:rPr lang="ru-RU" dirty="0"/>
            </a:br>
            <a:r>
              <a:rPr lang="ru-RU" dirty="0"/>
              <a:t>Попробуй лишь только взглянуть между строк (Неизвестный автор)</a:t>
            </a:r>
          </a:p>
        </p:txBody>
      </p:sp>
      <p:pic>
        <p:nvPicPr>
          <p:cNvPr id="34818" name="Picture 2" descr="G:\ЧЕЛОВЕК\135352-30377_497224416977104_10282107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139" y="692696"/>
            <a:ext cx="376961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329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6716216" cy="870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Разрыв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176464" cy="496855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"Черный человек! </a:t>
            </a:r>
            <a:br>
              <a:rPr lang="ru-RU" dirty="0"/>
            </a:br>
            <a:r>
              <a:rPr lang="ru-RU" dirty="0"/>
              <a:t>Ты прескверный гость! </a:t>
            </a:r>
            <a:br>
              <a:rPr lang="ru-RU" dirty="0"/>
            </a:br>
            <a:r>
              <a:rPr lang="ru-RU" dirty="0"/>
              <a:t>Это слава давно </a:t>
            </a:r>
            <a:br>
              <a:rPr lang="ru-RU" dirty="0"/>
            </a:br>
            <a:r>
              <a:rPr lang="ru-RU" dirty="0"/>
              <a:t>Про тебя разносится". </a:t>
            </a:r>
            <a:br>
              <a:rPr lang="ru-RU" dirty="0"/>
            </a:br>
            <a:r>
              <a:rPr lang="ru-RU" dirty="0"/>
              <a:t>Я взбешен, разъярен, </a:t>
            </a:r>
            <a:br>
              <a:rPr lang="ru-RU" dirty="0"/>
            </a:br>
            <a:r>
              <a:rPr lang="ru-RU" dirty="0"/>
              <a:t>И летит моя трость </a:t>
            </a:r>
            <a:br>
              <a:rPr lang="ru-RU" dirty="0"/>
            </a:br>
            <a:r>
              <a:rPr lang="ru-RU" dirty="0"/>
              <a:t>Прямо к морде его, </a:t>
            </a:r>
            <a:br>
              <a:rPr lang="ru-RU" dirty="0"/>
            </a:br>
            <a:r>
              <a:rPr lang="ru-RU" dirty="0"/>
              <a:t>В переносицу... </a:t>
            </a:r>
            <a:br>
              <a:rPr lang="ru-RU" dirty="0"/>
            </a:br>
            <a:r>
              <a:rPr lang="ru-RU" dirty="0"/>
              <a:t>. . . . . . . . . . </a:t>
            </a:r>
            <a:br>
              <a:rPr lang="ru-RU" dirty="0"/>
            </a:br>
            <a:r>
              <a:rPr lang="ru-RU" dirty="0"/>
              <a:t>...Месяц умер, </a:t>
            </a:r>
            <a:br>
              <a:rPr lang="ru-RU" dirty="0"/>
            </a:br>
            <a:r>
              <a:rPr lang="ru-RU" dirty="0"/>
              <a:t>Синеет в окошко рассвет. </a:t>
            </a:r>
            <a:br>
              <a:rPr lang="ru-RU" dirty="0"/>
            </a:br>
            <a:r>
              <a:rPr lang="ru-RU" dirty="0"/>
              <a:t>Ах ты, ночь! </a:t>
            </a:r>
            <a:br>
              <a:rPr lang="ru-RU" dirty="0"/>
            </a:br>
            <a:r>
              <a:rPr lang="ru-RU" dirty="0"/>
              <a:t>Что ты, ночь, наковеркала? </a:t>
            </a:r>
            <a:br>
              <a:rPr lang="ru-RU" dirty="0"/>
            </a:br>
            <a:r>
              <a:rPr lang="ru-RU" dirty="0"/>
              <a:t>Я в цилиндре стою. </a:t>
            </a:r>
            <a:br>
              <a:rPr lang="ru-RU" dirty="0"/>
            </a:br>
            <a:r>
              <a:rPr lang="ru-RU" dirty="0"/>
              <a:t>Никого со мной нет. </a:t>
            </a:r>
            <a:br>
              <a:rPr lang="ru-RU" dirty="0"/>
            </a:br>
            <a:r>
              <a:rPr lang="ru-RU" dirty="0"/>
              <a:t>Я один... </a:t>
            </a:r>
            <a:br>
              <a:rPr lang="ru-RU" dirty="0"/>
            </a:br>
            <a:r>
              <a:rPr lang="ru-RU" dirty="0"/>
              <a:t>И - разбитое зеркало...  (С. Есенин) </a:t>
            </a:r>
          </a:p>
        </p:txBody>
      </p:sp>
      <p:pic>
        <p:nvPicPr>
          <p:cNvPr id="5" name="Picture 2" descr="E:\99453009_large_45566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86" y="1963635"/>
            <a:ext cx="4489394" cy="32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36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6716216" cy="8709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5. Разрыв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4968552"/>
          </a:xfrm>
        </p:spPr>
        <p:txBody>
          <a:bodyPr numCol="2">
            <a:normAutofit fontScale="70000" lnSpcReduction="20000"/>
          </a:bodyPr>
          <a:lstStyle/>
          <a:p>
            <a:r>
              <a:rPr lang="ru-RU" dirty="0"/>
              <a:t>Владей собой среди толпы смятенной, </a:t>
            </a:r>
          </a:p>
          <a:p>
            <a:r>
              <a:rPr lang="ru-RU" dirty="0"/>
              <a:t>Тебя клянущей за смятенье всех, </a:t>
            </a:r>
          </a:p>
          <a:p>
            <a:r>
              <a:rPr lang="ru-RU" dirty="0"/>
              <a:t>Верь сам в себя, наперекор вселенной, </a:t>
            </a:r>
          </a:p>
          <a:p>
            <a:r>
              <a:rPr lang="ru-RU" dirty="0"/>
              <a:t>И маловерным отпусти их грех; </a:t>
            </a:r>
          </a:p>
          <a:p>
            <a:r>
              <a:rPr lang="ru-RU" dirty="0"/>
              <a:t>Пусть час не пробил - жди, не уставая, </a:t>
            </a:r>
          </a:p>
          <a:p>
            <a:r>
              <a:rPr lang="ru-RU" dirty="0"/>
              <a:t>Пусть лгут лжецы - не снисходи до них; </a:t>
            </a:r>
          </a:p>
          <a:p>
            <a:r>
              <a:rPr lang="ru-RU" dirty="0"/>
              <a:t>Умей прощать и не кажись, прощая, </a:t>
            </a:r>
          </a:p>
          <a:p>
            <a:r>
              <a:rPr lang="ru-RU" dirty="0"/>
              <a:t>Великодушней и мудрей других. </a:t>
            </a:r>
          </a:p>
          <a:p>
            <a:r>
              <a:rPr lang="ru-RU" dirty="0"/>
              <a:t>Умей мечтать, не став рабом мечтанья, </a:t>
            </a:r>
          </a:p>
          <a:p>
            <a:r>
              <a:rPr lang="ru-RU" dirty="0"/>
              <a:t>И мыслить, мысли не обожествив; </a:t>
            </a:r>
          </a:p>
          <a:p>
            <a:r>
              <a:rPr lang="ru-RU" dirty="0"/>
              <a:t>Равно встречай успех и поруганье, </a:t>
            </a:r>
          </a:p>
          <a:p>
            <a:r>
              <a:rPr lang="ru-RU" dirty="0"/>
              <a:t>Не забывая, что их голос лжив; </a:t>
            </a:r>
          </a:p>
          <a:p>
            <a:r>
              <a:rPr lang="ru-RU" dirty="0"/>
              <a:t>Останься тих, когда твое же слово </a:t>
            </a:r>
          </a:p>
          <a:p>
            <a:r>
              <a:rPr lang="ru-RU" dirty="0"/>
              <a:t> Калечит плут, чтоб уловлять глупцов, </a:t>
            </a:r>
          </a:p>
          <a:p>
            <a:r>
              <a:rPr lang="ru-RU" dirty="0"/>
              <a:t>Когда вся жизнь разрушена и снова </a:t>
            </a:r>
          </a:p>
          <a:p>
            <a:r>
              <a:rPr lang="ru-RU" dirty="0"/>
              <a:t> Ты должен все воссоздавать с основ. </a:t>
            </a:r>
          </a:p>
          <a:p>
            <a:r>
              <a:rPr lang="ru-RU" dirty="0"/>
              <a:t>Умей поставить в радостной надежде, </a:t>
            </a:r>
          </a:p>
          <a:p>
            <a:r>
              <a:rPr lang="ru-RU" dirty="0"/>
              <a:t>На карту все, что накопил с трудом, </a:t>
            </a:r>
          </a:p>
          <a:p>
            <a:r>
              <a:rPr lang="ru-RU" dirty="0"/>
              <a:t>Все проиграть и нищим стать, как прежде, </a:t>
            </a:r>
          </a:p>
          <a:p>
            <a:r>
              <a:rPr lang="ru-RU" dirty="0"/>
              <a:t>И никогда не пожалеть о том, </a:t>
            </a:r>
          </a:p>
          <a:p>
            <a:r>
              <a:rPr lang="ru-RU" dirty="0"/>
              <a:t>Умей принудить сердце, нервы, тело </a:t>
            </a:r>
          </a:p>
          <a:p>
            <a:r>
              <a:rPr lang="ru-RU" dirty="0"/>
              <a:t> Тебе служить, когда в твоей груди </a:t>
            </a:r>
          </a:p>
          <a:p>
            <a:r>
              <a:rPr lang="ru-RU" dirty="0"/>
              <a:t> Уже давно все пусто, все сгорело </a:t>
            </a:r>
          </a:p>
          <a:p>
            <a:r>
              <a:rPr lang="ru-RU" dirty="0"/>
              <a:t> И только Воля говорит: "Иди!" </a:t>
            </a:r>
          </a:p>
          <a:p>
            <a:r>
              <a:rPr lang="ru-RU" dirty="0"/>
              <a:t>Останься прост, беседуя с царями, </a:t>
            </a:r>
          </a:p>
          <a:p>
            <a:r>
              <a:rPr lang="ru-RU" dirty="0"/>
              <a:t>Останься честен, говоря с толпой; </a:t>
            </a:r>
          </a:p>
          <a:p>
            <a:r>
              <a:rPr lang="ru-RU" dirty="0"/>
              <a:t>Будь прям и тверд с врагами и друзьями, </a:t>
            </a:r>
          </a:p>
          <a:p>
            <a:r>
              <a:rPr lang="ru-RU" dirty="0"/>
              <a:t>Пусть все, в свой час, считаются с тобой; </a:t>
            </a:r>
          </a:p>
          <a:p>
            <a:r>
              <a:rPr lang="ru-RU" dirty="0"/>
              <a:t>Наполни смыслом каждое мгновенье, </a:t>
            </a:r>
          </a:p>
          <a:p>
            <a:r>
              <a:rPr lang="ru-RU" dirty="0"/>
              <a:t>Часов и дней неумолимый бег, - </a:t>
            </a:r>
          </a:p>
          <a:p>
            <a:r>
              <a:rPr lang="ru-RU" dirty="0"/>
              <a:t>Тогда весь мир ты примешь во владенье, </a:t>
            </a:r>
          </a:p>
          <a:p>
            <a:r>
              <a:rPr lang="ru-RU" dirty="0"/>
              <a:t>Тогда, мой сын, ты будешь Человек! (</a:t>
            </a:r>
            <a:r>
              <a:rPr lang="ru-RU" dirty="0" err="1"/>
              <a:t>Р.Киплинг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5369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640960" cy="87099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Выберите 3 стихотворения, наиболее полно отражающих суть ключевого понятия</a:t>
            </a:r>
          </a:p>
        </p:txBody>
      </p:sp>
      <p:pic>
        <p:nvPicPr>
          <p:cNvPr id="35842" name="Picture 2" descr="G:\ЧЕЛОВЕК\135352-30377_497224416977104_102821071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66429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D:\Женечка\КАРТИНКИ\ЖЕНСКИЕ ЛИЦА\картинки\картинки\chyornyj_chelovek(_sergej_esenin)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76672"/>
            <a:ext cx="2746957" cy="351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G:\ЧЕЛОВЕК\2010_12_08_Stockgaller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3"/>
            <a:ext cx="2393742" cy="373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715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G:\ЧЕЛОВЕК\1311744669_citati_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688632" cy="542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86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Евгения\Pictures\ЧЕЛОВЕК\1311744637_citati_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8142531" cy="452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52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4269723" cy="532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8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Индуктор 1.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Кто же такой человек? </a:t>
            </a:r>
          </a:p>
        </p:txBody>
      </p:sp>
      <p:pic>
        <p:nvPicPr>
          <p:cNvPr id="2050" name="Picture 2" descr="C:\Users\Евгения\Pictures\ЧЕЛОВЕК\2010_12_08_Stockgallery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7200"/>
            <a:ext cx="3744416" cy="4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0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Евгения\Pictures\ЧЕЛОВЕК\3131971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4332773" cy="54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93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755022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1. Тема (имя существительное)</a:t>
            </a:r>
          </a:p>
          <a:p>
            <a:r>
              <a:rPr lang="ru-RU" sz="2800" dirty="0"/>
              <a:t>2. 2 прилагательных (причастия), характеризующих тему.</a:t>
            </a:r>
          </a:p>
          <a:p>
            <a:r>
              <a:rPr lang="ru-RU" sz="2800" dirty="0"/>
              <a:t>3. 3 глагола (деепричастия), характеризующих тему.</a:t>
            </a:r>
          </a:p>
          <a:p>
            <a:r>
              <a:rPr lang="ru-RU" sz="2800" dirty="0"/>
              <a:t>4. Осмысленная фраза по данной теме.</a:t>
            </a:r>
          </a:p>
          <a:p>
            <a:r>
              <a:rPr lang="ru-RU" sz="2800" dirty="0"/>
              <a:t>5. Резюме к теме (1 слово / словосочетание)</a:t>
            </a:r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6-7. ТВОРЧЕСКОЕ КОНСТРУИРОВАНИЕ ЗНАНИЯ - АФИШИРОВАНИЕ. СИНКВЕЙН</a:t>
            </a:r>
          </a:p>
        </p:txBody>
      </p:sp>
    </p:spTree>
    <p:extLst>
      <p:ext uri="{BB962C8B-B14F-4D97-AF65-F5344CB8AC3E}">
        <p14:creationId xmlns:p14="http://schemas.microsoft.com/office/powerpoint/2010/main" val="475799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32656"/>
            <a:ext cx="7550224" cy="4680520"/>
          </a:xfrm>
        </p:spPr>
        <p:txBody>
          <a:bodyPr>
            <a:normAutofit/>
          </a:bodyPr>
          <a:lstStyle/>
          <a:p>
            <a:r>
              <a:rPr lang="ru-RU" sz="2800" dirty="0"/>
              <a:t>1. </a:t>
            </a:r>
            <a:r>
              <a:rPr lang="ru-RU" sz="2800" dirty="0" smtClean="0"/>
              <a:t>Человек</a:t>
            </a:r>
            <a:endParaRPr lang="ru-RU" sz="2800" dirty="0"/>
          </a:p>
          <a:p>
            <a:r>
              <a:rPr lang="ru-RU" sz="2800" dirty="0"/>
              <a:t>2. </a:t>
            </a:r>
            <a:r>
              <a:rPr lang="ru-RU" sz="2800" dirty="0" smtClean="0"/>
              <a:t>противоречивый, сильный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 smtClean="0"/>
              <a:t>созидает, разрушает, мыслит</a:t>
            </a:r>
          </a:p>
          <a:p>
            <a:r>
              <a:rPr lang="ru-RU" sz="2800" dirty="0" smtClean="0"/>
              <a:t>4</a:t>
            </a:r>
            <a:r>
              <a:rPr lang="ru-RU" sz="2800" dirty="0"/>
              <a:t>. </a:t>
            </a:r>
            <a:r>
              <a:rPr lang="ru-RU" sz="2800" dirty="0" smtClean="0"/>
              <a:t>Добро и зло в душе человека</a:t>
            </a:r>
          </a:p>
          <a:p>
            <a:r>
              <a:rPr lang="ru-RU" sz="2800" dirty="0" smtClean="0"/>
              <a:t>5</a:t>
            </a:r>
            <a:r>
              <a:rPr lang="ru-RU" sz="2800" dirty="0"/>
              <a:t>. </a:t>
            </a:r>
            <a:r>
              <a:rPr lang="ru-RU" sz="2800" dirty="0" smtClean="0"/>
              <a:t>Вселенная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581128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6-7. ТВОРЧЕСКОЕ КОНСТРУИРОВАНИЕ ЗНАНИЯ - АФИШИРОВАНИЕ. СИНКВЕЙН</a:t>
            </a:r>
          </a:p>
        </p:txBody>
      </p:sp>
    </p:spTree>
    <p:extLst>
      <p:ext uri="{BB962C8B-B14F-4D97-AF65-F5344CB8AC3E}">
        <p14:creationId xmlns:p14="http://schemas.microsoft.com/office/powerpoint/2010/main" val="534795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08720"/>
            <a:ext cx="7262192" cy="4104456"/>
          </a:xfrm>
        </p:spPr>
        <p:txBody>
          <a:bodyPr>
            <a:normAutofit/>
          </a:bodyPr>
          <a:lstStyle/>
          <a:p>
            <a:r>
              <a:rPr lang="ru-RU" sz="2800" dirty="0"/>
              <a:t>Возникло ли у вас в ходе мастерской какое-нибудь новое чувство?</a:t>
            </a:r>
          </a:p>
          <a:p>
            <a:r>
              <a:rPr lang="ru-RU" sz="2800" dirty="0"/>
              <a:t>Завершите тезис: </a:t>
            </a:r>
          </a:p>
          <a:p>
            <a:r>
              <a:rPr lang="ru-RU" sz="2800" dirty="0"/>
              <a:t>«Самым интересным для меня было…»; </a:t>
            </a:r>
          </a:p>
          <a:p>
            <a:r>
              <a:rPr lang="ru-RU" sz="2800" dirty="0"/>
              <a:t>«Самым сложным для меня было</a:t>
            </a:r>
            <a:r>
              <a:rPr lang="ru-RU" sz="2800" dirty="0" smtClean="0"/>
              <a:t>…»;</a:t>
            </a:r>
          </a:p>
          <a:p>
            <a:r>
              <a:rPr lang="ru-RU" sz="2800" dirty="0" smtClean="0"/>
              <a:t>«Преодолеть трудность помогло…»;</a:t>
            </a:r>
            <a:endParaRPr lang="ru-RU" sz="2800" dirty="0"/>
          </a:p>
          <a:p>
            <a:r>
              <a:rPr lang="ru-RU" sz="2800" dirty="0"/>
              <a:t>«Для себя я возьму…»;</a:t>
            </a:r>
          </a:p>
          <a:p>
            <a:r>
              <a:rPr lang="ru-RU" sz="2800" dirty="0"/>
              <a:t> «Хочу сказать</a:t>
            </a:r>
            <a:r>
              <a:rPr lang="ru-RU" sz="2800" dirty="0" smtClean="0"/>
              <a:t>…»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755576" y="533721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8.</a:t>
            </a:r>
            <a:r>
              <a:rPr lang="ru-RU" sz="3600" dirty="0"/>
              <a:t> </a:t>
            </a:r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РЕФЛЕКСИЯ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5334"/>
            <a:ext cx="3283346" cy="2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82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85800"/>
            <a:ext cx="3312368" cy="4399384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/>
              <a:t>- напишите в одной колонке все то, что делаете хорошо.</a:t>
            </a:r>
          </a:p>
          <a:p>
            <a:r>
              <a:rPr lang="ru-RU" sz="3600" dirty="0"/>
              <a:t>- во второй - чем хотели бы заниматься в своей жизни, если бы вы уже были обеспечены. </a:t>
            </a:r>
          </a:p>
          <a:p>
            <a:endParaRPr lang="ru-RU" sz="3600" dirty="0"/>
          </a:p>
        </p:txBody>
      </p:sp>
      <p:pic>
        <p:nvPicPr>
          <p:cNvPr id="41987" name="Picture 3" descr="C:\Users\Евгения\Pictures\ЧЕЛОВЕК\1e0d144964a3d0cb732e5bb9ea00b0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1" y="836712"/>
            <a:ext cx="4575535" cy="32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36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97152"/>
            <a:ext cx="6840760" cy="15121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Благодарю за сотрудничество!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D:\Женечка\КАРТИНКИ\Rose on the Light 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79" y="476673"/>
            <a:ext cx="353837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28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708104" cy="1087016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Библиография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48965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Гоголь Н.В. Мертвые души: поэма.- М.: Эксмо, 2013.</a:t>
            </a:r>
          </a:p>
          <a:p>
            <a:pPr lvl="0"/>
            <a:r>
              <a:rPr lang="ru-RU" dirty="0"/>
              <a:t>Гюго В. Отверженные: роман: в 2-х томах.- М.: Эксмо, 2011.</a:t>
            </a:r>
          </a:p>
          <a:p>
            <a:pPr lvl="0"/>
            <a:r>
              <a:rPr lang="ru-RU" dirty="0"/>
              <a:t>Достоевский Ф.М. Преступление и наказание: Роман: - М.: Литература, 2006.</a:t>
            </a:r>
          </a:p>
          <a:p>
            <a:pPr lvl="0"/>
            <a:r>
              <a:rPr lang="ru-RU" dirty="0"/>
              <a:t>Есенин С. А. Я московский озорной гуляка. – М.: Эксмо, 2006.</a:t>
            </a:r>
          </a:p>
          <a:p>
            <a:pPr lvl="0"/>
            <a:r>
              <a:rPr lang="ru-RU" dirty="0"/>
              <a:t>Золотая коллекция пословиц и поговорок/ Т.В. Скиба. – Ростов н/Д: Владис, 2011.</a:t>
            </a:r>
          </a:p>
          <a:p>
            <a:pPr lvl="0"/>
            <a:r>
              <a:rPr lang="ru-RU" dirty="0"/>
              <a:t>Киплинг Р. Бремя белых. – СПб.: Амфора, 2012.</a:t>
            </a:r>
          </a:p>
          <a:p>
            <a:pPr lvl="0"/>
            <a:r>
              <a:rPr lang="ru-RU" dirty="0"/>
              <a:t>Коэльо Пауло. Дьявол и сеньорита Прим/ - ООО «София», 2006.</a:t>
            </a:r>
          </a:p>
          <a:p>
            <a:pPr lvl="0"/>
            <a:r>
              <a:rPr lang="ru-RU" dirty="0"/>
              <a:t>Коэльо Пауло. Подобно реке / - ООО «София», 2008.</a:t>
            </a:r>
          </a:p>
          <a:p>
            <a:pPr lvl="0"/>
            <a:r>
              <a:rPr lang="ru-RU" dirty="0"/>
              <a:t>Прутков К. Плоды раздумья. Избранное – М.: ИД «Комсомольская правда», 2007.</a:t>
            </a:r>
          </a:p>
          <a:p>
            <a:pPr lvl="0"/>
            <a:r>
              <a:rPr lang="ru-RU" dirty="0"/>
              <a:t>Пьюзо М. Крестный отец: роман. – М.: Эксмо, 2013.</a:t>
            </a:r>
          </a:p>
          <a:p>
            <a:pPr lvl="0"/>
            <a:r>
              <a:rPr lang="ru-RU" dirty="0"/>
              <a:t>Сэлинджер Дж. Д. Над пропастью во ржи: роман. – М.: Эксмо, 2008.</a:t>
            </a:r>
          </a:p>
          <a:p>
            <a:pPr lvl="0"/>
            <a:r>
              <a:rPr lang="ru-RU" dirty="0"/>
              <a:t>Толстой Л. Н. Воскресение: роман. – М.: Эксмо, 2005.</a:t>
            </a:r>
          </a:p>
          <a:p>
            <a:pPr lvl="0"/>
            <a:r>
              <a:rPr lang="ru-RU" dirty="0"/>
              <a:t> Уайльд О. Портрет Дориана Грея. Избранное. – М.: ИД «Комсомольская правда», 2007.</a:t>
            </a:r>
          </a:p>
          <a:p>
            <a:pPr lvl="0"/>
            <a:r>
              <a:rPr lang="ru-RU" dirty="0"/>
              <a:t> Фицджеральд Ф. С. Великий Гэтсби: роман. – СПб.: Азбука-Аттикус, 2012.</a:t>
            </a:r>
          </a:p>
          <a:p>
            <a:pPr lvl="0"/>
            <a:r>
              <a:rPr lang="ru-RU" dirty="0"/>
              <a:t> Хайям О. Рубайят. – М.: Эксмо, 2008.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07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136904" cy="10870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Использованные ресурсы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920880" cy="48965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mirslovdalya.ru</a:t>
            </a:r>
          </a:p>
          <a:p>
            <a:pPr lvl="0"/>
            <a:r>
              <a:rPr lang="ru-RU" dirty="0" err="1">
                <a:solidFill>
                  <a:schemeClr val="tx1"/>
                </a:solidFill>
              </a:rPr>
              <a:t>mirslovozhegova.ru›show_termin</a:t>
            </a:r>
            <a:r>
              <a:rPr lang="ru-RU" dirty="0">
                <a:solidFill>
                  <a:schemeClr val="tx1"/>
                </a:solidFill>
              </a:rPr>
              <a:t>/83831/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icite.ru›23857/</a:t>
            </a:r>
            <a:r>
              <a:rPr lang="en-US" dirty="0" err="1">
                <a:solidFill>
                  <a:schemeClr val="tx1"/>
                </a:solidFill>
              </a:rPr>
              <a:t>citaty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frankl_viktor</a:t>
            </a:r>
            <a:r>
              <a:rPr lang="en-US" dirty="0">
                <a:solidFill>
                  <a:schemeClr val="tx1"/>
                </a:solidFill>
              </a:rPr>
              <a:t>/v…</a:t>
            </a:r>
            <a:r>
              <a:rPr lang="en-US" dirty="0" err="1">
                <a:solidFill>
                  <a:schemeClr val="tx1"/>
                </a:solidFill>
              </a:rPr>
              <a:t>chelovek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dirty="0" smtClean="0">
                <a:solidFill>
                  <a:schemeClr val="tx1"/>
                </a:solidFill>
              </a:rPr>
              <a:t>citaty</a:t>
            </a:r>
            <a:r>
              <a:rPr lang="ru-RU" dirty="0" smtClean="0">
                <a:solidFill>
                  <a:schemeClr val="tx1"/>
                </a:solidFill>
              </a:rPr>
              <a:t>.info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http://www.spletnik.ru/blogs/pro_kino/29964_citaty_iz_krestnogo_otca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marieclaire.ru›vestnik</a:t>
            </a:r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dirty="0" err="1">
                <a:solidFill>
                  <a:schemeClr val="tx1"/>
                </a:solidFill>
              </a:rPr>
              <a:t>iz-romana-velikiy-getsbi</a:t>
            </a:r>
            <a:r>
              <a:rPr lang="en-US" dirty="0">
                <a:solidFill>
                  <a:schemeClr val="tx1"/>
                </a:solidFill>
              </a:rPr>
              <a:t>-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chelovekya.ru›dzherom</a:t>
            </a:r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dirty="0" err="1">
                <a:solidFill>
                  <a:schemeClr val="tx1"/>
                </a:solidFill>
              </a:rPr>
              <a:t>tsitatyi-iz-romana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ЛитМир.net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 err="1">
                <a:solidFill>
                  <a:schemeClr val="tx1"/>
                </a:solidFill>
              </a:rPr>
              <a:t>haiam.ru›Рубаи</a:t>
            </a:r>
            <a:r>
              <a:rPr lang="en-US" dirty="0">
                <a:solidFill>
                  <a:schemeClr val="tx1"/>
                </a:solidFill>
              </a:rPr>
              <a:t> о </a:t>
            </a:r>
            <a:r>
              <a:rPr lang="en-US" dirty="0" err="1">
                <a:solidFill>
                  <a:schemeClr val="tx1"/>
                </a:solidFill>
              </a:rPr>
              <a:t>Человеке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hobbitaniya.ru›zahoder</a:t>
            </a:r>
            <a:r>
              <a:rPr lang="en-US" dirty="0">
                <a:solidFill>
                  <a:schemeClr val="tx1"/>
                </a:solidFill>
              </a:rPr>
              <a:t>/zahoder162.php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... joy.e-gloryon.com›</a:t>
            </a:r>
            <a:r>
              <a:rPr lang="ru-RU" dirty="0">
                <a:solidFill>
                  <a:schemeClr val="tx1"/>
                </a:solidFill>
              </a:rPr>
              <a:t>Любимые стихи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stihi.pifos.ru›load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stikhi_esenina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stikhi</a:t>
            </a:r>
            <a:r>
              <a:rPr lang="en-US" dirty="0">
                <a:solidFill>
                  <a:schemeClr val="tx1"/>
                </a:solidFill>
              </a:rPr>
              <a:t>…o…1…246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schemeClr val="tx1"/>
                </a:solidFill>
              </a:rPr>
              <a:t> krotov.info/library/13_m/</a:t>
            </a:r>
            <a:r>
              <a:rPr lang="en-US" dirty="0" err="1">
                <a:solidFill>
                  <a:schemeClr val="tx1"/>
                </a:solidFill>
              </a:rPr>
              <a:t>myen</a:t>
            </a:r>
            <a:r>
              <a:rPr lang="en-US" dirty="0">
                <a:solidFill>
                  <a:schemeClr val="tx1"/>
                </a:solidFill>
              </a:rPr>
              <a:t>/00120.html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09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Контактная информация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717032"/>
            <a:ext cx="8352928" cy="15121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Автор: Чухрай Евгения Валерьевна</a:t>
            </a:r>
          </a:p>
          <a:p>
            <a:r>
              <a:rPr lang="ru-RU" sz="2800" dirty="0" smtClean="0"/>
              <a:t>Учитель русского языка и литературы 1 квалификационной категории</a:t>
            </a:r>
            <a:r>
              <a:rPr lang="ru-RU" sz="2800" dirty="0"/>
              <a:t> </a:t>
            </a:r>
            <a:r>
              <a:rPr lang="ru-RU" sz="2800" dirty="0" smtClean="0"/>
              <a:t>МКОУ СОШ №5</a:t>
            </a:r>
          </a:p>
          <a:p>
            <a:r>
              <a:rPr lang="ru-RU" sz="2800" dirty="0" smtClean="0"/>
              <a:t>Телефон: 8-988-749-50-61</a:t>
            </a:r>
          </a:p>
          <a:p>
            <a:r>
              <a:rPr lang="en-US" sz="2800" dirty="0" smtClean="0"/>
              <a:t>E-mail : </a:t>
            </a:r>
            <a:r>
              <a:rPr lang="en-US" sz="2800" dirty="0" smtClean="0">
                <a:hlinkClick r:id="rId2"/>
              </a:rPr>
              <a:t>evgeniyachukhraj@yandex.ru</a:t>
            </a:r>
            <a:endParaRPr lang="en-US" sz="2800" dirty="0" smtClean="0"/>
          </a:p>
          <a:p>
            <a:endParaRPr lang="ru-RU" sz="28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38843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Индуктор 2.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Ум, работа, эволюция, хозяин, обезьяна, чувство.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Запишите, какие ассоциации возникают у вас, когда вы слышите </a:t>
            </a:r>
            <a:r>
              <a:rPr lang="ru-RU" sz="2800" dirty="0" smtClean="0"/>
              <a:t>слово «Человек»</a:t>
            </a:r>
            <a:endParaRPr lang="ru-RU" sz="2800" dirty="0"/>
          </a:p>
        </p:txBody>
      </p:sp>
      <p:pic>
        <p:nvPicPr>
          <p:cNvPr id="3074" name="Picture 2" descr="D:\Женечка\КАРТИНКИ\00175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1907996" cy="2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2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Индуктор 3.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человечек, человечный, человеколюбие, </a:t>
            </a:r>
            <a:endParaRPr lang="ru-RU" sz="3600" dirty="0" smtClean="0"/>
          </a:p>
          <a:p>
            <a:r>
              <a:rPr lang="ru-RU" sz="3600" dirty="0" smtClean="0"/>
              <a:t>по-человечески…</a:t>
            </a:r>
            <a:endParaRPr lang="ru-RU" sz="36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3" y="457200"/>
            <a:ext cx="3256146" cy="4114800"/>
          </a:xfrm>
        </p:spPr>
        <p:txBody>
          <a:bodyPr>
            <a:normAutofit/>
          </a:bodyPr>
          <a:lstStyle/>
          <a:p>
            <a:r>
              <a:rPr lang="ru-RU" sz="3600" dirty="0"/>
              <a:t>Подберите родственные слова к </a:t>
            </a:r>
            <a:r>
              <a:rPr lang="ru-RU" sz="3600" dirty="0" smtClean="0"/>
              <a:t>слову «Человек»: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3515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Индуктор 4.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945903" cy="4772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Какие пословицы и легенды о человеке вы знаете?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Какие стихи на тему «Кто такой человек?» вы читали?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Какие фильмы о предназначении человека вы смотрели?</a:t>
            </a:r>
          </a:p>
        </p:txBody>
      </p:sp>
      <p:pic>
        <p:nvPicPr>
          <p:cNvPr id="4098" name="Picture 2" descr="C:\Users\Евгения\Pictures\ЧЕЛОВЕК\42062607_1238875137_26460421_seiann1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3600400" cy="42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464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202488" cy="2286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2. САМОКОНСТРУКЦИЯ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57200"/>
            <a:ext cx="7478216" cy="47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hlinkClick r:id="rId2" tooltip="представитель"/>
              </a:rPr>
              <a:t>представитель</a:t>
            </a:r>
            <a:r>
              <a:rPr lang="ru-RU" dirty="0"/>
              <a:t> млекопитающих рода </a:t>
            </a:r>
            <a:r>
              <a:rPr lang="ru-RU" dirty="0" err="1"/>
              <a:t>Homo</a:t>
            </a:r>
            <a:r>
              <a:rPr lang="ru-RU" dirty="0"/>
              <a:t> отряда </a:t>
            </a:r>
            <a:r>
              <a:rPr lang="ru-RU" dirty="0">
                <a:hlinkClick r:id="rId3" tooltip="примат"/>
              </a:rPr>
              <a:t>приматов</a:t>
            </a:r>
            <a:r>
              <a:rPr lang="ru-RU" dirty="0"/>
              <a:t>; в узком смысле — вида </a:t>
            </a:r>
            <a:r>
              <a:rPr lang="ru-RU" dirty="0" err="1"/>
              <a:t>Homo</a:t>
            </a:r>
            <a:r>
              <a:rPr lang="ru-RU" dirty="0"/>
              <a:t> </a:t>
            </a:r>
            <a:r>
              <a:rPr lang="ru-RU" dirty="0" err="1" smtClean="0"/>
              <a:t>sapiens</a:t>
            </a:r>
            <a:r>
              <a:rPr lang="ru-RU" dirty="0" smtClean="0"/>
              <a:t>;</a:t>
            </a:r>
          </a:p>
          <a:p>
            <a:r>
              <a:rPr lang="ru-RU" i="1" dirty="0">
                <a:hlinkClick r:id="rId4" tooltip="Викисловарь:Условные сокращения"/>
              </a:rPr>
              <a:t>высок.</a:t>
            </a:r>
            <a:r>
              <a:rPr lang="ru-RU" dirty="0"/>
              <a:t> </a:t>
            </a:r>
            <a:r>
              <a:rPr lang="ru-RU" dirty="0">
                <a:hlinkClick r:id="rId5" tooltip="существо"/>
              </a:rPr>
              <a:t>существо</a:t>
            </a:r>
            <a:r>
              <a:rPr lang="ru-RU" dirty="0"/>
              <a:t>, обладающее волей, разумом и высшими чувствами </a:t>
            </a:r>
            <a:endParaRPr lang="ru-RU" dirty="0" smtClean="0"/>
          </a:p>
          <a:p>
            <a:r>
              <a:rPr lang="ru-RU" i="1" dirty="0" err="1">
                <a:hlinkClick r:id="rId4" tooltip="Викисловарь:Условные сокращения"/>
              </a:rPr>
              <a:t>истор</a:t>
            </a:r>
            <a:r>
              <a:rPr lang="ru-RU" i="1" dirty="0">
                <a:hlinkClick r:id="rId4" tooltip="Викисловарь:Условные сокращения"/>
              </a:rPr>
              <a:t>.</a:t>
            </a:r>
            <a:r>
              <a:rPr lang="ru-RU" dirty="0"/>
              <a:t>, </a:t>
            </a:r>
            <a:r>
              <a:rPr lang="ru-RU" i="1" dirty="0"/>
              <a:t>в старой России</a:t>
            </a:r>
            <a:r>
              <a:rPr lang="ru-RU" dirty="0"/>
              <a:t> </a:t>
            </a:r>
            <a:r>
              <a:rPr lang="ru-RU" dirty="0">
                <a:hlinkClick r:id="rId6" tooltip="прислуга"/>
              </a:rPr>
              <a:t>прислуга</a:t>
            </a:r>
            <a:r>
              <a:rPr lang="ru-RU" dirty="0"/>
              <a:t> в ресторане, </a:t>
            </a:r>
            <a:r>
              <a:rPr lang="ru-RU" dirty="0" smtClean="0"/>
              <a:t>трактире</a:t>
            </a:r>
          </a:p>
          <a:p>
            <a:r>
              <a:rPr lang="ru-RU" dirty="0"/>
              <a:t>Человек  -м. каждый из людей; высшее из земных созданий, одаренное разумом, свободной волей и словесною речью. </a:t>
            </a:r>
            <a:endParaRPr lang="ru-RU" dirty="0" smtClean="0"/>
          </a:p>
          <a:p>
            <a:r>
              <a:rPr lang="ru-RU" dirty="0"/>
              <a:t>Живое существо, обладающее даром мышления и речи, способностью создавать орудия и пользоваться ими в процессе общественного </a:t>
            </a:r>
            <a:r>
              <a:rPr lang="ru-RU" dirty="0" smtClean="0"/>
              <a:t>труда</a:t>
            </a:r>
          </a:p>
          <a:p>
            <a:r>
              <a:rPr lang="ru-RU" dirty="0"/>
              <a:t>. В России при крепостном праве: дворовый слуга, служитель, лакей, а позднее официант, слуга</a:t>
            </a:r>
          </a:p>
        </p:txBody>
      </p:sp>
    </p:spTree>
    <p:extLst>
      <p:ext uri="{BB962C8B-B14F-4D97-AF65-F5344CB8AC3E}">
        <p14:creationId xmlns:p14="http://schemas.microsoft.com/office/powerpoint/2010/main" val="153621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8130480" cy="115902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2. САМОКОНСТРУКЦИЯ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16632"/>
            <a:ext cx="3157736" cy="5400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>
                <a:hlinkClick r:id="rId2" tooltip="белый человек"/>
              </a:rPr>
              <a:t>белый человек</a:t>
            </a:r>
            <a:endParaRPr lang="ru-RU" dirty="0"/>
          </a:p>
          <a:p>
            <a:pPr lvl="0"/>
            <a:r>
              <a:rPr lang="ru-RU" dirty="0">
                <a:hlinkClick r:id="rId3" tooltip="большой человек (страница не существует)"/>
              </a:rPr>
              <a:t>большой человек</a:t>
            </a:r>
            <a:endParaRPr lang="ru-RU" dirty="0"/>
          </a:p>
          <a:p>
            <a:pPr lvl="0"/>
            <a:r>
              <a:rPr lang="ru-RU" dirty="0">
                <a:hlinkClick r:id="rId4" tooltip="гнилой человек (страница не существует)"/>
              </a:rPr>
              <a:t>гнилой человек</a:t>
            </a:r>
            <a:endParaRPr lang="ru-RU" dirty="0"/>
          </a:p>
          <a:p>
            <a:pPr lvl="0"/>
            <a:r>
              <a:rPr lang="ru-RU" dirty="0">
                <a:hlinkClick r:id="rId5" tooltip="деловой человек (страница не существует)"/>
              </a:rPr>
              <a:t>деловой человек</a:t>
            </a:r>
            <a:endParaRPr lang="ru-RU" dirty="0"/>
          </a:p>
          <a:p>
            <a:pPr lvl="0"/>
            <a:r>
              <a:rPr lang="ru-RU" dirty="0">
                <a:hlinkClick r:id="rId6" tooltip="маленький человек (страница не существует)"/>
              </a:rPr>
              <a:t>маленький человек</a:t>
            </a:r>
            <a:endParaRPr lang="ru-RU" dirty="0"/>
          </a:p>
          <a:p>
            <a:pPr lvl="0"/>
            <a:r>
              <a:rPr lang="ru-RU" dirty="0">
                <a:hlinkClick r:id="rId7" tooltip="молодой человек"/>
              </a:rPr>
              <a:t>молодой человек</a:t>
            </a:r>
            <a:endParaRPr lang="ru-RU" dirty="0"/>
          </a:p>
          <a:p>
            <a:pPr lvl="0"/>
            <a:r>
              <a:rPr lang="ru-RU" dirty="0">
                <a:hlinkClick r:id="rId8" tooltip="новый человек (страница не существует)"/>
              </a:rPr>
              <a:t>новый человек</a:t>
            </a:r>
            <a:endParaRPr lang="ru-RU" dirty="0"/>
          </a:p>
          <a:p>
            <a:pPr lvl="0"/>
            <a:r>
              <a:rPr lang="ru-RU" dirty="0">
                <a:hlinkClick r:id="rId9" tooltip="обычный человек (страница не существует)"/>
              </a:rPr>
              <a:t>обычный человек</a:t>
            </a:r>
            <a:endParaRPr lang="ru-RU" dirty="0"/>
          </a:p>
          <a:p>
            <a:pPr lvl="0"/>
            <a:r>
              <a:rPr lang="ru-RU" dirty="0">
                <a:hlinkClick r:id="rId10" tooltip="не последний человек (страница не существует)"/>
              </a:rPr>
              <a:t>не последний человек</a:t>
            </a:r>
            <a:endParaRPr lang="ru-RU" dirty="0"/>
          </a:p>
          <a:p>
            <a:pPr lvl="0"/>
            <a:r>
              <a:rPr lang="ru-RU" dirty="0">
                <a:hlinkClick r:id="rId11" tooltip="полтора человека"/>
              </a:rPr>
              <a:t>полтора человека</a:t>
            </a:r>
            <a:endParaRPr lang="ru-RU" dirty="0"/>
          </a:p>
          <a:p>
            <a:pPr lvl="0"/>
            <a:r>
              <a:rPr lang="ru-RU" dirty="0">
                <a:hlinkClick r:id="rId12" tooltip="простой советский человек (страница не существует)"/>
              </a:rPr>
              <a:t>простой советский человек</a:t>
            </a:r>
            <a:endParaRPr lang="ru-RU" dirty="0"/>
          </a:p>
          <a:p>
            <a:pPr lvl="0"/>
            <a:r>
              <a:rPr lang="ru-RU" dirty="0">
                <a:hlinkClick r:id="rId13" tooltip="человек прямоходящий (страница не существует)"/>
              </a:rPr>
              <a:t>человек прямоходящий</a:t>
            </a:r>
            <a:endParaRPr lang="ru-RU" dirty="0"/>
          </a:p>
          <a:p>
            <a:pPr lvl="0"/>
            <a:r>
              <a:rPr lang="ru-RU" dirty="0">
                <a:hlinkClick r:id="rId14" tooltip="пустой человек (страница не существует)"/>
              </a:rPr>
              <a:t>пустой человек</a:t>
            </a:r>
            <a:endParaRPr lang="ru-RU" dirty="0"/>
          </a:p>
          <a:p>
            <a:pPr lvl="0"/>
            <a:r>
              <a:rPr lang="ru-RU" dirty="0">
                <a:hlinkClick r:id="rId15" tooltip="человек разумный (страница не существует)"/>
              </a:rPr>
              <a:t>человек разумный</a:t>
            </a:r>
            <a:endParaRPr lang="ru-RU" dirty="0"/>
          </a:p>
          <a:p>
            <a:pPr lvl="0"/>
            <a:r>
              <a:rPr lang="ru-RU" dirty="0">
                <a:hlinkClick r:id="rId16" tooltip="русский человек (страница не существует)"/>
              </a:rPr>
              <a:t>русский человек</a:t>
            </a:r>
            <a:endParaRPr lang="ru-RU" dirty="0"/>
          </a:p>
          <a:p>
            <a:pPr lvl="0"/>
            <a:r>
              <a:rPr lang="ru-RU" dirty="0">
                <a:hlinkClick r:id="rId17" tooltip="семейный человек (страница не существует)"/>
              </a:rPr>
              <a:t>семейный человек</a:t>
            </a:r>
            <a:endParaRPr lang="ru-RU" dirty="0"/>
          </a:p>
          <a:p>
            <a:pPr lvl="0"/>
            <a:r>
              <a:rPr lang="ru-RU" dirty="0">
                <a:hlinkClick r:id="rId18" tooltip="скользкий человек (страница не существует)"/>
              </a:rPr>
              <a:t>скользкий человек</a:t>
            </a:r>
            <a:endParaRPr lang="ru-RU" dirty="0"/>
          </a:p>
          <a:p>
            <a:pPr lvl="0"/>
            <a:r>
              <a:rPr lang="ru-RU" dirty="0">
                <a:hlinkClick r:id="rId19" tooltip="снежный человек"/>
              </a:rPr>
              <a:t>снежный человек</a:t>
            </a:r>
            <a:endParaRPr lang="ru-RU" dirty="0"/>
          </a:p>
          <a:p>
            <a:pPr lvl="0"/>
            <a:r>
              <a:rPr lang="ru-RU" dirty="0">
                <a:hlinkClick r:id="rId20" tooltip="человек умелый (страница не существует)"/>
              </a:rPr>
              <a:t>человек умелый</a:t>
            </a:r>
            <a:endParaRPr lang="ru-RU" dirty="0"/>
          </a:p>
          <a:p>
            <a:pPr lvl="0"/>
            <a:r>
              <a:rPr lang="ru-RU" dirty="0">
                <a:hlinkClick r:id="rId21" tooltip="человек настроения (страница не существует)"/>
              </a:rPr>
              <a:t>человек настроения</a:t>
            </a:r>
            <a:endParaRPr lang="ru-RU" dirty="0"/>
          </a:p>
          <a:p>
            <a:pPr lvl="0"/>
            <a:r>
              <a:rPr lang="ru-RU" dirty="0">
                <a:hlinkClick r:id="rId22" tooltip="человек с большой буквы (страница не существует)"/>
              </a:rPr>
              <a:t>человек с большой буквы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57200"/>
            <a:ext cx="3672408" cy="4411960"/>
          </a:xfrm>
        </p:spPr>
        <p:txBody>
          <a:bodyPr/>
          <a:lstStyle/>
          <a:p>
            <a:pPr algn="ctr"/>
            <a:r>
              <a:rPr lang="ru-RU" sz="3200" dirty="0"/>
              <a:t>Подберите примеры фразеологических единиц о </a:t>
            </a:r>
            <a:r>
              <a:rPr lang="ru-RU" sz="3200" dirty="0" smtClean="0"/>
              <a:t>человеке </a:t>
            </a:r>
            <a:r>
              <a:rPr lang="ru-RU" sz="3200" dirty="0"/>
              <a:t>и объясните их смысл.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90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2093</Words>
  <Application>Microsoft Office PowerPoint</Application>
  <PresentationFormat>Экран (4:3)</PresentationFormat>
  <Paragraphs>273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Constantia</vt:lpstr>
      <vt:lpstr>Garamond</vt:lpstr>
      <vt:lpstr>NewsPrint</vt:lpstr>
      <vt:lpstr>«Концепт «человек» в текстах УНТ, произведениях мировой литературы и культуре»</vt:lpstr>
      <vt:lpstr>Цель исследования: выяснить, как концепт «Человек» проявляется в текстах УНТ, произведениях мировой литературы и культуре. </vt:lpstr>
      <vt:lpstr>Презентация PowerPoint</vt:lpstr>
      <vt:lpstr>Индуктор 1.</vt:lpstr>
      <vt:lpstr>Индуктор 2.</vt:lpstr>
      <vt:lpstr>Индуктор 3.</vt:lpstr>
      <vt:lpstr>Индуктор 4.</vt:lpstr>
      <vt:lpstr>2. САМОКОНСТРУКЦИЯ </vt:lpstr>
      <vt:lpstr>2. САМОКОНСТРУКЦИЯ</vt:lpstr>
      <vt:lpstr>2. САМОКОНСТРУКЦИЯ </vt:lpstr>
      <vt:lpstr>2. САМОКОНСТРУКЦИЯ </vt:lpstr>
      <vt:lpstr>2. САМОКОНСТРУКЦИЯ </vt:lpstr>
      <vt:lpstr>2. САМОКОНСТРУКЦИЯ </vt:lpstr>
      <vt:lpstr>2. САМОКОНСТРУКЦИЯ </vt:lpstr>
      <vt:lpstr>2. САМОКОНСТРУКЦИЯ 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3-4. СОЦИОКОНСТРУКЦИЯ - СОЦИАЛИЗАЦИЯ</vt:lpstr>
      <vt:lpstr>          5. Разрыв </vt:lpstr>
      <vt:lpstr>          5. Разрыв </vt:lpstr>
      <vt:lpstr>5. Разрыв</vt:lpstr>
      <vt:lpstr>5. Разрыв</vt:lpstr>
      <vt:lpstr>5. Разрыв</vt:lpstr>
      <vt:lpstr>Выберите 3 стихотворения, наиболее полно отражающих суть ключевого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Благодарю за сотрудничество!</vt:lpstr>
      <vt:lpstr>Библиография</vt:lpstr>
      <vt:lpstr>Использованные ресурсы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«Концепт «человек» в текстах УНТ, произведениях мировой литературы и культуре»</dc:title>
  <dc:creator>Евгения</dc:creator>
  <cp:lastModifiedBy>Пользователь Windows</cp:lastModifiedBy>
  <cp:revision>24</cp:revision>
  <dcterms:created xsi:type="dcterms:W3CDTF">2014-08-12T10:47:31Z</dcterms:created>
  <dcterms:modified xsi:type="dcterms:W3CDTF">2019-04-24T13:18:36Z</dcterms:modified>
</cp:coreProperties>
</file>