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66" r:id="rId4"/>
    <p:sldId id="257" r:id="rId5"/>
    <p:sldId id="285" r:id="rId6"/>
    <p:sldId id="259" r:id="rId7"/>
    <p:sldId id="269" r:id="rId8"/>
    <p:sldId id="292" r:id="rId9"/>
    <p:sldId id="293" r:id="rId10"/>
    <p:sldId id="272" r:id="rId11"/>
    <p:sldId id="286" r:id="rId12"/>
    <p:sldId id="287" r:id="rId13"/>
    <p:sldId id="288" r:id="rId14"/>
    <p:sldId id="29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47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81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3694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4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32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833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9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4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3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14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9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2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0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052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2E9FC-5D97-4660-B75F-3A99DE8FD654}" type="datetimeFigureOut">
              <a:rPr lang="ru-RU" smtClean="0"/>
              <a:pPr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1907F0D-56A9-4DCB-A0EB-982B22A0F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Пути преодоления неуспеваемости обучающихся на уроках английского языка.</a:t>
            </a:r>
            <a:endParaRPr lang="ru-RU" sz="4400" dirty="0" smtClean="0">
              <a:latin typeface="Arial Black" panose="020B0A04020102020204" pitchFamily="34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endParaRPr lang="ru-RU" sz="44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Учитель английского языка: Гейдарова С.Л.</a:t>
            </a: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AutoShape 2" descr="Картинки по запросу самообразование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Картинки по запросу самообразование учител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Картинки по запросу самообразование учител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Картинки по запросу самообразование уч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1990" y="-1"/>
            <a:ext cx="2680010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4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045" y="234176"/>
            <a:ext cx="9731568" cy="11485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работа с неуспевающими на уроках английского языка.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275756"/>
              </p:ext>
            </p:extLst>
          </p:nvPr>
        </p:nvGraphicFramePr>
        <p:xfrm>
          <a:off x="1393901" y="1494263"/>
          <a:ext cx="10110712" cy="4865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89">
                  <a:extLst>
                    <a:ext uri="{9D8B030D-6E8A-4147-A177-3AD203B41FA5}">
                      <a16:colId xmlns:a16="http://schemas.microsoft.com/office/drawing/2014/main" val="572211921"/>
                    </a:ext>
                  </a:extLst>
                </a:gridCol>
                <a:gridCol w="5650223">
                  <a:extLst>
                    <a:ext uri="{9D8B030D-6E8A-4147-A177-3AD203B41FA5}">
                      <a16:colId xmlns:a16="http://schemas.microsoft.com/office/drawing/2014/main" val="487030110"/>
                    </a:ext>
                  </a:extLst>
                </a:gridCol>
              </a:tblGrid>
              <a:tr h="747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Этапы урока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Виды помощи в учении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089859840"/>
                  </a:ext>
                </a:extLst>
              </a:tr>
              <a:tr h="41178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Контроль подготовленности учащихся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>
                          <a:effectLst/>
                        </a:rPr>
                        <a:t>Создаю атмосферу доброжелательности при опросе.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>
                          <a:effectLst/>
                        </a:rPr>
                        <a:t>Снижаю </a:t>
                      </a:r>
                      <a:r>
                        <a:rPr lang="ru-RU" sz="1800" dirty="0" smtClean="0">
                          <a:effectLst/>
                        </a:rPr>
                        <a:t>темп </a:t>
                      </a:r>
                      <a:r>
                        <a:rPr lang="ru-RU" sz="1800" dirty="0">
                          <a:effectLst/>
                        </a:rPr>
                        <a:t>опроса, разрешаю дольше готовиться.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>
                          <a:effectLst/>
                        </a:rPr>
                        <a:t>Предлагаю учащимся примерный </a:t>
                      </a:r>
                      <a:r>
                        <a:rPr lang="ru-RU" sz="1800" dirty="0" smtClean="0">
                          <a:effectLst/>
                        </a:rPr>
                        <a:t>план </a:t>
                      </a:r>
                      <a:r>
                        <a:rPr lang="ru-RU" sz="1800" dirty="0">
                          <a:effectLst/>
                        </a:rPr>
                        <a:t>ответа</a:t>
                      </a:r>
                      <a:r>
                        <a:rPr lang="ru-RU" sz="1800" dirty="0" smtClean="0">
                          <a:effectLst/>
                        </a:rPr>
                        <a:t>.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>
                          <a:effectLst/>
                        </a:rPr>
                        <a:t>Разрешаю пользоваться наглядными </a:t>
                      </a:r>
                      <a:r>
                        <a:rPr lang="ru-RU" sz="1800" dirty="0" smtClean="0">
                          <a:effectLst/>
                        </a:rPr>
                        <a:t>пособиями.</a:t>
                      </a:r>
                      <a:endParaRPr lang="ru-RU" sz="1800" dirty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>
                          <a:effectLst/>
                        </a:rPr>
                        <a:t>Стимулирую оценкой, подбадриванием, </a:t>
                      </a:r>
                      <a:r>
                        <a:rPr lang="ru-RU" sz="1800" dirty="0" smtClean="0">
                          <a:effectLst/>
                        </a:rPr>
                        <a:t>похвалой.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2001794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7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821382"/>
              </p:ext>
            </p:extLst>
          </p:nvPr>
        </p:nvGraphicFramePr>
        <p:xfrm>
          <a:off x="2453267" y="903248"/>
          <a:ext cx="9051346" cy="5634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7533">
                  <a:extLst>
                    <a:ext uri="{9D8B030D-6E8A-4147-A177-3AD203B41FA5}">
                      <a16:colId xmlns:a16="http://schemas.microsoft.com/office/drawing/2014/main" val="2413562836"/>
                    </a:ext>
                  </a:extLst>
                </a:gridCol>
                <a:gridCol w="5103813">
                  <a:extLst>
                    <a:ext uri="{9D8B030D-6E8A-4147-A177-3AD203B41FA5}">
                      <a16:colId xmlns:a16="http://schemas.microsoft.com/office/drawing/2014/main" val="2530962519"/>
                    </a:ext>
                  </a:extLst>
                </a:gridCol>
              </a:tblGrid>
              <a:tr h="947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Этапы урока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Виды помощи в учении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113314635"/>
                  </a:ext>
                </a:extLst>
              </a:tr>
              <a:tr h="43273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Изложение нового материала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</a:rPr>
                        <a:t>Поддерживаю интерес слабоуспевающих учеников с помощью вопросов, выявляющих степень понимания ими учебного материала.</a:t>
                      </a:r>
                    </a:p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</a:rPr>
                        <a:t>Привлекаю к высказыванию предложений при проблемном обучении, к выводам и обобщениям или объяснению сути проблемы, высказанной сильным </a:t>
                      </a:r>
                      <a:r>
                        <a:rPr lang="ru-RU" sz="2000" dirty="0" smtClean="0">
                          <a:effectLst/>
                        </a:rPr>
                        <a:t>учеником.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4081792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93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566038"/>
              </p:ext>
            </p:extLst>
          </p:nvPr>
        </p:nvGraphicFramePr>
        <p:xfrm>
          <a:off x="1650378" y="468351"/>
          <a:ext cx="10236822" cy="585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91778">
                  <a:extLst>
                    <a:ext uri="{9D8B030D-6E8A-4147-A177-3AD203B41FA5}">
                      <a16:colId xmlns:a16="http://schemas.microsoft.com/office/drawing/2014/main" val="1782812356"/>
                    </a:ext>
                  </a:extLst>
                </a:gridCol>
                <a:gridCol w="6345044">
                  <a:extLst>
                    <a:ext uri="{9D8B030D-6E8A-4147-A177-3AD203B41FA5}">
                      <a16:colId xmlns:a16="http://schemas.microsoft.com/office/drawing/2014/main" val="3924018304"/>
                    </a:ext>
                  </a:extLst>
                </a:gridCol>
              </a:tblGrid>
              <a:tr h="694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Этапы урока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45804" marB="4580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Виды помощи в учении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45804" marB="45804" anchor="ctr"/>
                </a:tc>
                <a:extLst>
                  <a:ext uri="{0D108BD9-81ED-4DB2-BD59-A6C34878D82A}">
                    <a16:rowId xmlns:a16="http://schemas.microsoft.com/office/drawing/2014/main" val="1638229296"/>
                  </a:ext>
                </a:extLst>
              </a:tr>
              <a:tr h="51602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Самостоятельная работа учащихся на уроке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04" marR="45804" marT="45804" marB="45804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Разбиваю задания на дозы, этапы, выделяю в сложных заданиях простые, ссылаюсь на аналогичное задание, выполненное ранее.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Напоминаю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прием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способ выполнения задания.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Указываю на необходимость актуализировать то или иное правило.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Инструктирую о рациональных путях выполнения заданий, требованиях к их оформлению.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Стимулирую самостоятельные действия слабоуспевающих.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тщательно </a:t>
                      </a:r>
                      <a:r>
                        <a:rPr lang="ru-RU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контролирую их деятельность, указываю на ошибки, проверяю, </a:t>
                      </a: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исправляю.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Разрешаю пользоваться словарём.</a:t>
                      </a:r>
                      <a:endParaRPr lang="ru-RU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5804" marR="45804" marT="45804" marB="45804"/>
                </a:tc>
                <a:extLst>
                  <a:ext uri="{0D108BD9-81ED-4DB2-BD59-A6C34878D82A}">
                    <a16:rowId xmlns:a16="http://schemas.microsoft.com/office/drawing/2014/main" val="2992207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13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1685"/>
              </p:ext>
            </p:extLst>
          </p:nvPr>
        </p:nvGraphicFramePr>
        <p:xfrm>
          <a:off x="1427355" y="1048215"/>
          <a:ext cx="9846528" cy="4728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0489">
                  <a:extLst>
                    <a:ext uri="{9D8B030D-6E8A-4147-A177-3AD203B41FA5}">
                      <a16:colId xmlns:a16="http://schemas.microsoft.com/office/drawing/2014/main" val="3029759056"/>
                    </a:ext>
                  </a:extLst>
                </a:gridCol>
                <a:gridCol w="5386039">
                  <a:extLst>
                    <a:ext uri="{9D8B030D-6E8A-4147-A177-3AD203B41FA5}">
                      <a16:colId xmlns:a16="http://schemas.microsoft.com/office/drawing/2014/main" val="776514333"/>
                    </a:ext>
                  </a:extLst>
                </a:gridCol>
              </a:tblGrid>
              <a:tr h="12827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Этапы урока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4" marR="38894" marT="38894" marB="3889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Виды помощи в учении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4" marR="38894" marT="38894" marB="38894" anchor="ctr"/>
                </a:tc>
                <a:extLst>
                  <a:ext uri="{0D108BD9-81ED-4DB2-BD59-A6C34878D82A}">
                    <a16:rowId xmlns:a16="http://schemas.microsoft.com/office/drawing/2014/main" val="3993175096"/>
                  </a:ext>
                </a:extLst>
              </a:tr>
              <a:tr h="34454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</a:rPr>
                        <a:t>Организация самостоятельной работы вне класса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4" marR="38894" marT="38894" marB="38894"/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800" dirty="0">
                          <a:effectLst/>
                        </a:rPr>
                        <a:t>Более подробно объясняю последовательность выполнения задания.</a:t>
                      </a:r>
                    </a:p>
                    <a:p>
                      <a:pPr marL="457200" indent="-457200" algn="l">
                        <a:lnSpc>
                          <a:spcPct val="107000"/>
                        </a:lnSpc>
                        <a:spcAft>
                          <a:spcPts val="675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2800" dirty="0" smtClean="0">
                          <a:effectLst/>
                        </a:rPr>
                        <a:t>Предупреждаю </a:t>
                      </a:r>
                      <a:r>
                        <a:rPr lang="ru-RU" sz="2800" dirty="0">
                          <a:effectLst/>
                        </a:rPr>
                        <a:t>о возможных затруднениях, разрешаю пользоваться </a:t>
                      </a:r>
                      <a:r>
                        <a:rPr lang="ru-RU" sz="2800" dirty="0" err="1" smtClean="0">
                          <a:effectLst/>
                        </a:rPr>
                        <a:t>решебником</a:t>
                      </a:r>
                      <a:r>
                        <a:rPr lang="ru-RU" sz="2800" dirty="0" smtClean="0">
                          <a:effectLst/>
                        </a:rPr>
                        <a:t>.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94" marR="38894" marT="38894" marB="38894"/>
                </a:tc>
                <a:extLst>
                  <a:ext uri="{0D108BD9-81ED-4DB2-BD59-A6C34878D82A}">
                    <a16:rowId xmlns:a16="http://schemas.microsoft.com/office/drawing/2014/main" val="793378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6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268" y="568711"/>
            <a:ext cx="7482469" cy="58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5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3158" y="702528"/>
            <a:ext cx="10735294" cy="58097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неуспеваемости школьников при изучении английского языка</a:t>
            </a:r>
            <a:endParaRPr lang="ru-RU" sz="6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Картинки по запросу самообразование учите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2506" y="3791414"/>
            <a:ext cx="2080850" cy="2519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28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социально-экономические;</a:t>
            </a:r>
            <a:endParaRPr lang="ru-RU" sz="4400" dirty="0"/>
          </a:p>
          <a:p>
            <a:r>
              <a:rPr lang="ru-RU" sz="4400" dirty="0"/>
              <a:t>причины </a:t>
            </a:r>
            <a:r>
              <a:rPr lang="ru-RU" sz="4400" dirty="0" smtClean="0"/>
              <a:t>биопсихического характера;</a:t>
            </a:r>
            <a:endParaRPr lang="ru-RU" sz="4400" dirty="0"/>
          </a:p>
          <a:p>
            <a:r>
              <a:rPr lang="ru-RU" sz="4400" dirty="0" smtClean="0"/>
              <a:t>педагогические.</a:t>
            </a:r>
            <a:endParaRPr lang="ru-RU" sz="4400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4985" y="624110"/>
            <a:ext cx="9809627" cy="128089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/>
              <a:t>Причины </a:t>
            </a:r>
            <a:r>
              <a:rPr lang="ru-RU" sz="4800" b="1" dirty="0"/>
              <a:t>школьных неудач: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75" y="3896379"/>
            <a:ext cx="2858507" cy="285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0584" y="189571"/>
            <a:ext cx="11251581" cy="11485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Специфические </a:t>
            </a:r>
            <a:r>
              <a:rPr lang="ru-RU" b="1" dirty="0"/>
              <a:t>факторы, негативно влияющие на успешность обучения английскому </a:t>
            </a:r>
            <a:r>
              <a:rPr lang="ru-RU" b="1" dirty="0" smtClean="0"/>
              <a:t>языку: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81307" y="1720840"/>
            <a:ext cx="109616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отсутствие языковой среды;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несовпадение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начала обучения языку с соответствующим сенситивным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периодом;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потребность в контроле и помощи наставника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отсутствие возможности организовать обучение в необходимо малых группах в условиях современной общеобразовательной школы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психологический барьер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интерференция, негативное влияние родного языка; 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неспособность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родителей помочь своим детям в изучении английского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языка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прибывающие дети из других населенных пунктов, где они вообще не изучали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английский язык.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7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212" y="1148576"/>
            <a:ext cx="8915400" cy="5084956"/>
          </a:xfrm>
        </p:spPr>
        <p:txBody>
          <a:bodyPr>
            <a:noAutofit/>
          </a:bodyPr>
          <a:lstStyle/>
          <a:p>
            <a:r>
              <a:rPr lang="ru-RU" sz="2400" dirty="0"/>
              <a:t>незнание базовой лексики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непонимание вопросов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длительное обдумывание простейших фраз, как признак отсутствия автоматизмов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неумение употреблять знакомый материал в новой ситуации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нестабильность результатов, как следствие недостаточной осознанности действий; </a:t>
            </a:r>
            <a:endParaRPr lang="ru-RU" sz="2400" dirty="0" smtClean="0"/>
          </a:p>
          <a:p>
            <a:r>
              <a:rPr lang="ru-RU" sz="2400" dirty="0" smtClean="0"/>
              <a:t>выполнение </a:t>
            </a:r>
            <a:r>
              <a:rPr lang="ru-RU" sz="2400" dirty="0"/>
              <a:t>упражнений наугад; </a:t>
            </a:r>
            <a:endParaRPr lang="ru-RU" sz="2400" dirty="0" smtClean="0"/>
          </a:p>
          <a:p>
            <a:r>
              <a:rPr lang="ru-RU" sz="2400" dirty="0" smtClean="0"/>
              <a:t>пассивность </a:t>
            </a:r>
            <a:r>
              <a:rPr lang="ru-RU" sz="2400" dirty="0"/>
              <a:t>на </a:t>
            </a:r>
            <a:r>
              <a:rPr lang="ru-RU" sz="2400" dirty="0" smtClean="0"/>
              <a:t>уроке, </a:t>
            </a:r>
            <a:r>
              <a:rPr lang="ru-RU" sz="2400" dirty="0"/>
              <a:t>высокая </a:t>
            </a:r>
            <a:r>
              <a:rPr lang="ru-RU" sz="2400" dirty="0" smtClean="0"/>
              <a:t>отвлекаемость;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постоянные переходы на родной язык.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72684" y="234176"/>
            <a:ext cx="6545766" cy="1115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Признаки </a:t>
            </a:r>
            <a:r>
              <a:rPr lang="ru-RU" b="1" dirty="0"/>
              <a:t>неуспеваемости: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554" y="347752"/>
            <a:ext cx="3224329" cy="162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605775" y="1416205"/>
            <a:ext cx="10203365" cy="5163015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произношение межзубных звуков;</a:t>
            </a:r>
          </a:p>
          <a:p>
            <a:r>
              <a:rPr lang="ru-RU" sz="2200" dirty="0"/>
              <a:t>чтение сложных английских слов;</a:t>
            </a:r>
          </a:p>
          <a:p>
            <a:r>
              <a:rPr lang="ru-RU" sz="2200" dirty="0"/>
              <a:t>правописание; </a:t>
            </a:r>
            <a:endParaRPr lang="ru-RU" sz="2200" dirty="0" smtClean="0"/>
          </a:p>
          <a:p>
            <a:r>
              <a:rPr lang="ru-RU" sz="2200" dirty="0" smtClean="0"/>
              <a:t>понимание </a:t>
            </a:r>
            <a:r>
              <a:rPr lang="ru-RU" sz="2200" dirty="0"/>
              <a:t>речи на слух;</a:t>
            </a:r>
          </a:p>
          <a:p>
            <a:r>
              <a:rPr lang="ru-RU" sz="2200" dirty="0"/>
              <a:t>распознавание слова в измененной форме;</a:t>
            </a:r>
          </a:p>
          <a:p>
            <a:r>
              <a:rPr lang="ru-RU" sz="2200" dirty="0"/>
              <a:t>использование притяжательных и возвратных </a:t>
            </a:r>
            <a:r>
              <a:rPr lang="ru-RU" sz="2200" dirty="0" smtClean="0"/>
              <a:t>местоимений; </a:t>
            </a:r>
          </a:p>
          <a:p>
            <a:r>
              <a:rPr lang="ru-RU" sz="2200" dirty="0" smtClean="0"/>
              <a:t>образование </a:t>
            </a:r>
            <a:r>
              <a:rPr lang="ru-RU" sz="2200" dirty="0"/>
              <a:t>степеней сравнения имен прилагательных и наречий;</a:t>
            </a:r>
          </a:p>
          <a:p>
            <a:r>
              <a:rPr lang="ru-RU" sz="2200" dirty="0"/>
              <a:t>построение спонтанного диалога в предложенной ситуации с опорой на известные речевые клише; </a:t>
            </a:r>
            <a:endParaRPr lang="ru-RU" sz="2200" dirty="0" smtClean="0"/>
          </a:p>
          <a:p>
            <a:r>
              <a:rPr lang="ru-RU" sz="2200" dirty="0" smtClean="0"/>
              <a:t>использование </a:t>
            </a:r>
            <a:r>
              <a:rPr lang="ru-RU" sz="2200" dirty="0"/>
              <a:t>знакомых слов для построения пересказа;</a:t>
            </a:r>
          </a:p>
          <a:p>
            <a:r>
              <a:rPr lang="ru-RU" sz="2200" dirty="0"/>
              <a:t>употребление отрицательных и вопросительных предложений;</a:t>
            </a:r>
          </a:p>
          <a:p>
            <a:r>
              <a:rPr lang="ru-RU" sz="2200" dirty="0"/>
              <a:t>распознавание различных времен английских глаголов и </a:t>
            </a:r>
            <a:r>
              <a:rPr lang="ru-RU" sz="2200" dirty="0" smtClean="0"/>
              <a:t>корректное </a:t>
            </a:r>
            <a:r>
              <a:rPr lang="ru-RU" sz="2200" dirty="0"/>
              <a:t>их употребление.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07941" y="356840"/>
            <a:ext cx="9296671" cy="1148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Трудности при </a:t>
            </a:r>
            <a:r>
              <a:rPr lang="ru-RU" dirty="0"/>
              <a:t>изучении английского </a:t>
            </a:r>
            <a:r>
              <a:rPr lang="ru-RU" dirty="0" smtClean="0"/>
              <a:t>языка: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941" y="1115122"/>
            <a:ext cx="4148199" cy="17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Картинки по запросу самообразование учителя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50381" y="1020557"/>
            <a:ext cx="7883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400" dirty="0" smtClean="0"/>
              <a:t>«</a:t>
            </a:r>
            <a:r>
              <a:rPr lang="ru-RU" sz="4400" dirty="0"/>
              <a:t>плохая память», </a:t>
            </a:r>
            <a:endParaRPr lang="ru-RU" sz="4400" dirty="0" smtClean="0"/>
          </a:p>
          <a:p>
            <a:endParaRPr lang="ru-RU" sz="4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400" dirty="0" smtClean="0"/>
              <a:t>«</a:t>
            </a:r>
            <a:r>
              <a:rPr lang="ru-RU" sz="4400" dirty="0"/>
              <a:t>слабое внимание</a:t>
            </a:r>
            <a:r>
              <a:rPr lang="ru-RU" sz="4400" dirty="0" smtClean="0"/>
              <a:t>»,</a:t>
            </a:r>
          </a:p>
          <a:p>
            <a:endParaRPr lang="ru-RU" sz="4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4400" dirty="0" smtClean="0"/>
              <a:t> </a:t>
            </a:r>
            <a:r>
              <a:rPr lang="ru-RU" sz="4400" dirty="0"/>
              <a:t>«неумение думать</a:t>
            </a:r>
            <a:r>
              <a:rPr lang="ru-RU" sz="4400" dirty="0" smtClean="0"/>
              <a:t>»…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40" y="486471"/>
            <a:ext cx="3646682" cy="19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0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67629"/>
            <a:ext cx="8911687" cy="702527"/>
          </a:xfrm>
        </p:spPr>
        <p:txBody>
          <a:bodyPr>
            <a:normAutofit/>
          </a:bodyPr>
          <a:lstStyle/>
          <a:p>
            <a:r>
              <a:rPr lang="ru-RU" b="1" dirty="0"/>
              <a:t>Профилактика неуспеваемости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880245"/>
              </p:ext>
            </p:extLst>
          </p:nvPr>
        </p:nvGraphicFramePr>
        <p:xfrm>
          <a:off x="1260089" y="1070517"/>
          <a:ext cx="10244524" cy="5621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8383">
                  <a:extLst>
                    <a:ext uri="{9D8B030D-6E8A-4147-A177-3AD203B41FA5}">
                      <a16:colId xmlns:a16="http://schemas.microsoft.com/office/drawing/2014/main" val="1470742203"/>
                    </a:ext>
                  </a:extLst>
                </a:gridCol>
                <a:gridCol w="6586141">
                  <a:extLst>
                    <a:ext uri="{9D8B030D-6E8A-4147-A177-3AD203B41FA5}">
                      <a16:colId xmlns:a16="http://schemas.microsoft.com/office/drawing/2014/main" val="3418189234"/>
                    </a:ext>
                  </a:extLst>
                </a:gridCol>
              </a:tblGrid>
              <a:tr h="513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Этапы урока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Акценты в обучении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264480348"/>
                  </a:ext>
                </a:extLst>
              </a:tr>
              <a:tr h="29891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Контроль подготовленности учащихся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Специально контролирую усвоение вопросов, обычно вызывающих у учащихся наибольшее затруднение.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Анализирую </a:t>
                      </a:r>
                      <a:r>
                        <a:rPr lang="ru-RU" sz="1600" dirty="0">
                          <a:effectLst/>
                        </a:rPr>
                        <a:t>и систематизирую ошибки, допускаемые учениками в устных ответах, письменных работах, выявляю типичные для класса и концентрирую внимание на их устранении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Контролирую усвоение материала учениками, пропустившими предыдущие уроки.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конце темы или раздела обобщаем итоги усвоения основных понятий</a:t>
                      </a:r>
                      <a:r>
                        <a:rPr lang="ru-RU" sz="1600" dirty="0" smtClean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правил, умений и навыков, </a:t>
                      </a:r>
                      <a:r>
                        <a:rPr lang="ru-RU" sz="1600" dirty="0" smtClean="0">
                          <a:effectLst/>
                        </a:rPr>
                        <a:t>выявляем </a:t>
                      </a:r>
                      <a:r>
                        <a:rPr lang="ru-RU" sz="1600" dirty="0">
                          <a:effectLst/>
                        </a:rPr>
                        <a:t>причины </a:t>
                      </a:r>
                      <a:r>
                        <a:rPr lang="ru-RU" sz="1600" dirty="0" smtClean="0">
                          <a:effectLst/>
                        </a:rPr>
                        <a:t>отставания.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3613989940"/>
                  </a:ext>
                </a:extLst>
              </a:tr>
              <a:tr h="20281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Изложение нового материала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>
                          <a:effectLst/>
                        </a:rPr>
                        <a:t>Проверяю в ходе урока степень понимания учащимися основных элементов излагаемого материала</a:t>
                      </a:r>
                      <a:r>
                        <a:rPr lang="ru-RU" sz="16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Стимулирую вопросы со стороны учащихся при затруднениях в усвоении учебного материала.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285750" indent="-28575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600" dirty="0" smtClean="0">
                          <a:effectLst/>
                        </a:rPr>
                        <a:t>Применяю </a:t>
                      </a:r>
                      <a:r>
                        <a:rPr lang="ru-RU" sz="1600" dirty="0">
                          <a:effectLst/>
                        </a:rPr>
                        <a:t>разнообразные методы обучения, </a:t>
                      </a:r>
                      <a:r>
                        <a:rPr lang="ru-RU" sz="1600" dirty="0" smtClean="0">
                          <a:effectLst/>
                        </a:rPr>
                        <a:t>позволяющие  </a:t>
                      </a:r>
                      <a:r>
                        <a:rPr lang="ru-RU" sz="1600" dirty="0">
                          <a:effectLst/>
                        </a:rPr>
                        <a:t>учащимся активно усваивать </a:t>
                      </a:r>
                      <a:r>
                        <a:rPr lang="ru-RU" sz="1600" dirty="0" smtClean="0">
                          <a:effectLst/>
                        </a:rPr>
                        <a:t>материал.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457713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6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90847"/>
              </p:ext>
            </p:extLst>
          </p:nvPr>
        </p:nvGraphicFramePr>
        <p:xfrm>
          <a:off x="1639229" y="215591"/>
          <a:ext cx="10036098" cy="6456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2258">
                  <a:extLst>
                    <a:ext uri="{9D8B030D-6E8A-4147-A177-3AD203B41FA5}">
                      <a16:colId xmlns:a16="http://schemas.microsoft.com/office/drawing/2014/main" val="1647224022"/>
                    </a:ext>
                  </a:extLst>
                </a:gridCol>
                <a:gridCol w="6563840">
                  <a:extLst>
                    <a:ext uri="{9D8B030D-6E8A-4147-A177-3AD203B41FA5}">
                      <a16:colId xmlns:a16="http://schemas.microsoft.com/office/drawing/2014/main" val="2647478611"/>
                    </a:ext>
                  </a:extLst>
                </a:gridCol>
              </a:tblGrid>
              <a:tr h="75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Этапы урока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93" marR="37393" marT="37393" marB="373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Акценты в обучении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93" marR="37393" marT="37393" marB="37393" anchor="ctr"/>
                </a:tc>
                <a:extLst>
                  <a:ext uri="{0D108BD9-81ED-4DB2-BD59-A6C34878D82A}">
                    <a16:rowId xmlns:a16="http://schemas.microsoft.com/office/drawing/2014/main" val="874118273"/>
                  </a:ext>
                </a:extLst>
              </a:tr>
              <a:tr h="328402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Самостоятельная работа учащихся на уроке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93" marR="37393" marT="37393" marB="37393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effectLst/>
                        </a:rPr>
                        <a:t>Подбираю для самостоятельной работы задания по наиболее существенным разделам учебного материала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 smtClean="0">
                          <a:effectLst/>
                        </a:rPr>
                        <a:t> </a:t>
                      </a:r>
                      <a:r>
                        <a:rPr lang="ru-RU" sz="1500" dirty="0">
                          <a:effectLst/>
                        </a:rPr>
                        <a:t>Включаю в содержание самостоятельной работы упражнения по устранению ошибок, допущенных при ответах и в письменных работах. </a:t>
                      </a:r>
                      <a:endParaRPr lang="ru-RU" sz="1500" dirty="0" smtClean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 smtClean="0">
                          <a:effectLst/>
                        </a:rPr>
                        <a:t>Инструктирую </a:t>
                      </a:r>
                      <a:r>
                        <a:rPr lang="ru-RU" sz="1500" dirty="0">
                          <a:effectLst/>
                        </a:rPr>
                        <a:t>о порядке выполнения работы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 smtClean="0">
                          <a:effectLst/>
                        </a:rPr>
                        <a:t> </a:t>
                      </a:r>
                      <a:r>
                        <a:rPr lang="ru-RU" sz="1500" dirty="0">
                          <a:effectLst/>
                        </a:rPr>
                        <a:t>Стимулирую постановку вопросов к учителю при затруднениях в самостоятельной работе. </a:t>
                      </a:r>
                      <a:endParaRPr lang="ru-RU" sz="1500" dirty="0" smtClean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 smtClean="0">
                          <a:effectLst/>
                        </a:rPr>
                        <a:t>Оказываю </a:t>
                      </a:r>
                      <a:r>
                        <a:rPr lang="ru-RU" sz="1500" dirty="0">
                          <a:effectLst/>
                        </a:rPr>
                        <a:t>помощь ученикам в работе, стараюсь развивать их самостоятельность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 smtClean="0">
                          <a:effectLst/>
                        </a:rPr>
                        <a:t> </a:t>
                      </a:r>
                      <a:r>
                        <a:rPr lang="ru-RU" sz="1500" dirty="0">
                          <a:effectLst/>
                        </a:rPr>
                        <a:t>Обучаю умениям планировать работу, выполняя ее в должном темпе, и </a:t>
                      </a:r>
                      <a:r>
                        <a:rPr lang="ru-RU" sz="1500" dirty="0" smtClean="0">
                          <a:effectLst/>
                        </a:rPr>
                        <a:t>осуществлять контроль.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93" marR="37393" marT="37393" marB="37393"/>
                </a:tc>
                <a:extLst>
                  <a:ext uri="{0D108BD9-81ED-4DB2-BD59-A6C34878D82A}">
                    <a16:rowId xmlns:a16="http://schemas.microsoft.com/office/drawing/2014/main" val="1796934325"/>
                  </a:ext>
                </a:extLst>
              </a:tr>
              <a:tr h="241469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Организация самостоятельной работы вне класса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93" marR="37393" marT="37393" marB="37393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>
                          <a:effectLst/>
                        </a:rPr>
                        <a:t>Обеспечиваю в ходе домашней работы повторение пройденного, концентрируя внимание на наиболее существенных элементах программы, вызывающих обычно наибольшие затруднения. </a:t>
                      </a:r>
                      <a:endParaRPr lang="ru-RU" sz="1500" dirty="0" smtClean="0">
                        <a:effectLst/>
                      </a:endParaRP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 smtClean="0">
                          <a:effectLst/>
                        </a:rPr>
                        <a:t>Систематически </a:t>
                      </a:r>
                      <a:r>
                        <a:rPr lang="ru-RU" sz="1500" dirty="0">
                          <a:effectLst/>
                        </a:rPr>
                        <a:t>даю домашние задания по работе над типичными ошибками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</a:p>
                    <a:p>
                      <a:pPr marL="285750" indent="-2857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500" dirty="0" smtClean="0">
                          <a:effectLst/>
                        </a:rPr>
                        <a:t> </a:t>
                      </a:r>
                      <a:r>
                        <a:rPr lang="ru-RU" sz="1500" dirty="0">
                          <a:effectLst/>
                        </a:rPr>
                        <a:t>Четко инструктирую учащихся о порядке выполнения домашних работ, проверяю понимание этих инструкций </a:t>
                      </a:r>
                      <a:r>
                        <a:rPr lang="ru-RU" sz="1500" dirty="0" smtClean="0">
                          <a:effectLst/>
                        </a:rPr>
                        <a:t>обучающимися.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93" marR="37393" marT="37393" marB="37393"/>
                </a:tc>
                <a:extLst>
                  <a:ext uri="{0D108BD9-81ED-4DB2-BD59-A6C34878D82A}">
                    <a16:rowId xmlns:a16="http://schemas.microsoft.com/office/drawing/2014/main" val="320267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117070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722</Words>
  <Application>Microsoft Office PowerPoint</Application>
  <PresentationFormat>Широкоэкранный</PresentationFormat>
  <Paragraphs>98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Причины школьных неудач:</vt:lpstr>
      <vt:lpstr>Специфические факторы, негативно влияющие на успешность обучения английскому языку:</vt:lpstr>
      <vt:lpstr>Признаки неуспеваемости: </vt:lpstr>
      <vt:lpstr>Трудности при изучении английского языка: </vt:lpstr>
      <vt:lpstr>Презентация PowerPoint</vt:lpstr>
      <vt:lpstr>Профилактика неуспеваемости</vt:lpstr>
      <vt:lpstr>Презентация PowerPoint</vt:lpstr>
      <vt:lpstr>Индивидуальная работа с неуспевающими на уроках английского языка.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 Windows</cp:lastModifiedBy>
  <cp:revision>124</cp:revision>
  <dcterms:created xsi:type="dcterms:W3CDTF">2015-09-09T13:03:16Z</dcterms:created>
  <dcterms:modified xsi:type="dcterms:W3CDTF">2021-08-27T04:31:33Z</dcterms:modified>
</cp:coreProperties>
</file>