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2518-DCC2-47AE-B27A-332C21C579F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5989-F71C-477D-95A9-7A48FDC0C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633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2518-DCC2-47AE-B27A-332C21C579F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5989-F71C-477D-95A9-7A48FDC0C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021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2518-DCC2-47AE-B27A-332C21C579F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5989-F71C-477D-95A9-7A48FDC0C2E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4326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2518-DCC2-47AE-B27A-332C21C579F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5989-F71C-477D-95A9-7A48FDC0C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629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2518-DCC2-47AE-B27A-332C21C579F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5989-F71C-477D-95A9-7A48FDC0C2E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7747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2518-DCC2-47AE-B27A-332C21C579F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5989-F71C-477D-95A9-7A48FDC0C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24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2518-DCC2-47AE-B27A-332C21C579F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5989-F71C-477D-95A9-7A48FDC0C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110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2518-DCC2-47AE-B27A-332C21C579F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5989-F71C-477D-95A9-7A48FDC0C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15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2518-DCC2-47AE-B27A-332C21C579F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5989-F71C-477D-95A9-7A48FDC0C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162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2518-DCC2-47AE-B27A-332C21C579F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5989-F71C-477D-95A9-7A48FDC0C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800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2518-DCC2-47AE-B27A-332C21C579F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5989-F71C-477D-95A9-7A48FDC0C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788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2518-DCC2-47AE-B27A-332C21C579F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5989-F71C-477D-95A9-7A48FDC0C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042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2518-DCC2-47AE-B27A-332C21C579F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5989-F71C-477D-95A9-7A48FDC0C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208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2518-DCC2-47AE-B27A-332C21C579F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5989-F71C-477D-95A9-7A48FDC0C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329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2518-DCC2-47AE-B27A-332C21C579F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5989-F71C-477D-95A9-7A48FDC0C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94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2518-DCC2-47AE-B27A-332C21C579F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5989-F71C-477D-95A9-7A48FDC0C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82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32518-DCC2-47AE-B27A-332C21C579F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F565989-F71C-477D-95A9-7A48FDC0C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55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/>
              <a:t>«Отсутствие оценки является поэтому самым худшим видом оценки, поскольку это </a:t>
            </a:r>
            <a:r>
              <a:rPr lang="ru-RU" sz="4000" dirty="0" smtClean="0"/>
              <a:t>воздействие </a:t>
            </a:r>
            <a:r>
              <a:rPr lang="ru-RU" sz="4000" dirty="0"/>
              <a:t>не ориентирующее, а дезориентирующее.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rgbClr val="00B050"/>
                </a:solidFill>
              </a:rPr>
              <a:t>( Б.Г. Ананьев)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66" y="2486721"/>
            <a:ext cx="2827119" cy="408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9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«Я далек от намерения вообще изгнать отметку из школьной жизни. Нет, без отметки не обойтись» </a:t>
            </a:r>
            <a:r>
              <a:rPr lang="ru-RU" dirty="0">
                <a:solidFill>
                  <a:srgbClr val="00B050"/>
                </a:solidFill>
              </a:rPr>
              <a:t>(В.А. Сухомлинский)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7221" y="2443684"/>
            <a:ext cx="5832086" cy="437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6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«Оценка </a:t>
            </a:r>
            <a:r>
              <a:rPr lang="ru-RU" dirty="0" smtClean="0"/>
              <a:t>знаний </a:t>
            </a:r>
            <a:r>
              <a:rPr lang="ru-RU" dirty="0"/>
              <a:t>учащихся в той или иной форме является необходимой частью учебного процесса» </a:t>
            </a:r>
            <a:r>
              <a:rPr lang="ru-RU" dirty="0">
                <a:solidFill>
                  <a:srgbClr val="00B050"/>
                </a:solidFill>
              </a:rPr>
              <a:t>( В.М. Полонский)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6921" y="2453480"/>
            <a:ext cx="4834098" cy="418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6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839" y="312234"/>
            <a:ext cx="8917163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«Отметки, </a:t>
            </a:r>
            <a:r>
              <a:rPr lang="ru-RU" dirty="0"/>
              <a:t>с одной стороны, </a:t>
            </a:r>
            <a:r>
              <a:rPr lang="ru-RU" dirty="0" smtClean="0"/>
              <a:t>подменяют </a:t>
            </a:r>
            <a:r>
              <a:rPr lang="ru-RU" dirty="0"/>
              <a:t>прямые мотивы учения косвенными, а с другой - </a:t>
            </a:r>
            <a:r>
              <a:rPr lang="ru-RU" dirty="0" smtClean="0"/>
              <a:t>насаждают </a:t>
            </a:r>
            <a:r>
              <a:rPr lang="ru-RU" dirty="0"/>
              <a:t>в процессе обучения </a:t>
            </a:r>
            <a:r>
              <a:rPr lang="ru-RU" dirty="0" smtClean="0"/>
              <a:t>нервозность, </a:t>
            </a:r>
            <a:r>
              <a:rPr lang="ru-RU" dirty="0"/>
              <a:t>страх, неприязнь к учителю. Можно заставить учиться, но невозможно принудить к </a:t>
            </a:r>
            <a:r>
              <a:rPr lang="ru-RU" dirty="0" smtClean="0"/>
              <a:t>познавательной </a:t>
            </a:r>
            <a:r>
              <a:rPr lang="ru-RU" dirty="0"/>
              <a:t>активности, </a:t>
            </a:r>
            <a:r>
              <a:rPr lang="ru-RU" dirty="0" smtClean="0"/>
              <a:t>заставить </a:t>
            </a:r>
            <a:r>
              <a:rPr lang="ru-RU" dirty="0"/>
              <a:t>быть увлеченным в </a:t>
            </a:r>
            <a:r>
              <a:rPr lang="ru-RU" dirty="0" smtClean="0"/>
              <a:t>процессе </a:t>
            </a:r>
            <a:r>
              <a:rPr lang="ru-RU" dirty="0"/>
              <a:t>познания. Вот это - та радость и покидает школьника, когда его учебная деятельность управляется с помощью </a:t>
            </a:r>
            <a:r>
              <a:rPr lang="ru-RU" dirty="0" smtClean="0"/>
              <a:t>отметок» </a:t>
            </a:r>
            <a:br>
              <a:rPr lang="ru-RU" dirty="0" smtClean="0"/>
            </a:br>
            <a:r>
              <a:rPr lang="ru-RU" dirty="0" smtClean="0">
                <a:solidFill>
                  <a:srgbClr val="00B050"/>
                </a:solidFill>
              </a:rPr>
              <a:t>( </a:t>
            </a:r>
            <a:r>
              <a:rPr lang="ru-RU" dirty="0">
                <a:solidFill>
                  <a:srgbClr val="00B050"/>
                </a:solidFill>
              </a:rPr>
              <a:t>Ш.А. Амонашвили)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906" y="2911979"/>
            <a:ext cx="2499064" cy="394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0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«Главные </a:t>
            </a:r>
            <a:r>
              <a:rPr lang="ru-RU" dirty="0" smtClean="0"/>
              <a:t>противоречия </a:t>
            </a:r>
            <a:r>
              <a:rPr lang="ru-RU" dirty="0"/>
              <a:t>и недостатки </a:t>
            </a:r>
            <a:r>
              <a:rPr lang="ru-RU" dirty="0" smtClean="0"/>
              <a:t>существующей </a:t>
            </a:r>
            <a:r>
              <a:rPr lang="ru-RU" dirty="0"/>
              <a:t>системы контроля и оценки учебной работы у </a:t>
            </a:r>
            <a:r>
              <a:rPr lang="ru-RU" dirty="0" smtClean="0"/>
              <a:t>учащихся </a:t>
            </a:r>
            <a:r>
              <a:rPr lang="ru-RU" dirty="0"/>
              <a:t>показывают, что эта система, унаследованная нами от старых времен, давно </a:t>
            </a:r>
            <a:r>
              <a:rPr lang="ru-RU" dirty="0" smtClean="0"/>
              <a:t>устарела </a:t>
            </a:r>
            <a:r>
              <a:rPr lang="ru-RU" dirty="0"/>
              <a:t>и требует замены» </a:t>
            </a:r>
            <a:r>
              <a:rPr lang="ru-RU" dirty="0">
                <a:solidFill>
                  <a:srgbClr val="00B050"/>
                </a:solidFill>
              </a:rPr>
              <a:t>( Л.М. Фридман)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812" y="3256156"/>
            <a:ext cx="2408617" cy="342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1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23385"/>
            <a:ext cx="8596668" cy="17560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ОЦЕНКА – это определение степени</a:t>
            </a:r>
            <a:br>
              <a:rPr lang="ru-RU" b="1" dirty="0"/>
            </a:br>
            <a:r>
              <a:rPr lang="ru-RU" b="1" dirty="0"/>
              <a:t>усвоения обучаемыми знаний, умений</a:t>
            </a:r>
            <a:br>
              <a:rPr lang="ru-RU" b="1" dirty="0"/>
            </a:br>
            <a:r>
              <a:rPr lang="ru-RU" b="1" dirty="0"/>
              <a:t>и навыков.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751" y="2079454"/>
            <a:ext cx="7370956" cy="462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3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9682149" cy="3880773"/>
          </a:xfrm>
        </p:spPr>
        <p:txBody>
          <a:bodyPr>
            <a:normAutofit/>
          </a:bodyPr>
          <a:lstStyle/>
          <a:p>
            <a:r>
              <a:rPr lang="ru-RU" sz="2800" dirty="0"/>
              <a:t>1. Ученик не выучил урок - "2"</a:t>
            </a:r>
          </a:p>
          <a:p>
            <a:r>
              <a:rPr lang="ru-RU" sz="2800" dirty="0"/>
              <a:t>2. Не выполнил домашнее задание - "2"</a:t>
            </a:r>
          </a:p>
          <a:p>
            <a:r>
              <a:rPr lang="ru-RU" sz="2800" dirty="0"/>
              <a:t>3. Плохо выучил и сделал много ошибок -"2"</a:t>
            </a:r>
          </a:p>
          <a:p>
            <a:r>
              <a:rPr lang="ru-RU" sz="2800" dirty="0"/>
              <a:t>4. Пришёл на урок без школьных </a:t>
            </a:r>
            <a:r>
              <a:rPr lang="ru-RU" sz="2800" dirty="0" smtClean="0"/>
              <a:t>   принадлежностей </a:t>
            </a:r>
            <a:r>
              <a:rPr lang="ru-RU" sz="2800" dirty="0"/>
              <a:t>-"2"</a:t>
            </a:r>
          </a:p>
          <a:p>
            <a:r>
              <a:rPr lang="ru-RU" sz="2800" dirty="0"/>
              <a:t>5. Забыл тетрадь – „2“</a:t>
            </a:r>
          </a:p>
          <a:p>
            <a:r>
              <a:rPr lang="ru-RU" sz="2800" dirty="0"/>
              <a:t>6. Не следил за ходом урока, был вызван –„2“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7768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67268"/>
            <a:ext cx="8596668" cy="132699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Принципы построения системы оценивания.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9637544" cy="38807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Оценивание </a:t>
            </a:r>
            <a:r>
              <a:rPr lang="ru-RU" b="1" dirty="0"/>
              <a:t>является постоянным процессом, естественным образом</a:t>
            </a:r>
            <a:r>
              <a:rPr lang="ru-RU" b="1" dirty="0" smtClean="0"/>
              <a:t>, интегрированным </a:t>
            </a:r>
            <a:r>
              <a:rPr lang="ru-RU" b="1" dirty="0"/>
              <a:t>в образовательную практику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Оцениваться </a:t>
            </a:r>
            <a:r>
              <a:rPr lang="ru-RU" b="1" dirty="0"/>
              <a:t>с помощью отметки могут только результаты деятельности ученика, но не его личные качества.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Оценивать </a:t>
            </a:r>
            <a:r>
              <a:rPr lang="ru-RU" b="1" dirty="0"/>
              <a:t>можно только то, чему учат.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Критерии </a:t>
            </a:r>
            <a:r>
              <a:rPr lang="ru-RU" b="1" dirty="0"/>
              <a:t>оценивания и алгоритм выставления отметки заранее известны и педагогам, и учащимся. </a:t>
            </a:r>
            <a:endParaRPr lang="ru-RU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Система </a:t>
            </a:r>
            <a:r>
              <a:rPr lang="ru-RU" b="1" dirty="0"/>
              <a:t>оценивания выстраивается таким образом, чтобы учащиеся включались в контрольно-оценочную деятельность, приобретая навыки и привычку к самооценке.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2687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9269554" cy="131584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/>
              <a:t>6 правил технологии «Оценивания»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ЧТО</a:t>
            </a:r>
            <a:r>
              <a:rPr lang="ru-RU" sz="3600" dirty="0" smtClean="0"/>
              <a:t>? -  </a:t>
            </a:r>
            <a:r>
              <a:rPr lang="ru-RU" sz="3600" dirty="0"/>
              <a:t>Все действия! </a:t>
            </a:r>
          </a:p>
          <a:p>
            <a:r>
              <a:rPr lang="ru-RU" sz="3600" dirty="0"/>
              <a:t>КТО</a:t>
            </a:r>
            <a:r>
              <a:rPr lang="ru-RU" sz="3600" dirty="0" smtClean="0"/>
              <a:t>? -  </a:t>
            </a:r>
            <a:r>
              <a:rPr lang="ru-RU" sz="3600" dirty="0"/>
              <a:t>Ученик + учитель в диалоге</a:t>
            </a:r>
          </a:p>
          <a:p>
            <a:r>
              <a:rPr lang="ru-RU" sz="3600" dirty="0"/>
              <a:t>СКОЛЬКО</a:t>
            </a:r>
            <a:r>
              <a:rPr lang="ru-RU" sz="3600" dirty="0" smtClean="0"/>
              <a:t>? -  </a:t>
            </a:r>
            <a:r>
              <a:rPr lang="ru-RU" sz="3600" dirty="0"/>
              <a:t>Одна </a:t>
            </a:r>
          </a:p>
          <a:p>
            <a:r>
              <a:rPr lang="ru-RU" sz="3600" dirty="0"/>
              <a:t>ГДЕ</a:t>
            </a:r>
            <a:r>
              <a:rPr lang="ru-RU" sz="3600" dirty="0" smtClean="0"/>
              <a:t>? -  </a:t>
            </a:r>
            <a:r>
              <a:rPr lang="ru-RU" sz="3600" dirty="0"/>
              <a:t>В дневнике, журнале</a:t>
            </a:r>
          </a:p>
          <a:p>
            <a:r>
              <a:rPr lang="ru-RU" sz="3600" dirty="0"/>
              <a:t>КОГДА</a:t>
            </a:r>
            <a:r>
              <a:rPr lang="ru-RU" sz="3600" dirty="0" smtClean="0"/>
              <a:t>? -  </a:t>
            </a:r>
            <a:r>
              <a:rPr lang="ru-RU" sz="3600" dirty="0"/>
              <a:t>На каждом уроке</a:t>
            </a:r>
          </a:p>
          <a:p>
            <a:r>
              <a:rPr lang="ru-RU" sz="3600" dirty="0"/>
              <a:t>КАК</a:t>
            </a:r>
            <a:r>
              <a:rPr lang="ru-RU" sz="3600" dirty="0" smtClean="0"/>
              <a:t>? -  </a:t>
            </a:r>
            <a:r>
              <a:rPr lang="ru-RU" sz="3600" dirty="0"/>
              <a:t>Из среднего бала 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1276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</TotalTime>
  <Words>356</Words>
  <Application>Microsoft Office PowerPoint</Application>
  <PresentationFormat>Широкоэкранный</PresentationFormat>
  <Paragraphs>26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Trebuchet MS</vt:lpstr>
      <vt:lpstr>Wingdings</vt:lpstr>
      <vt:lpstr>Wingdings 3</vt:lpstr>
      <vt:lpstr>Аспект</vt:lpstr>
      <vt:lpstr>«Отсутствие оценки является поэтому самым худшим видом оценки, поскольку это воздействие не ориентирующее, а дезориентирующее.</vt:lpstr>
      <vt:lpstr>«Я далек от намерения вообще изгнать отметку из школьной жизни. Нет, без отметки не обойтись» (В.А. Сухомлинский)</vt:lpstr>
      <vt:lpstr>«Оценка знаний учащихся в той или иной форме является необходимой частью учебного процесса» ( В.М. Полонский)</vt:lpstr>
      <vt:lpstr>«Отметки, с одной стороны, подменяют прямые мотивы учения косвенными, а с другой - насаждают в процессе обучения нервозность, страх, неприязнь к учителю. Можно заставить учиться, но невозможно принудить к познавательной активности, заставить быть увлеченным в процессе познания. Вот это - та радость и покидает школьника, когда его учебная деятельность управляется с помощью отметок»  ( Ш.А. Амонашвили)  </vt:lpstr>
      <vt:lpstr>«Главные противоречия и недостатки существующей системы контроля и оценки учебной работы у учащихся показывают, что эта система, унаследованная нами от старых времен, давно устарела и требует замены» ( Л.М. Фридман)</vt:lpstr>
      <vt:lpstr>ОЦЕНКА – это определение степени усвоения обучаемыми знаний, умений и навыков. </vt:lpstr>
      <vt:lpstr>Презентация PowerPoint</vt:lpstr>
      <vt:lpstr>Принципы построения системы оценивания.</vt:lpstr>
      <vt:lpstr>6 правил технологии «Оценивания»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«Отсутствие оценки является поэтому самым худшим видом оценки, поскольку это воздействие не ориентирующее, а дезориентирующее.</dc:title>
  <dc:creator>Пользователь Windows</dc:creator>
  <cp:lastModifiedBy>Пользователь Windows</cp:lastModifiedBy>
  <cp:revision>12</cp:revision>
  <dcterms:created xsi:type="dcterms:W3CDTF">2019-11-17T12:39:43Z</dcterms:created>
  <dcterms:modified xsi:type="dcterms:W3CDTF">2019-11-20T14:25:30Z</dcterms:modified>
</cp:coreProperties>
</file>