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035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915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9339CC-D346-40D1-9D2C-EFBDD520B15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400F8E-51CA-47CE-A225-2EBFEF2547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1423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5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5pPr>
      <a:lvl6pPr marL="609585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6pPr>
      <a:lvl7pPr marL="1219170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7pPr>
      <a:lvl8pPr marL="1828754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8pPr>
      <a:lvl9pPr marL="2438339" algn="ctr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899" y="1023582"/>
            <a:ext cx="11605145" cy="2691050"/>
          </a:xfrm>
        </p:spPr>
        <p:txBody>
          <a:bodyPr/>
          <a:lstStyle/>
          <a:p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Педагогический совет на тему: «Повышение мотивации к обучению учащихся начальных классов»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65492" y="5065761"/>
            <a:ext cx="4526508" cy="165576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Подготовила: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Студентка Ш-42 группы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Сидельникова Анастасия</a:t>
            </a:r>
          </a:p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Преподаватель: Тур А.Р.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5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013" y="208506"/>
            <a:ext cx="11737074" cy="5741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Наиболее значимыми в работе по формированию  мотивации учения можно считать следующие установки и действия учителя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учет возрастных особенностей школьников;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 создание ситуации успеха;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выбор действия в соответствии с возможностями ученика;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 вера учителя в возможности ученика;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 использование проблемных ситуаций, споров, дискуссий;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 формирование адекватной самооценки у учащихся;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совместный с учащимися выбор средств по достижению цели;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использование коллективных и групповых форм работы;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эмоциональная речь учителя;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применение поощрения и порицания;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 создание атмосферы взаимопонимания и сотрудничества; 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 нестандартная форма проведения уроков;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 использование игровых технологий.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7625" y="2770496"/>
            <a:ext cx="2485720" cy="244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2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6979" y="276578"/>
            <a:ext cx="10194877" cy="2684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Значительное влияние на развитие мотивации учения могут оказывать родители. 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формирования положительной мотивации родителям можно опираться на следующие советы педагогов: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интересоваться делами, учебой ребенка;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помогать при выполнении домашних заданий в форме совета, не подавлять самостоятельность и инициативность;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объяснять ребенку, что его неудачи в учебе – это недостаток приложенных усилий (что-то не доучил, что-то не доработал);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6000"/>
              </a:lnSpc>
              <a:spcBef>
                <a:spcPts val="150"/>
              </a:spcBef>
              <a:spcAft>
                <a:spcPts val="1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чаще хвалить детей за их успехи, тем самым давать стимул двигаться дальше.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249" y="3026380"/>
            <a:ext cx="3118039" cy="383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056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0310" y="2552131"/>
            <a:ext cx="9444251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Спасибо за внимание!</a:t>
            </a:r>
            <a:endParaRPr lang="ru-RU" sz="3600" b="1" dirty="0" smtClean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3946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91" y="232013"/>
            <a:ext cx="8923140" cy="44218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7843">
            <a:off x="9184943" y="3718272"/>
            <a:ext cx="2668590" cy="266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710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32513" y="580087"/>
            <a:ext cx="8966580" cy="2832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0"/>
              </a:spcAft>
            </a:pP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2.Составить первичное представление о преобладании и действии тех или иных мотивов учения можно, наблюдая отношение школьника к учению. Выделяется несколько ступеней включенности обучаемого в процесс учения </a:t>
            </a:r>
            <a:r>
              <a:rPr lang="ru-RU" sz="28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положительное, отрицательное, безразличное (или нейтральное ).</a:t>
            </a:r>
            <a:endParaRPr lang="ru-RU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59" y="3412786"/>
            <a:ext cx="4653887" cy="309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07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95" y="398489"/>
            <a:ext cx="10306869" cy="580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35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96" y="341405"/>
            <a:ext cx="10284650" cy="30841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553" y="3795405"/>
            <a:ext cx="4980336" cy="2891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797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531" y="378791"/>
            <a:ext cx="10229326" cy="1941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07" y="2741285"/>
            <a:ext cx="6422374" cy="39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5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049" y="359393"/>
            <a:ext cx="10531523" cy="308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Учебная мотивация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определяется целым рядом специфических для этой деятельности факторов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во-первых,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она определяется самой образовательной системой, образовательным учреждением, где осуществляется учебная деятельность;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во-вторых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- организацией учебного процесса;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в-третьих.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  особенностями обучающегося (возраст, пол. интеллектуальное развитие, способности, уровень притязаний. самооценка, его взаимодействие с другими учениками и т.д.);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в- четвёртых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- особенностями педагога и, прежде всего, системой его отношений к ученику, к делу;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в-пятых.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-спецификой учебного предмета.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0810" y="3441775"/>
            <a:ext cx="3153923" cy="315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62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96120" y="441280"/>
            <a:ext cx="10299510" cy="3082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Существует много различных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причин снижения мотивации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учении. Перечислим некоторые.</a:t>
            </a:r>
          </a:p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Причинами снижения мотивации, зависящими от учителя,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являются: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неправильный отбор содержания учебного материала, вызывающего перегрузку учащихся;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невладение</a:t>
            </a: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учителем современными методами обучения и их оптимальным сочетанием,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неумение строить отношения с учащимися и организовывать взаимодействия школьников друг с другом:</a:t>
            </a:r>
            <a:endParaRPr lang="ru-RU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 особенности личности учителя, не всегда уделяют должного внимания мотивации учащихся.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389" y="3702915"/>
            <a:ext cx="3018607" cy="3018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898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5218" y="394002"/>
            <a:ext cx="9280478" cy="2562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Причинами снижения мотивации зависящими от ученика, являются: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низкий уровень знаний: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несформированность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учебной деятельности, и. прежде всего, приёмов самостоятельного приобретения знаний: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реже - </a:t>
            </a:r>
            <a:r>
              <a:rPr lang="ru-RU" sz="20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несложившиеся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отношения с классом;</a:t>
            </a:r>
            <a:endParaRPr lang="ru-R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76250">
              <a:lnSpc>
                <a:spcPct val="106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sz="20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·         в единичных случаях - задержки развития, аномальное развитие.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396" y="3301620"/>
            <a:ext cx="3177392" cy="317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55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自定义 274">
      <a:dk1>
        <a:sysClr val="windowText" lastClr="000000"/>
      </a:dk1>
      <a:lt1>
        <a:sysClr val="window" lastClr="FFFFFF"/>
      </a:lt1>
      <a:dk2>
        <a:srgbClr val="7F7F7F"/>
      </a:dk2>
      <a:lt2>
        <a:srgbClr val="7F7F7F"/>
      </a:lt2>
      <a:accent1>
        <a:srgbClr val="C00002"/>
      </a:accent1>
      <a:accent2>
        <a:srgbClr val="C00002"/>
      </a:accent2>
      <a:accent3>
        <a:srgbClr val="C00002"/>
      </a:accent3>
      <a:accent4>
        <a:srgbClr val="C00002"/>
      </a:accent4>
      <a:accent5>
        <a:srgbClr val="808080"/>
      </a:accent5>
      <a:accent6>
        <a:srgbClr val="808080"/>
      </a:accent6>
      <a:hlink>
        <a:srgbClr val="FFFFFF"/>
      </a:hlink>
      <a:folHlink>
        <a:srgbClr val="FFFFFF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Тема1" id="{3BEA1529-AAE7-45BC-A601-28B33D54C39D}" vid="{D5C1F1F0-EF64-459C-95A3-78A5AF7B73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</TotalTime>
  <Words>100</Words>
  <Application>Microsoft Office PowerPoint</Application>
  <PresentationFormat>Широкоэкранный</PresentationFormat>
  <Paragraphs>42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Symbol</vt:lpstr>
      <vt:lpstr>Times New Roman</vt:lpstr>
      <vt:lpstr>Тема1</vt:lpstr>
      <vt:lpstr>Педагогический совет на тему: «Повышение мотивации к обучению учащихся начальных классов»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на тему: «Повышение мотивации к обучению учащихся начальных классов»</dc:title>
  <dc:creator>Анастасия Сидельникова</dc:creator>
  <cp:lastModifiedBy>Анастасия Сидельникова</cp:lastModifiedBy>
  <cp:revision>2</cp:revision>
  <dcterms:created xsi:type="dcterms:W3CDTF">2021-03-18T18:01:25Z</dcterms:created>
  <dcterms:modified xsi:type="dcterms:W3CDTF">2021-03-18T18:16:38Z</dcterms:modified>
</cp:coreProperties>
</file>