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58" r:id="rId2"/>
    <p:sldId id="273" r:id="rId3"/>
    <p:sldId id="299" r:id="rId4"/>
    <p:sldId id="300" r:id="rId5"/>
    <p:sldId id="302" r:id="rId6"/>
    <p:sldId id="303" r:id="rId7"/>
    <p:sldId id="301" r:id="rId8"/>
    <p:sldId id="258" r:id="rId9"/>
    <p:sldId id="271" r:id="rId10"/>
    <p:sldId id="264" r:id="rId11"/>
    <p:sldId id="270" r:id="rId12"/>
    <p:sldId id="306" r:id="rId13"/>
    <p:sldId id="274" r:id="rId14"/>
    <p:sldId id="308" r:id="rId15"/>
    <p:sldId id="309" r:id="rId16"/>
    <p:sldId id="312" r:id="rId17"/>
    <p:sldId id="315" r:id="rId18"/>
    <p:sldId id="320" r:id="rId19"/>
    <p:sldId id="323" r:id="rId20"/>
    <p:sldId id="339" r:id="rId21"/>
    <p:sldId id="347" r:id="rId22"/>
    <p:sldId id="349" r:id="rId23"/>
    <p:sldId id="352" r:id="rId24"/>
    <p:sldId id="353" r:id="rId25"/>
    <p:sldId id="356" r:id="rId26"/>
    <p:sldId id="354" r:id="rId27"/>
    <p:sldId id="355" r:id="rId28"/>
    <p:sldId id="288" r:id="rId29"/>
    <p:sldId id="290" r:id="rId30"/>
    <p:sldId id="289" r:id="rId31"/>
    <p:sldId id="351" r:id="rId32"/>
    <p:sldId id="291" r:id="rId33"/>
    <p:sldId id="298" r:id="rId34"/>
    <p:sldId id="350" r:id="rId35"/>
    <p:sldId id="259" r:id="rId36"/>
    <p:sldId id="294" r:id="rId37"/>
    <p:sldId id="296" r:id="rId38"/>
    <p:sldId id="297" r:id="rId39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4A8F5-590A-4486-B72E-12F9433C76D5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01FBA-0DD9-4635-BF8F-6869D66D9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3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91D2F-0382-4EB5-93BF-9F24D4F96C3D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DFAC0-76D5-4D6B-B413-B23E458CF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6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DFAC0-76D5-4D6B-B413-B23E458CF15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8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E2936-3FD3-4ADF-839E-36EF278583B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1155A-1EB6-4434-A837-808FEFC6D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3777"/>
      </p:ext>
    </p:extLst>
  </p:cSld>
  <p:clrMapOvr>
    <a:masterClrMapping/>
  </p:clrMapOvr>
  <p:transition spd="slow"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08D11-A0BF-4AE3-A4F2-B7E1568EC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8771"/>
      </p:ext>
    </p:extLst>
  </p:cSld>
  <p:clrMapOvr>
    <a:masterClrMapping/>
  </p:clrMapOvr>
  <p:transition spd="slow"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7C92-0884-460A-BC68-9B957431C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56954"/>
      </p:ext>
    </p:extLst>
  </p:cSld>
  <p:clrMapOvr>
    <a:masterClrMapping/>
  </p:clrMapOvr>
  <p:transition spd="slow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B235-FF57-483E-9142-CEDAC15E6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45841"/>
      </p:ext>
    </p:extLst>
  </p:cSld>
  <p:clrMapOvr>
    <a:masterClrMapping/>
  </p:clrMapOvr>
  <p:transition spd="slow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0CA8A-F631-4642-8556-F63E39687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9263"/>
      </p:ext>
    </p:extLst>
  </p:cSld>
  <p:clrMapOvr>
    <a:masterClrMapping/>
  </p:clrMapOvr>
  <p:transition spd="slow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D4B9-25DF-4D5B-8DC4-2A3495800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65065"/>
      </p:ext>
    </p:extLst>
  </p:cSld>
  <p:clrMapOvr>
    <a:masterClrMapping/>
  </p:clrMapOvr>
  <p:transition spd="slow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680F8-178B-4CEF-8703-44823873C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64100"/>
      </p:ext>
    </p:extLst>
  </p:cSld>
  <p:clrMapOvr>
    <a:masterClrMapping/>
  </p:clrMapOvr>
  <p:transition spd="slow"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5675-9EE0-4B06-9A43-71B40939C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75796"/>
      </p:ext>
    </p:extLst>
  </p:cSld>
  <p:clrMapOvr>
    <a:masterClrMapping/>
  </p:clrMapOvr>
  <p:transition spd="slow"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28B2F-6286-474D-9BAD-DA9782B29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56907"/>
      </p:ext>
    </p:extLst>
  </p:cSld>
  <p:clrMapOvr>
    <a:masterClrMapping/>
  </p:clrMapOvr>
  <p:transition spd="slow"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4DCC6-3CB7-4BE1-9E88-01DC31C86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70311"/>
      </p:ext>
    </p:extLst>
  </p:cSld>
  <p:clrMapOvr>
    <a:masterClrMapping/>
  </p:clrMapOvr>
  <p:transition spd="slow"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0E6BD-151D-42FC-9EFE-562E44EBE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59497"/>
      </p:ext>
    </p:extLst>
  </p:cSld>
  <p:clrMapOvr>
    <a:masterClrMapping/>
  </p:clrMapOvr>
  <p:transition spd="slow"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33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CC7E387-7049-43BE-8314-35BD97199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91;&#1088;&#1086;&#1082;\&#1040;&#1091;&#1076;&#1080;&#1086;.wma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урок физики в 7 классе на тему: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КПД механизма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592888" cy="1752600"/>
          </a:xfrm>
        </p:spPr>
        <p:txBody>
          <a:bodyPr/>
          <a:lstStyle/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r>
              <a:rPr lang="ru-RU" sz="2000" dirty="0" smtClean="0"/>
              <a:t>Подготовил: учитель физики</a:t>
            </a:r>
          </a:p>
          <a:p>
            <a:pPr algn="r"/>
            <a:r>
              <a:rPr lang="ru-RU" sz="2000" dirty="0" smtClean="0"/>
              <a:t> Мякотина Е.И.</a:t>
            </a:r>
          </a:p>
          <a:p>
            <a:endParaRPr lang="ru-RU" sz="2000" dirty="0" smtClean="0"/>
          </a:p>
          <a:p>
            <a:r>
              <a:rPr lang="ru-RU" sz="2000" dirty="0" smtClean="0"/>
              <a:t>Вольск 2019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3525075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3595000069da5e54c25e4126663ea79259f933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90800" y="0"/>
            <a:ext cx="6400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 </a:t>
            </a:r>
            <a:endParaRPr lang="ru-RU" sz="6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4" name="Picture 6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571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971800"/>
            <a:ext cx="3571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3571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3571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8" y="3132354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292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7855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2" y="3048000"/>
            <a:ext cx="200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67" y="3042910"/>
            <a:ext cx="200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94" y="5029200"/>
            <a:ext cx="200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7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6" y="5029200"/>
            <a:ext cx="200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8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7" y="3048000"/>
            <a:ext cx="2000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9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5029200"/>
            <a:ext cx="2000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0" descr="image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4"/>
          <a:stretch>
            <a:fillRect/>
          </a:stretch>
        </p:blipFill>
        <p:spPr bwMode="auto">
          <a:xfrm>
            <a:off x="497223" y="3081265"/>
            <a:ext cx="2000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1" descr="image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7"/>
          <a:stretch>
            <a:fillRect/>
          </a:stretch>
        </p:blipFill>
        <p:spPr bwMode="auto">
          <a:xfrm>
            <a:off x="8590467" y="5048250"/>
            <a:ext cx="2000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Text Box 22"/>
          <p:cNvSpPr txBox="1">
            <a:spLocks noChangeArrowheads="1"/>
          </p:cNvSpPr>
          <p:nvPr/>
        </p:nvSpPr>
        <p:spPr bwMode="auto">
          <a:xfrm>
            <a:off x="2803525" y="1066800"/>
            <a:ext cx="6340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4.Какой из представленных рычагов будет находиться в равновесии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5141" name="Text Box 23"/>
          <p:cNvSpPr txBox="1">
            <a:spLocks noChangeArrowheads="1"/>
          </p:cNvSpPr>
          <p:nvPr/>
        </p:nvSpPr>
        <p:spPr bwMode="auto">
          <a:xfrm>
            <a:off x="381000" y="37338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ru-RU" sz="28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142" name="Text Box 24"/>
          <p:cNvSpPr txBox="1">
            <a:spLocks noChangeArrowheads="1"/>
          </p:cNvSpPr>
          <p:nvPr/>
        </p:nvSpPr>
        <p:spPr bwMode="auto">
          <a:xfrm>
            <a:off x="3810000" y="40386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endParaRPr lang="ru-RU" sz="2800" b="1" baseline="-25000">
              <a:latin typeface="Times New Roman" pitchFamily="18" charset="0"/>
            </a:endParaRPr>
          </a:p>
        </p:txBody>
      </p:sp>
      <p:sp>
        <p:nvSpPr>
          <p:cNvPr id="5143" name="Text Box 25"/>
          <p:cNvSpPr txBox="1">
            <a:spLocks noChangeArrowheads="1"/>
          </p:cNvSpPr>
          <p:nvPr/>
        </p:nvSpPr>
        <p:spPr bwMode="auto">
          <a:xfrm>
            <a:off x="5257800" y="41910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ru-RU" sz="28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144" name="Text Box 26"/>
          <p:cNvSpPr txBox="1">
            <a:spLocks noChangeArrowheads="1"/>
          </p:cNvSpPr>
          <p:nvPr/>
        </p:nvSpPr>
        <p:spPr bwMode="auto">
          <a:xfrm>
            <a:off x="685800" y="60198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ru-RU" sz="28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145" name="Text Box 27"/>
          <p:cNvSpPr txBox="1">
            <a:spLocks noChangeArrowheads="1"/>
          </p:cNvSpPr>
          <p:nvPr/>
        </p:nvSpPr>
        <p:spPr bwMode="auto">
          <a:xfrm>
            <a:off x="5029200" y="60960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ru-RU" sz="28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146" name="Text Box 28"/>
          <p:cNvSpPr txBox="1">
            <a:spLocks noChangeArrowheads="1"/>
          </p:cNvSpPr>
          <p:nvPr/>
        </p:nvSpPr>
        <p:spPr bwMode="auto">
          <a:xfrm>
            <a:off x="8305800" y="40386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endParaRPr lang="ru-RU" sz="2800" b="1" baseline="-25000">
              <a:latin typeface="Times New Roman" pitchFamily="18" charset="0"/>
            </a:endParaRPr>
          </a:p>
        </p:txBody>
      </p:sp>
      <p:sp>
        <p:nvSpPr>
          <p:cNvPr id="5147" name="Text Box 29"/>
          <p:cNvSpPr txBox="1">
            <a:spLocks noChangeArrowheads="1"/>
          </p:cNvSpPr>
          <p:nvPr/>
        </p:nvSpPr>
        <p:spPr bwMode="auto">
          <a:xfrm>
            <a:off x="8458200" y="6141027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</a:rPr>
              <a:t>F</a:t>
            </a:r>
            <a:r>
              <a:rPr lang="en-US" sz="2800" b="1" baseline="-25000" dirty="0">
                <a:latin typeface="Times New Roman" pitchFamily="18" charset="0"/>
              </a:rPr>
              <a:t>2</a:t>
            </a:r>
            <a:endParaRPr lang="ru-RU" sz="2800" b="1" baseline="-25000" dirty="0">
              <a:latin typeface="Times New Roman" pitchFamily="18" charset="0"/>
            </a:endParaRPr>
          </a:p>
        </p:txBody>
      </p:sp>
      <p:sp>
        <p:nvSpPr>
          <p:cNvPr id="5148" name="Text Box 30"/>
          <p:cNvSpPr txBox="1">
            <a:spLocks noChangeArrowheads="1"/>
          </p:cNvSpPr>
          <p:nvPr/>
        </p:nvSpPr>
        <p:spPr bwMode="auto">
          <a:xfrm>
            <a:off x="3733800" y="60198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endParaRPr lang="ru-RU" sz="2800" b="1" baseline="-25000">
              <a:latin typeface="Times New Roman" pitchFamily="18" charset="0"/>
            </a:endParaRPr>
          </a:p>
        </p:txBody>
      </p:sp>
      <p:sp>
        <p:nvSpPr>
          <p:cNvPr id="5149" name="Text Box 31"/>
          <p:cNvSpPr txBox="1">
            <a:spLocks noChangeArrowheads="1"/>
          </p:cNvSpPr>
          <p:nvPr/>
        </p:nvSpPr>
        <p:spPr bwMode="auto">
          <a:xfrm>
            <a:off x="1981200" y="3886200"/>
            <a:ext cx="564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А</a:t>
            </a:r>
            <a:r>
              <a:rPr lang="en-US" sz="2800" b="1" dirty="0" smtClean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50" name="Text Box 32"/>
          <p:cNvSpPr txBox="1">
            <a:spLocks noChangeArrowheads="1"/>
          </p:cNvSpPr>
          <p:nvPr/>
        </p:nvSpPr>
        <p:spPr bwMode="auto">
          <a:xfrm>
            <a:off x="6858000" y="3886200"/>
            <a:ext cx="542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Б</a:t>
            </a:r>
            <a:r>
              <a:rPr lang="en-US" sz="2800" b="1" dirty="0" smtClean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51" name="Text Box 33"/>
          <p:cNvSpPr txBox="1">
            <a:spLocks noChangeArrowheads="1"/>
          </p:cNvSpPr>
          <p:nvPr/>
        </p:nvSpPr>
        <p:spPr bwMode="auto">
          <a:xfrm>
            <a:off x="2057400" y="59436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В</a:t>
            </a:r>
            <a:r>
              <a:rPr lang="en-US" sz="2800" b="1" dirty="0" smtClean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52" name="Text Box 34"/>
          <p:cNvSpPr txBox="1">
            <a:spLocks noChangeArrowheads="1"/>
          </p:cNvSpPr>
          <p:nvPr/>
        </p:nvSpPr>
        <p:spPr bwMode="auto">
          <a:xfrm>
            <a:off x="6858000" y="5943600"/>
            <a:ext cx="5341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Г</a:t>
            </a:r>
            <a:r>
              <a:rPr lang="en-US" sz="2800" b="1" dirty="0" smtClean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3595000069da5e54c25e4126663ea79259f933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4600" y="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 </a:t>
            </a:r>
            <a:endParaRPr lang="ru-RU" sz="6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19400" y="1219200"/>
            <a:ext cx="611187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Aft>
                <a:spcPts val="0"/>
              </a:spcAft>
            </a:pPr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5.Подвижный блок дает выигрыш в силе в ….</a:t>
            </a:r>
          </a:p>
          <a:p>
            <a:pPr lvl="0">
              <a:spcAft>
                <a:spcPts val="0"/>
              </a:spcAft>
            </a:pPr>
            <a:endParaRPr lang="ru-RU" sz="2800" b="1" dirty="0" smtClean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А) в 2 раза</a:t>
            </a:r>
          </a:p>
          <a:p>
            <a:pPr lvl="0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Б) в 5 раз</a:t>
            </a:r>
          </a:p>
          <a:p>
            <a:pPr lvl="0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В) в 4 раза</a:t>
            </a:r>
          </a:p>
          <a:p>
            <a:pPr lvl="0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Г) в 3 раза</a:t>
            </a:r>
          </a:p>
          <a:p>
            <a:pPr lvl="0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Д) в 6 раз 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5337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52736"/>
            <a:ext cx="8589640" cy="1143000"/>
          </a:xfrm>
        </p:spPr>
        <p:txBody>
          <a:bodyPr/>
          <a:lstStyle/>
          <a:p>
            <a:pPr eaLnBrk="1" hangingPunct="1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/>
              <a:t>Оборудование: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229600" cy="4525963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 smtClean="0"/>
              <a:t>Штатив </a:t>
            </a:r>
          </a:p>
          <a:p>
            <a:pPr eaLnBrk="1" hangingPunct="1"/>
            <a:r>
              <a:rPr lang="ru-RU" dirty="0" smtClean="0"/>
              <a:t>Доска</a:t>
            </a:r>
          </a:p>
          <a:p>
            <a:pPr eaLnBrk="1" hangingPunct="1"/>
            <a:r>
              <a:rPr lang="ru-RU" dirty="0" smtClean="0"/>
              <a:t>Брусок</a:t>
            </a:r>
          </a:p>
          <a:p>
            <a:pPr eaLnBrk="1" hangingPunct="1"/>
            <a:r>
              <a:rPr lang="ru-RU" dirty="0" smtClean="0"/>
              <a:t>Динамометр</a:t>
            </a:r>
          </a:p>
          <a:p>
            <a:pPr eaLnBrk="1" hangingPunct="1"/>
            <a:r>
              <a:rPr lang="ru-RU" dirty="0" smtClean="0"/>
              <a:t>Мерная лента (линейка)</a:t>
            </a:r>
          </a:p>
        </p:txBody>
      </p:sp>
    </p:spTree>
    <p:extLst>
      <p:ext uri="{BB962C8B-B14F-4D97-AF65-F5344CB8AC3E}">
        <p14:creationId xmlns:p14="http://schemas.microsoft.com/office/powerpoint/2010/main" val="3650556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1714500"/>
          </a:xfrm>
        </p:spPr>
        <p:txBody>
          <a:bodyPr/>
          <a:lstStyle/>
          <a:p>
            <a:pPr algn="r" eaLnBrk="1" hangingPunct="1"/>
            <a:r>
              <a:rPr lang="ru-RU" sz="4000" dirty="0" smtClean="0"/>
              <a:t>Оформление результатов работы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>Таблица</a:t>
            </a:r>
            <a:endParaRPr lang="ru-RU" sz="4000" dirty="0" smtClean="0"/>
          </a:p>
        </p:txBody>
      </p:sp>
      <p:graphicFrame>
        <p:nvGraphicFramePr>
          <p:cNvPr id="42077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69395"/>
              </p:ext>
            </p:extLst>
          </p:nvPr>
        </p:nvGraphicFramePr>
        <p:xfrm>
          <a:off x="395288" y="2205038"/>
          <a:ext cx="8281169" cy="4104282"/>
        </p:xfrm>
        <a:graphic>
          <a:graphicData uri="http://schemas.openxmlformats.org/drawingml/2006/table">
            <a:tbl>
              <a:tblPr/>
              <a:tblGrid>
                <a:gridCol w="1403248"/>
                <a:gridCol w="1650774"/>
                <a:gridCol w="1155723"/>
                <a:gridCol w="1321347"/>
                <a:gridCol w="1479691"/>
                <a:gridCol w="1270386"/>
              </a:tblGrid>
              <a:tr h="1491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Вес тела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Р,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Высота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h,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Дж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Сила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Длина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затр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66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Вывод: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Зарядка для глаз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8839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768" y="214290"/>
            <a:ext cx="1785950" cy="16430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6613" y="5138734"/>
            <a:ext cx="1428760" cy="14144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285720" y="142852"/>
            <a:ext cx="1428760" cy="1214446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437396" y="5212187"/>
            <a:ext cx="1500198" cy="142876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699792" y="6320117"/>
            <a:ext cx="601665" cy="60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25486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75608 -0.693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-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2963E-6 L -0.75608 0.69305 " pathEditMode="relative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2037 L -0.79288 -0.765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74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7875 0.7456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14" y="300037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80872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16" y="2214554"/>
            <a:ext cx="2357454" cy="2143140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38713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43900" y="214290"/>
            <a:ext cx="500066" cy="4857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52657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C -0.41632 -0.02385 -0.83264 -0.04769 -0.83698 3.33333E-6 C -0.84132 0.04768 -0.0283 0.22199 -0.02569 0.28611 C -0.02309 0.35023 -0.8283 0.34097 -0.82083 0.38495 C -0.81337 0.42893 0.00816 0.49421 0.01945 0.55046 C 0.03073 0.60671 -0.6243 0.69398 -0.75312 0.72268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46501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u="sng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672"/>
            <a:ext cx="8496300" cy="4525962"/>
          </a:xfrm>
        </p:spPr>
        <p:txBody>
          <a:bodyPr/>
          <a:lstStyle/>
          <a:p>
            <a:pPr marL="95250" marR="95250" indent="0" algn="ctr"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Морякам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необходимо доставить на борт корабля бочки с пресной водой. Чтобы просто поднять их, надо приложить очень большую силу - силу, равную силе тяжести (весу) бочки. Такую силу моряки приложить не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могут.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Что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им необходимо сделать, чтобы решить проблему?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			</a:t>
            </a:r>
          </a:p>
        </p:txBody>
      </p:sp>
      <p:pic>
        <p:nvPicPr>
          <p:cNvPr id="13316" name="Picture 2" descr="C:\Documents and Settings\школа\Рабочий стол\физика на урок\задачи урока\naklon.files\15a-i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140968"/>
            <a:ext cx="871296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06589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43808" y="1412776"/>
            <a:ext cx="714380" cy="7143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32736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81 C -0.00104 0.07107 0.09549 0.12639 0.21701 0.12871 C 0.31337 0.13403 0.39236 0.10371 0.3941 0.06574 C 0.3941 0.02824 0.31667 -0.00717 0.21875 -0.00926 C 0.16962 -0.00926 0.12535 -0.00463 0.09375 0.0081 C 0.04792 0.02546 0.02118 0.05347 0.02118 0.08634 C 0.02118 0.10371 0.02899 0.1213 0.0434 0.13658 C 0.07622 0.16921 0.14132 0.19167 0.21545 0.19421 C 0.30243 0.19954 0.37344 0.17153 0.37344 0.13912 C 0.375 0.10371 0.30399 0.07361 0.21701 0.06829 C 0.17292 0.06829 0.13333 0.07361 0.10313 0.0838 C 0.06372 0.10116 0.03837 0.12871 0.03837 0.15671 C 0.03837 0.17153 0.04635 0.18681 0.05903 0.20209 C 0.08924 0.22963 0.14601 0.25232 0.21406 0.2544 C 0.29306 0.25718 0.35608 0.23218 0.35608 0.20209 C 0.35781 0.17153 0.29444 0.14398 0.21545 0.14144 C 0.17587 0.13912 0.13958 0.14398 0.11267 0.15394 C 0.07622 0.16921 0.0559 0.19167 0.0559 0.21945 C 0.0559 0.23218 0.06233 0.24699 0.07326 0.25972 C 0.10017 0.28519 0.15226 0.30509 0.21233 0.30741 C 0.28351 0.30741 0.34028 0.28727 0.34028 0.25972 C 0.34028 0.23218 0.28507 0.20695 0.21406 0.20417 C 0.17917 0.20417 0.14601 0.20949 0.1224 0.2169 C 0.08924 0.22963 0.06997 0.25232 0.06858 0.275 C 0.06858 0.28727 0.07622 0.3 0.08594 0.30996 C 0.10938 0.33542 0.15694 0.35278 0.21076 0.35278 C 0.27378 0.35533 0.32622 0.33796 0.32622 0.3125 C 0.3276 0.28727 0.27552 0.26505 0.21233 0.26227 C 0.18073 0.26227 0.15069 0.26505 0.13003 0.275 C 0.10017 0.28519 0.08281 0.30509 0.08281 0.32523 C 0.08281 0.33796 0.0875 0.34792 0.09688 0.3581 C 0.1191 0.38033 0.16024 0.3956 0.20903 0.39815 C 0.26753 0.39815 0.31337 0.38287 0.31337 0.36019 C 0.31493 0.33796 0.2691 0.31736 0.21076 0.31528 C 0.18212 0.31528 0.15694 0.31736 0.13802 0.32523 C 0.11111 0.33542 0.09549 0.35278 0.09549 0.37292 C 0.09549 0.38287 0.10017 0.39074 0.10816 0.40093 C 0.12708 0.42107 0.16493 0.4331 0.20903 0.43588 C 0.26128 0.43843 0.30243 0.42315 0.30243 0.40093 C 0.30243 0.38287 0.26285 0.36296 0.21076 0.36296 C 0.18385 0.36019 0.16024 0.36551 0.14271 0.37037 C 0.1191 0.38033 0.10486 0.3956 0.10486 0.4132 C 0.10486 0.42315 0.10938 0.43102 0.11736 0.43843 C 0.1349 0.45602 0.16962 0.46852 0.20764 0.4713 C 0.25486 0.47384 0.29306 0.45857 0.29306 0.44097 C 0.29306 0.42107 0.25486 0.40556 0.20903 0.40301 C 0.18715 0.40301 0.16493 0.40556 0.14896 0.4132 C 0.12708 0.42107 0.11441 0.4331 0.11441 0.45116 C 0.11441 0.45857 0.1191 0.46597 0.12535 0.47384 C 0.14132 0.48866 0.17118 0.50139 0.20764 0.50139 C 0.24861 0.50394 0.28351 0.49121 0.28351 0.47384 C 0.28351 0.45857 0.25017 0.44329 0.20764 0.44329 C 0.18854 0.44097 0.16823 0.44329 0.15399 0.44838 C 0.1349 0.45857 0.12378 0.4713 0.12378 0.4838 C 0.12378 0.49121 0.12708 0.49861 0.13333 0.50394 C 0.14757 0.51875 0.17448 0.52894 0.20764 0.53148 C 0.24549 0.53148 0.27552 0.51875 0.27552 0.50625 C 0.27552 0.49121 0.24549 0.47593 0.20764 0.47593 C 0.18854 0.47593 0.17118 0.47871 0.16024 0.4838 C 0.14132 0.48866 0.1316 0.50139 0.1316 0.51412 C 0.1316 0.51875 0.1349 0.52662 0.13958 0.53148 C 0.15226 0.54676 0.17743 0.55417 0.20608 0.55695 C 0.24097 0.55695 0.26753 0.54676 0.26753 0.53403 C 0.26753 0.51875 0.24097 0.5088 0.20764 0.50625 C 0.1901 0.50625 0.17448 0.5088 0.16319 0.51412 C 0.14757 0.51875 0.13802 0.52894 0.13802 0.54144 C 0.13802 0.54676 0.14132 0.55162 0.14601 0.55695 " pathEditMode="relative" rAng="0" ptsTypes="fffffffffffffffffffffffffffffffffffffffffffffffffffffffffffffffffff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1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зарядке!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1859441" cy="17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498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4017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Какую работу называют полезной?</a:t>
            </a:r>
          </a:p>
        </p:txBody>
      </p:sp>
      <p:pic>
        <p:nvPicPr>
          <p:cNvPr id="11267" name="Picture 5" descr="p-03h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52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95800" y="1295400"/>
            <a:ext cx="42830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Задание: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Бочку массой 200 кг надо поднять на борт корабля на высоту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5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м.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81000" y="4455175"/>
            <a:ext cx="8397875" cy="1404937"/>
          </a:xfrm>
          <a:prstGeom prst="rect">
            <a:avLst/>
          </a:prstGeom>
          <a:solidFill>
            <a:schemeClr val="bg1"/>
          </a:solidFill>
          <a:ln w="317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Работу, которую необходимо совершить непосредственно для выполнения конкретного задания, называют </a:t>
            </a:r>
            <a: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ПОЛЕЗНОЙ.</a:t>
            </a:r>
          </a:p>
        </p:txBody>
      </p:sp>
    </p:spTree>
    <p:extLst>
      <p:ext uri="{BB962C8B-B14F-4D97-AF65-F5344CB8AC3E}">
        <p14:creationId xmlns:p14="http://schemas.microsoft.com/office/powerpoint/2010/main" val="4427051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94976"/>
            <a:ext cx="8229600" cy="196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10" y="3760787"/>
            <a:ext cx="15430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0416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85" y="3810000"/>
            <a:ext cx="26892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" y="1524000"/>
            <a:ext cx="41513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4017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Какую работу называют полной (затраченной)?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95800" y="1295400"/>
            <a:ext cx="42830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Задание: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Бочку массой 200 кг надо поднять на борт корабля на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высоту 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5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м.</a:t>
            </a:r>
          </a:p>
        </p:txBody>
      </p:sp>
    </p:spTree>
    <p:extLst>
      <p:ext uri="{BB962C8B-B14F-4D97-AF65-F5344CB8AC3E}">
        <p14:creationId xmlns:p14="http://schemas.microsoft.com/office/powerpoint/2010/main" val="17660890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696200" cy="2746375"/>
          </a:xfrm>
        </p:spPr>
        <p:txBody>
          <a:bodyPr/>
          <a:lstStyle/>
          <a:p>
            <a:pPr eaLnBrk="1" hangingPunct="1">
              <a:defRPr/>
            </a:pPr>
            <a:r>
              <a:rPr lang="ru-RU" sz="129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КПД </a:t>
            </a:r>
            <a:br>
              <a:rPr lang="ru-RU" sz="129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</a:br>
            <a:r>
              <a:rPr lang="ru-RU" sz="6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простых механизмов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Тема урока:</a:t>
            </a:r>
          </a:p>
        </p:txBody>
      </p:sp>
    </p:spTree>
    <p:extLst>
      <p:ext uri="{BB962C8B-B14F-4D97-AF65-F5344CB8AC3E}">
        <p14:creationId xmlns:p14="http://schemas.microsoft.com/office/powerpoint/2010/main" val="3319094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Коэффициент полезного действия (КПД)</a:t>
            </a:r>
            <a:r>
              <a:rPr lang="ru-RU" sz="4000" dirty="0" smtClean="0"/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305800" cy="2062103"/>
          </a:xfrm>
          <a:prstGeom prst="rect">
            <a:avLst/>
          </a:prstGeom>
          <a:solidFill>
            <a:schemeClr val="bg1"/>
          </a:solidFill>
          <a:ln w="3175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Отношение полезной работы к полной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работе, выраженное в процентах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называется коэффициентом полезного действия механизма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14910" y="3941422"/>
            <a:ext cx="1560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КПД =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133600" y="3666785"/>
            <a:ext cx="777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u="sng" dirty="0">
                <a:solidFill>
                  <a:srgbClr val="000000"/>
                </a:solidFill>
                <a:latin typeface="Times New Roman" pitchFamily="18" charset="0"/>
              </a:rPr>
              <a:t>Ап</a:t>
            </a:r>
          </a:p>
          <a:p>
            <a:pPr eaLnBrk="1" hangingPunct="1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Аз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1091" y="4940581"/>
            <a:ext cx="3429000" cy="1524000"/>
          </a:xfrm>
          <a:prstGeom prst="rect">
            <a:avLst/>
          </a:prstGeom>
          <a:solidFill>
            <a:schemeClr val="bg1"/>
          </a:solidFill>
          <a:ln w="317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5029200"/>
            <a:ext cx="981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4000" b="1" dirty="0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η</a:t>
            </a:r>
            <a:r>
              <a:rPr lang="ru-RU" sz="4000" b="1" dirty="0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=  </a:t>
            </a:r>
            <a:endParaRPr lang="el-GR" sz="4000" b="1" dirty="0">
              <a:solidFill>
                <a:srgbClr val="00000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447800" y="4800600"/>
            <a:ext cx="777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u="sng" dirty="0">
                <a:solidFill>
                  <a:srgbClr val="000000"/>
                </a:solidFill>
                <a:latin typeface="Times New Roman" pitchFamily="18" charset="0"/>
              </a:rPr>
              <a:t>Ап</a:t>
            </a:r>
          </a:p>
          <a:p>
            <a:pPr eaLnBrk="1" hangingPunct="1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Аз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133600" y="5029200"/>
            <a:ext cx="167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100 %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7200" y="6278563"/>
            <a:ext cx="1387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этта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251325" y="3617913"/>
            <a:ext cx="45878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Коэффициент полезного действия не может быть больше 1 (или 100 %),             т.к. на практике всегда действуют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силы трения.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784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animBg="1"/>
      <p:bldP spid="8197" grpId="0"/>
      <p:bldP spid="8198" grpId="0"/>
      <p:bldP spid="8199" grpId="0" animBg="1"/>
      <p:bldP spid="8201" grpId="0"/>
      <p:bldP spid="8202" grpId="0"/>
      <p:bldP spid="8203" grpId="0"/>
      <p:bldP spid="8205" grpId="0"/>
      <p:bldP spid="82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 увеличить КПД?</a:t>
            </a:r>
          </a:p>
        </p:txBody>
      </p:sp>
      <p:pic>
        <p:nvPicPr>
          <p:cNvPr id="9220" name="Picture 4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136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Рычаг</a:t>
            </a:r>
          </a:p>
        </p:txBody>
      </p:sp>
      <p:pic>
        <p:nvPicPr>
          <p:cNvPr id="9222" name="Picture 6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3200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72200" y="152400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Наклонная плоскость</a:t>
            </a:r>
          </a:p>
        </p:txBody>
      </p:sp>
      <p:pic>
        <p:nvPicPr>
          <p:cNvPr id="9224" name="Picture 8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828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191000" y="1524000"/>
            <a:ext cx="1119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Блок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124200" y="1752600"/>
            <a:ext cx="0" cy="289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715000" y="1752600"/>
            <a:ext cx="0" cy="289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Учитывали ли мы при расчёте работы: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1000" y="3581400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Вес рычага?</a:t>
            </a:r>
          </a:p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Вес крючков?</a:t>
            </a:r>
          </a:p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Трение?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248400" y="3581400"/>
            <a:ext cx="2895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Трение  между  телом и плоскостью?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429000" y="3581400"/>
            <a:ext cx="2060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Вес   блока?</a:t>
            </a:r>
          </a:p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Вес верёвок?</a:t>
            </a:r>
          </a:p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Трение?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33400" y="4953000"/>
            <a:ext cx="8093075" cy="1585913"/>
          </a:xfrm>
          <a:prstGeom prst="rect">
            <a:avLst/>
          </a:prstGeom>
          <a:solidFill>
            <a:schemeClr val="bg1"/>
          </a:solidFill>
          <a:ln w="3175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Для увеличения КПД необходимо уменьшить трение и использовать лёгкие, но прочные 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864512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  <p:bldP spid="9223" grpId="0"/>
      <p:bldP spid="9225" grpId="0"/>
      <p:bldP spid="9226" grpId="0" animBg="1"/>
      <p:bldP spid="9227" grpId="0" animBg="1"/>
      <p:bldP spid="9228" grpId="0"/>
      <p:bldP spid="9229" grpId="0"/>
      <p:bldP spid="9230" grpId="0"/>
      <p:bldP spid="9231" grpId="0"/>
      <p:bldP spid="92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marL="0" indent="0" algn="ctr" eaLnBrk="1" hangingPunct="1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От чего может зависеть КПД наклонной плоскости?</a:t>
            </a:r>
          </a:p>
        </p:txBody>
      </p:sp>
      <p:graphicFrame>
        <p:nvGraphicFramePr>
          <p:cNvPr id="66573" name="Group 13"/>
          <p:cNvGraphicFramePr>
            <a:graphicFrameLocks noGrp="1"/>
          </p:cNvGraphicFramePr>
          <p:nvPr/>
        </p:nvGraphicFramePr>
        <p:xfrm>
          <a:off x="3832225" y="2955925"/>
          <a:ext cx="1479550" cy="946150"/>
        </p:xfrm>
        <a:graphic>
          <a:graphicData uri="http://schemas.openxmlformats.org/drawingml/2006/table">
            <a:tbl>
              <a:tblPr/>
              <a:tblGrid>
                <a:gridCol w="1479550"/>
              </a:tblGrid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ru-RU" sz="4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hlink"/>
                </a:solidFill>
              </a:rPr>
              <a:t/>
            </a:r>
            <a:br>
              <a:rPr lang="ru-RU" sz="3200" dirty="0" smtClean="0">
                <a:solidFill>
                  <a:schemeClr val="hlink"/>
                </a:solidFill>
              </a:rPr>
            </a:br>
            <a:r>
              <a:rPr lang="ru-RU" sz="3200" dirty="0" smtClean="0">
                <a:solidFill>
                  <a:schemeClr val="hlink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Исследовательская работа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Как зависит КПД при подъеме тела по наклонной плоскости </a:t>
            </a:r>
            <a:r>
              <a:rPr lang="ru-RU" u="sng" dirty="0" smtClean="0"/>
              <a:t>от высоты наклонной плоскости</a:t>
            </a:r>
            <a:r>
              <a:rPr lang="ru-RU" dirty="0" smtClean="0"/>
              <a:t>?</a:t>
            </a:r>
          </a:p>
          <a:p>
            <a:pPr eaLnBrk="1" hangingPunct="1"/>
            <a:r>
              <a:rPr lang="ru-RU" dirty="0" smtClean="0"/>
              <a:t>Как зависит КПД при подъеме тела по наклонной плоскости</a:t>
            </a:r>
            <a:r>
              <a:rPr lang="ru-RU" b="1" dirty="0" smtClean="0"/>
              <a:t> </a:t>
            </a:r>
            <a:r>
              <a:rPr lang="ru-RU" u="sng" dirty="0" smtClean="0"/>
              <a:t>от веса тела</a:t>
            </a:r>
            <a:r>
              <a:rPr lang="ru-RU" dirty="0" smtClean="0"/>
              <a:t>?</a:t>
            </a:r>
          </a:p>
          <a:p>
            <a:pPr eaLnBrk="1" hangingPunct="1"/>
            <a:r>
              <a:rPr lang="ru-RU" dirty="0"/>
              <a:t>Как зависит КПД при подъеме тела по наклонной плоскости</a:t>
            </a:r>
            <a:r>
              <a:rPr lang="ru-RU" b="1" dirty="0"/>
              <a:t> </a:t>
            </a:r>
            <a:r>
              <a:rPr lang="ru-RU" u="sng" dirty="0"/>
              <a:t>от </a:t>
            </a:r>
            <a:r>
              <a:rPr lang="ru-RU" u="sng" dirty="0" smtClean="0"/>
              <a:t>поверхности наклонной плоскости</a:t>
            </a:r>
            <a:r>
              <a:rPr lang="ru-RU" dirty="0" smtClean="0"/>
              <a:t>?</a:t>
            </a:r>
            <a:endParaRPr lang="ru-RU" dirty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u="sng" dirty="0" smtClean="0"/>
              <a:t>Примеры наклонной плоскости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Горные дороги вьются пологим "серпантином"</a:t>
            </a:r>
          </a:p>
        </p:txBody>
      </p:sp>
      <p:pic>
        <p:nvPicPr>
          <p:cNvPr id="23556" name="Picture 4" descr="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3" y="2708275"/>
            <a:ext cx="8856984" cy="4033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6587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Если увеличить (уменьшить) высоту наклонной плоскости, то КПД при подъеме тела по наклонной плоскости не изменится (увеличится, уменьшится).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Если увеличить (уменьшить) вес тела, то КПД при подъеме тела по наклонной плоскости не изменится (увеличится, уменьшится).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Если уменьшить (увеличить) трение, то КПД при подъеме тела по наклонной плоскости не изменится (увеличится, уменьшится).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hlink"/>
                </a:solidFill>
              </a:rPr>
              <a:t/>
            </a:r>
            <a:br>
              <a:rPr lang="ru-RU" sz="3200" dirty="0" smtClean="0">
                <a:solidFill>
                  <a:schemeClr val="hlink"/>
                </a:solidFill>
              </a:rPr>
            </a:br>
            <a:r>
              <a:rPr lang="ru-RU" sz="3200" dirty="0" smtClean="0">
                <a:solidFill>
                  <a:schemeClr val="hlink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Исследовательская работа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Как зависит КПД при подъеме тела по наклонной плоскости </a:t>
            </a:r>
            <a:r>
              <a:rPr lang="ru-RU" u="sng" dirty="0" smtClean="0"/>
              <a:t>от высоты наклонной плоскости</a:t>
            </a:r>
            <a:r>
              <a:rPr lang="ru-RU" dirty="0" smtClean="0"/>
              <a:t>?</a:t>
            </a:r>
          </a:p>
          <a:p>
            <a:pPr eaLnBrk="1" hangingPunct="1"/>
            <a:r>
              <a:rPr lang="ru-RU" dirty="0" smtClean="0"/>
              <a:t>Как зависит КПД при подъеме тела по наклонной плоскости</a:t>
            </a:r>
            <a:r>
              <a:rPr lang="ru-RU" b="1" dirty="0" smtClean="0"/>
              <a:t> </a:t>
            </a:r>
            <a:r>
              <a:rPr lang="ru-RU" u="sng" dirty="0" smtClean="0"/>
              <a:t>от веса тела</a:t>
            </a:r>
            <a:r>
              <a:rPr lang="ru-RU" dirty="0" smtClean="0"/>
              <a:t>?</a:t>
            </a:r>
          </a:p>
          <a:p>
            <a:pPr eaLnBrk="1" hangingPunct="1"/>
            <a:r>
              <a:rPr lang="ru-RU" dirty="0"/>
              <a:t>Как зависит КПД при подъеме тела по наклонной плоскости</a:t>
            </a:r>
            <a:r>
              <a:rPr lang="ru-RU" b="1" dirty="0"/>
              <a:t> </a:t>
            </a:r>
            <a:r>
              <a:rPr lang="ru-RU" u="sng" dirty="0"/>
              <a:t>от </a:t>
            </a:r>
            <a:r>
              <a:rPr lang="ru-RU" u="sng" dirty="0" smtClean="0"/>
              <a:t>поверхности наклонной плоскости</a:t>
            </a:r>
            <a:r>
              <a:rPr lang="ru-RU" dirty="0" smtClean="0"/>
              <a:t>?</a:t>
            </a:r>
            <a:endParaRPr lang="ru-RU" dirty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66939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7145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Оформление результатов исследования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                                               </a:t>
            </a:r>
            <a:r>
              <a:rPr lang="ru-RU" sz="2800" dirty="0" smtClean="0"/>
              <a:t>Таблица </a:t>
            </a:r>
          </a:p>
        </p:txBody>
      </p:sp>
      <p:graphicFrame>
        <p:nvGraphicFramePr>
          <p:cNvPr id="71757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643019"/>
              </p:ext>
            </p:extLst>
          </p:nvPr>
        </p:nvGraphicFramePr>
        <p:xfrm>
          <a:off x="457200" y="2205038"/>
          <a:ext cx="8435975" cy="4536631"/>
        </p:xfrm>
        <a:graphic>
          <a:graphicData uri="http://schemas.openxmlformats.org/drawingml/2006/table">
            <a:tbl>
              <a:tblPr/>
              <a:tblGrid>
                <a:gridCol w="1162050"/>
                <a:gridCol w="1439863"/>
                <a:gridCol w="1008062"/>
                <a:gridCol w="1152525"/>
                <a:gridCol w="1290638"/>
                <a:gridCol w="1108075"/>
                <a:gridCol w="1274762"/>
              </a:tblGrid>
              <a:tr h="130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Вес тела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Р,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Высота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h,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Дж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Сила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Длина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затр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КПД,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Вывод: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предложенных слов составьте стихотворение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latin typeface="Times New Roman"/>
                <a:ea typeface="Times New Roman"/>
              </a:rPr>
              <a:t>Наклонная, и, без, рычаг, не, вашей,  никак, плоскость, можем, блок, и, помощи</a:t>
            </a:r>
            <a:endParaRPr lang="ru-RU" sz="4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Наклонная плоскость, блок и рычаг-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Без них обойтись мы не можем никак.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в делах, и в жизни вы очень нужны,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общем для всех вы очень важны.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Домашнее задание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28596" y="2214554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читать, отвечать на 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вопросы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39624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7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435975" cy="2217737"/>
          </a:xfrm>
        </p:spPr>
        <p:txBody>
          <a:bodyPr/>
          <a:lstStyle/>
          <a:p>
            <a:pPr eaLnBrk="1" hangingPunct="1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Творческое </a:t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/>
            <a:r>
              <a:rPr lang="ru-RU" dirty="0" smtClean="0"/>
              <a:t>Простые механизмы у меня дома</a:t>
            </a:r>
          </a:p>
          <a:p>
            <a:pPr eaLnBrk="1" hangingPunct="1"/>
            <a:r>
              <a:rPr lang="ru-RU" dirty="0" smtClean="0"/>
              <a:t>Устройство мясорубки</a:t>
            </a:r>
          </a:p>
          <a:p>
            <a:pPr eaLnBrk="1" hangingPunct="1"/>
            <a:r>
              <a:rPr lang="ru-RU" dirty="0" smtClean="0"/>
              <a:t>Простые механизмы на даче</a:t>
            </a:r>
          </a:p>
          <a:p>
            <a:pPr eaLnBrk="1" hangingPunct="1"/>
            <a:r>
              <a:rPr lang="ru-RU" dirty="0" smtClean="0"/>
              <a:t>Простые механизмы в строительстве</a:t>
            </a:r>
          </a:p>
          <a:p>
            <a:pPr eaLnBrk="1" hangingPunct="1"/>
            <a:r>
              <a:rPr lang="ru-RU" dirty="0" smtClean="0"/>
              <a:t>Простые механизмы и тело человека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0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 КПД сегодня на уроке</a:t>
            </a:r>
          </a:p>
          <a:p>
            <a:pPr marL="1752600" lvl="3" indent="-381000" eaLnBrk="1" hangingPunct="1">
              <a:buFontTx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0%</a:t>
            </a:r>
          </a:p>
          <a:p>
            <a:pPr marL="1752600" lvl="3" indent="-381000" eaLnBrk="1" hangingPunct="1">
              <a:buFontTx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100%</a:t>
            </a:r>
          </a:p>
          <a:p>
            <a:pPr marL="1752600" lvl="3" indent="-381000" eaLnBrk="1" hangingPunct="1">
              <a:buFontTx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больше 100%</a:t>
            </a:r>
          </a:p>
          <a:p>
            <a:pPr marL="1752600" lvl="3" indent="-381000" eaLnBrk="1" hangingPunct="1">
              <a:buFontTx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меньше 100%</a:t>
            </a:r>
          </a:p>
          <a:p>
            <a:pPr marL="1752600" lvl="3" indent="-381000" eaLnBrk="1" hangingPunct="1">
              <a:buNone/>
            </a:pPr>
            <a:endParaRPr lang="ru-RU" sz="2800" dirty="0" smtClean="0"/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419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 </a:t>
            </a:r>
            <a:b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 работу на уроке!</a:t>
            </a:r>
            <a:b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Правильный ответ: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меньше 100%</a:t>
            </a:r>
          </a:p>
        </p:txBody>
      </p:sp>
      <p:pic>
        <p:nvPicPr>
          <p:cNvPr id="3" name="Picture 5" descr="f8d608fd2d03547ade4bdd56d034d4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642918"/>
            <a:ext cx="1860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Лестница 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1340768"/>
            <a:ext cx="8496944" cy="551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3208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урок\0004-004-Pri-stroitelstve-piramid-v-Drevnem-Egip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91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урок\egypt1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02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581525"/>
            <a:ext cx="8353425" cy="19431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остроумно использована наклонная плоскость на Красноярской ГЭС, где вместо шлюзов действует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судовозная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камера, движущаяся по наклонной эстакаде.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Для ее передвижения необходимо тяговое усилие в 4000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4" descr="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403027"/>
            <a:ext cx="6553200" cy="3887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1528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3595000069da5e54c25e4126663ea79259f933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4600" y="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 </a:t>
            </a:r>
            <a:endParaRPr lang="ru-RU" sz="6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90800" y="1219200"/>
            <a:ext cx="634047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«Золотое правило» механики, применимое ко всем механизмам: Во сколько раз мы выигрываем в силе, во столько раз проигрываем в …</a:t>
            </a:r>
          </a:p>
          <a:p>
            <a:pPr marL="457200">
              <a:spcAft>
                <a:spcPts val="0"/>
              </a:spcAft>
            </a:pPr>
            <a:endParaRPr lang="ru-RU" sz="3200" dirty="0" smtClean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А)мощности</a:t>
            </a:r>
            <a:endParaRPr lang="ru-RU" sz="3200" dirty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Б)времени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В)работе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Г)силе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Д)расстоянии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3595000069da5e54c25e4126663ea79259f933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4600" y="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 </a:t>
            </a:r>
            <a:endParaRPr lang="ru-RU" sz="6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14600" y="1219200"/>
            <a:ext cx="64166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Aft>
                <a:spcPts val="0"/>
              </a:spcAft>
            </a:pP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2.Какой 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из простых механизмов – неподвижный или подвижный блок дает выигрыш в 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силе</a:t>
            </a:r>
          </a:p>
          <a:p>
            <a:pPr lvl="0">
              <a:spcAft>
                <a:spcPts val="0"/>
              </a:spcAft>
            </a:pP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А)только неподвижный блок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Б)ни один не дает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В)все простые механизмы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Г) и подвижный блок, и рычаг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Д)и подвижный, и неподвижный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5337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710</Words>
  <Application>Microsoft Office PowerPoint</Application>
  <PresentationFormat>Экран (4:3)</PresentationFormat>
  <Paragraphs>158</Paragraphs>
  <Slides>38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Открытый урок физики в 7 классе на тему: КПД механизма</vt:lpstr>
      <vt:lpstr>Презентация PowerPoint</vt:lpstr>
      <vt:lpstr>Примеры наклонной плоскости</vt:lpstr>
      <vt:lpstr>Лестница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Лабораторная работа Оборудование:</vt:lpstr>
      <vt:lpstr>Оформление результатов работы   Таблица</vt:lpstr>
      <vt:lpstr>Зарядка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зарядке!</vt:lpstr>
      <vt:lpstr>Какую работу называют полезной?</vt:lpstr>
      <vt:lpstr>Какую работу называют полной (затраченной)?</vt:lpstr>
      <vt:lpstr>КПД  простых механизмов</vt:lpstr>
      <vt:lpstr>Коэффициент полезного действия (КПД) </vt:lpstr>
      <vt:lpstr>Как увеличить КПД?</vt:lpstr>
      <vt:lpstr>Проблема</vt:lpstr>
      <vt:lpstr>  Исследовательская работа </vt:lpstr>
      <vt:lpstr>Гипотеза </vt:lpstr>
      <vt:lpstr>  Исследовательская работа </vt:lpstr>
      <vt:lpstr>Оформление результатов исследования                                                Таблица </vt:lpstr>
      <vt:lpstr>Из предложенных слов составьте стихотворение</vt:lpstr>
      <vt:lpstr>Презентация PowerPoint</vt:lpstr>
      <vt:lpstr>Домашнее задание</vt:lpstr>
      <vt:lpstr>Творческое  домашнее задание  </vt:lpstr>
      <vt:lpstr>Презентация PowerPoint</vt:lpstr>
      <vt:lpstr>Спасибо  за работу на уроке!  Правильный ответ: меньше 100%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Анаит</dc:creator>
  <cp:lastModifiedBy>Елена</cp:lastModifiedBy>
  <cp:revision>94</cp:revision>
  <cp:lastPrinted>2014-05-06T19:41:25Z</cp:lastPrinted>
  <dcterms:created xsi:type="dcterms:W3CDTF">1601-01-01T00:00:00Z</dcterms:created>
  <dcterms:modified xsi:type="dcterms:W3CDTF">2019-04-26T05:26:40Z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