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725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4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2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3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68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17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42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19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7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8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24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5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8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8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1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6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0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AD59D-0C35-4E9B-94E2-3E3244CFDB47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0DBC-B263-4332-ACCD-4F9C16D87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53" y="559558"/>
            <a:ext cx="11177516" cy="5950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163" y="0"/>
            <a:ext cx="3022837" cy="268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5544" y="1233886"/>
            <a:ext cx="5248638" cy="4586068"/>
          </a:xfrm>
          <a:prstGeom prst="ellipse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Listening “what are they going to be?”</a:t>
            </a:r>
            <a:endParaRPr lang="ru-RU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1108" y="4346917"/>
            <a:ext cx="1040928" cy="16318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avatars.mds.yandex.net/get-pdb/1947635/6b520347-2e3a-4f95-9146-ddfa3847fe7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9" y="450166"/>
            <a:ext cx="5767753" cy="57818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1242676"/>
            <a:ext cx="10169769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latin typeface="Arial Black" panose="020B0A04020102020204" pitchFamily="34" charset="0"/>
              </a:rPr>
              <a:t>Listening </a:t>
            </a:r>
            <a:r>
              <a:rPr lang="en-US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/>
            </a:r>
            <a:br>
              <a:rPr lang="en-US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n-US" sz="4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“</a:t>
            </a:r>
            <a:r>
              <a:rPr lang="en-US" sz="4400" dirty="0">
                <a:solidFill>
                  <a:prstClr val="white"/>
                </a:solidFill>
                <a:latin typeface="Arial Black" panose="020B0A04020102020204" pitchFamily="34" charset="0"/>
              </a:rPr>
              <a:t>what are they going to be?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553304"/>
              </p:ext>
            </p:extLst>
          </p:nvPr>
        </p:nvGraphicFramePr>
        <p:xfrm>
          <a:off x="304067" y="3098041"/>
          <a:ext cx="11553825" cy="12801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014736"/>
                <a:gridCol w="3404381"/>
                <a:gridCol w="2729132"/>
                <a:gridCol w="2405576"/>
              </a:tblGrid>
              <a:tr h="7270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POLICE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OFFICER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COMPUTER PROGRAMMER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LIBRARIAN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DOCTOR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5" name="092 - Progress check, Part 1, Задание 1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19754" y="5283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960" y="1709253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 Black" panose="020B0A04020102020204" pitchFamily="34" charset="0"/>
              </a:rPr>
              <a:t>Listening </a:t>
            </a:r>
            <a:br>
              <a:rPr lang="en-US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prstClr val="white"/>
                </a:solidFill>
                <a:latin typeface="Arial Black" panose="020B0A04020102020204" pitchFamily="34" charset="0"/>
              </a:rPr>
              <a:t>“what are they going to be?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623835"/>
              </p:ext>
            </p:extLst>
          </p:nvPr>
        </p:nvGraphicFramePr>
        <p:xfrm>
          <a:off x="838200" y="3778885"/>
          <a:ext cx="108204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/>
                <a:gridCol w="2705100"/>
                <a:gridCol w="2705100"/>
                <a:gridCol w="2705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POLICE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OFFICER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COMPUTER PROGRAMMER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LIBRARIAN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DOCTOR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ru-RU" sz="3200" b="1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ru-RU" sz="3200" b="1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ru-RU" sz="3200" b="1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ru-RU" sz="3200" b="1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60" y="1591157"/>
            <a:ext cx="6287452" cy="3572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82" y="878269"/>
            <a:ext cx="4986778" cy="49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6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386751"/>
              </p:ext>
            </p:extLst>
          </p:nvPr>
        </p:nvGraphicFramePr>
        <p:xfrm>
          <a:off x="670560" y="474809"/>
          <a:ext cx="11125200" cy="597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5562600"/>
              </a:tblGrid>
              <a:tr h="4395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FORMAL LETTER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INFORMAL LETTER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9063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This</a:t>
                      </a:r>
                      <a:r>
                        <a:rPr lang="en-US" sz="2000" baseline="0" dirty="0" smtClean="0">
                          <a:latin typeface="Arial Black" panose="020B0A04020102020204" pitchFamily="34" charset="0"/>
                        </a:rPr>
                        <a:t> letter is written to a business, a collage, newspaper’s or journal’s agents.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This letter is a letter we would write to a friend or a family.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9063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We must</a:t>
                      </a:r>
                      <a:r>
                        <a:rPr lang="en-US" sz="2000" baseline="0" dirty="0" smtClean="0">
                          <a:latin typeface="Arial Black" panose="020B0A04020102020204" pitchFamily="34" charset="0"/>
                        </a:rPr>
                        <a:t> write our address and address of the newspaper’s or journal’s agencies, offices or colleges.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We</a:t>
                      </a:r>
                      <a:r>
                        <a:rPr lang="en-US" sz="2000" baseline="0" dirty="0" smtClean="0">
                          <a:latin typeface="Arial Black" panose="020B0A04020102020204" pitchFamily="34" charset="0"/>
                        </a:rPr>
                        <a:t> should write our full or short address in the top right corner.</a:t>
                      </a:r>
                      <a:endParaRPr lang="ru-RU" sz="20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9063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We use</a:t>
                      </a:r>
                      <a:r>
                        <a:rPr lang="en-US" sz="2000" baseline="0" dirty="0" smtClean="0">
                          <a:latin typeface="Arial Black" panose="020B0A04020102020204" pitchFamily="34" charset="0"/>
                        </a:rPr>
                        <a:t> for greeting the words:</a:t>
                      </a:r>
                    </a:p>
                    <a:p>
                      <a:pPr algn="l"/>
                      <a:r>
                        <a:rPr lang="en-US" sz="2000" baseline="0" dirty="0" smtClean="0">
                          <a:latin typeface="Arial Black" panose="020B0A04020102020204" pitchFamily="34" charset="0"/>
                        </a:rPr>
                        <a:t>Dear  Sir\ Madam + (surname, family name),</a:t>
                      </a:r>
                      <a:endParaRPr lang="ru-RU" sz="20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We use for greeting the words:</a:t>
                      </a:r>
                    </a:p>
                    <a:p>
                      <a:pPr algn="l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Dear +name,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9063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In the main paragraph, we should write what we want.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In the main paragraph, we should answer our friend’s questions.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9063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This letter we finish with sign off:</a:t>
                      </a:r>
                      <a:r>
                        <a:rPr lang="en-US" sz="2000" baseline="0" dirty="0" smtClean="0">
                          <a:latin typeface="Arial Black" panose="020B0A04020102020204" pitchFamily="34" charset="0"/>
                        </a:rPr>
                        <a:t> Yours,\Your faithfully, and write your first name and family name under the sign off.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This letter we finish with sign off: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Bye,\ Best wishes,\ Yours,</a:t>
                      </a:r>
                      <a:r>
                        <a:rPr lang="en-US" sz="2000" baseline="0" dirty="0" smtClean="0">
                          <a:latin typeface="Arial Black" panose="020B0A04020102020204" pitchFamily="34" charset="0"/>
                        </a:rPr>
                        <a:t> and write only our first name under the sign off.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1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416" y="2150005"/>
            <a:ext cx="11465168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aim of our lesson is 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to practise the topic 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Jobs” 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(“Professions”)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8547" y="4870158"/>
            <a:ext cx="9448800" cy="685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9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d.kopilkaurokov.ru/uploads/user_file_56fd300a58180/img_user_file_56fd300a58180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518160"/>
            <a:ext cx="11399520" cy="58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2734" y="503934"/>
            <a:ext cx="6682066" cy="98822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homework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7360" y="1600200"/>
            <a:ext cx="6187440" cy="445008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14528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make </a:t>
            </a: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crossword on the topic “Professions” (“Jobs”) using exercises 1 and 2 on page 24;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14528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write </a:t>
            </a: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formal letter using Pat’s letter on page 25.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https://en.islcollective.com/preview/201604/b2/jobs-and-professions-wordsearch-fun-activities-games-icebreakers-picture-descripti_8734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7190">
            <a:off x="929640" y="475841"/>
            <a:ext cx="2651760" cy="374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nyaz-school.ru/wp-content/uploads/2013/06/%D0%B4%D0%B5%D0%BB%D0%BE%D0%B2%D0%BE%D0%B5-%D0%BF%D0%B8%D1%81%D1%8C%D0%BC%D0%BE-%D0%BD%D0%B0-%D0%B0%D0%BD%D0%B3%D0%BB%D0%B8%D0%B9%D1%81%D0%BA%D0%BE%D0%BC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781">
            <a:off x="1140266" y="3444240"/>
            <a:ext cx="3524963" cy="264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ytimg.com/vi/wAyfCbTtIf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8430" y="286603"/>
            <a:ext cx="8610600" cy="6960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Self- assessment sheet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662418"/>
              </p:ext>
            </p:extLst>
          </p:nvPr>
        </p:nvGraphicFramePr>
        <p:xfrm>
          <a:off x="331526" y="1015166"/>
          <a:ext cx="1174674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501"/>
                <a:gridCol w="9276498"/>
                <a:gridCol w="18697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 Black" panose="020B0A04020102020204" pitchFamily="34" charset="0"/>
                        </a:rPr>
                        <a:t>№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Names of tasks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Your mark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Scheme “Jobs” (work in group)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Board game “What do these people do at their jobs?”</a:t>
                      </a:r>
                    </a:p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(work in pairs)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Listening “What are they going to be?” </a:t>
                      </a:r>
                    </a:p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(individual work)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Mini- project “Formal &amp;</a:t>
                      </a:r>
                      <a:r>
                        <a:rPr lang="en-US" sz="2400" b="1" baseline="0" dirty="0" smtClean="0">
                          <a:latin typeface="Arial Black" panose="020B0A04020102020204" pitchFamily="34" charset="0"/>
                        </a:rPr>
                        <a:t> Informal letter”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4517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5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 Black" panose="020B0A04020102020204" pitchFamily="34" charset="0"/>
                        </a:rPr>
                        <a:t>Total mark</a:t>
                      </a:r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018430" y="5106538"/>
            <a:ext cx="8610600" cy="48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Rating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scale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14971"/>
              </p:ext>
            </p:extLst>
          </p:nvPr>
        </p:nvGraphicFramePr>
        <p:xfrm>
          <a:off x="300251" y="5769338"/>
          <a:ext cx="1169613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442"/>
                <a:gridCol w="3712191"/>
                <a:gridCol w="39714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0-1 mistakes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2-3 mistakes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More than 3 mistakes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“5”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“4”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Black" panose="020B0A04020102020204" pitchFamily="34" charset="0"/>
                        </a:rPr>
                        <a:t>“3”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4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087" y="4303111"/>
            <a:ext cx="4872250" cy="194567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are we going to talk about?</a:t>
            </a:r>
            <a:endParaRPr lang="ru-RU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37513" y="4586205"/>
            <a:ext cx="5958952" cy="13794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We are going to talk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about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_____________________.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900" y="163773"/>
            <a:ext cx="3930565" cy="3684896"/>
          </a:xfrm>
          <a:prstGeom prst="rect">
            <a:avLst/>
          </a:prstGeom>
        </p:spPr>
      </p:pic>
      <p:pic>
        <p:nvPicPr>
          <p:cNvPr id="2050" name="Picture 2" descr="https://thumbs.dreamstime.com/b/%D0%B4%D0%BE%D0%BA%D1%82%D0%BE%D1%80-visiting-%D0%B8-%D0%B3%D0%BE%D0%B2%D0%BE%D1%80%D0%B8%D1%82%D1%8C-%D1%81-%D0%BF%D0%BE%D0%B6%D0%B8-%D1%8B%D0%BC-%D0%BF%D0%B0%D1%86%D0%B8%D0%B5%D0%BD%D1%82%D0%BE%D0%BC-%D0%BD%D0%B0-%D0%BA%D1%80%D0%BE%D0%B2%D0%B0%D1%82%D0%B8-81997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50" y="520648"/>
            <a:ext cx="4098885" cy="35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534" y="163773"/>
            <a:ext cx="4162550" cy="36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3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416" y="2150005"/>
            <a:ext cx="11465168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aim of our lesson is 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to practise the topic “Jobs” (“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Professions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”)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8547" y="4870158"/>
            <a:ext cx="9448800" cy="685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5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81" y="729265"/>
            <a:ext cx="10822034" cy="8193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SCHEME “</a:t>
            </a:r>
            <a:r>
              <a:rPr lang="en-US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jOBS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”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360" y="6033945"/>
            <a:ext cx="10820400" cy="7019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t="5579" r="19496" b="12667"/>
          <a:stretch/>
        </p:blipFill>
        <p:spPr>
          <a:xfrm>
            <a:off x="383958" y="1198780"/>
            <a:ext cx="11421204" cy="5186149"/>
          </a:xfrm>
          <a:prstGeom prst="rect">
            <a:avLst/>
          </a:prstGeom>
        </p:spPr>
      </p:pic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261280" y="2006710"/>
            <a:ext cx="10821840" cy="3478161"/>
          </a:xfrm>
        </p:spPr>
      </p:sp>
    </p:spTree>
    <p:extLst>
      <p:ext uri="{BB962C8B-B14F-4D97-AF65-F5344CB8AC3E}">
        <p14:creationId xmlns:p14="http://schemas.microsoft.com/office/powerpoint/2010/main" val="27095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623" y="135336"/>
            <a:ext cx="10822034" cy="81935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SCHEME “JOBS”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360" y="6033945"/>
            <a:ext cx="10820400" cy="7019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6" y="954691"/>
            <a:ext cx="11110055" cy="5623530"/>
          </a:xfrm>
          <a:prstGeom prst="rect">
            <a:avLst/>
          </a:prstGeom>
        </p:spPr>
      </p:pic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394899" y="2906768"/>
            <a:ext cx="10821840" cy="3478161"/>
          </a:xfrm>
        </p:spPr>
      </p:sp>
    </p:spTree>
    <p:extLst>
      <p:ext uri="{BB962C8B-B14F-4D97-AF65-F5344CB8AC3E}">
        <p14:creationId xmlns:p14="http://schemas.microsoft.com/office/powerpoint/2010/main" val="11574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945" y="-3209684"/>
            <a:ext cx="45719" cy="505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4359" y="2038554"/>
            <a:ext cx="11110055" cy="4375894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360" y="6033945"/>
            <a:ext cx="10820400" cy="7019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mariyank.ucoz.org/jobs-board-game_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3086" r="2235" b="4974"/>
          <a:stretch/>
        </p:blipFill>
        <p:spPr bwMode="auto">
          <a:xfrm>
            <a:off x="532263" y="1493216"/>
            <a:ext cx="11262151" cy="49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4560" y="292887"/>
            <a:ext cx="38933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BOARD GAME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“Who does it?”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9224" y="1979783"/>
            <a:ext cx="487227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job is good for you? 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1439" y="1257407"/>
            <a:ext cx="383951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_________  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good 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me 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because 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like to 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__________.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3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7445" y="313898"/>
            <a:ext cx="9448800" cy="124014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Let’s have a rest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www.culture.ru/storage/images/1d1aafc71760725ffc18572aa206ea1a/1782ebfdd8bad2d1008da287b76025d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16" y="1554041"/>
            <a:ext cx="9680812" cy="510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408</TotalTime>
  <Words>403</Words>
  <Application>Microsoft Office PowerPoint</Application>
  <PresentationFormat>Произвольный</PresentationFormat>
  <Paragraphs>76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След самолета</vt:lpstr>
      <vt:lpstr>Презентация PowerPoint</vt:lpstr>
      <vt:lpstr>Self- assessment sheet</vt:lpstr>
      <vt:lpstr>What are we going to talk about?</vt:lpstr>
      <vt:lpstr>The aim of our lesson is to practise the topic “Jobs” (“Professions”)</vt:lpstr>
      <vt:lpstr>SCHEME “jOBS” </vt:lpstr>
      <vt:lpstr>SCHEME “JOBS”</vt:lpstr>
      <vt:lpstr>                                                    </vt:lpstr>
      <vt:lpstr>Презентация PowerPoint</vt:lpstr>
      <vt:lpstr>Let’s have a rest</vt:lpstr>
      <vt:lpstr>Listening “what are they going to be?”</vt:lpstr>
      <vt:lpstr>Listening  “what are they going to be?</vt:lpstr>
      <vt:lpstr>Listening  “what are they going to be?</vt:lpstr>
      <vt:lpstr>Презентация PowerPoint</vt:lpstr>
      <vt:lpstr>Презентация PowerPoint</vt:lpstr>
      <vt:lpstr>The aim of our lesson is to practise the topic “Jobs” (“Professions”)</vt:lpstr>
      <vt:lpstr>Презентация PowerPoint</vt:lpstr>
      <vt:lpstr>homework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1</cp:lastModifiedBy>
  <cp:revision>24</cp:revision>
  <dcterms:created xsi:type="dcterms:W3CDTF">2020-01-25T09:41:01Z</dcterms:created>
  <dcterms:modified xsi:type="dcterms:W3CDTF">2020-01-28T14:14:04Z</dcterms:modified>
</cp:coreProperties>
</file>