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84" r:id="rId3"/>
    <p:sldId id="265" r:id="rId4"/>
    <p:sldId id="286" r:id="rId5"/>
    <p:sldId id="287" r:id="rId6"/>
    <p:sldId id="288" r:id="rId7"/>
    <p:sldId id="289" r:id="rId8"/>
    <p:sldId id="261" r:id="rId9"/>
    <p:sldId id="290" r:id="rId10"/>
    <p:sldId id="273" r:id="rId11"/>
    <p:sldId id="263" r:id="rId12"/>
    <p:sldId id="291" r:id="rId13"/>
    <p:sldId id="279" r:id="rId14"/>
    <p:sldId id="264" r:id="rId15"/>
    <p:sldId id="278" r:id="rId16"/>
    <p:sldId id="292" r:id="rId17"/>
    <p:sldId id="293" r:id="rId18"/>
    <p:sldId id="283" r:id="rId19"/>
    <p:sldId id="294" r:id="rId20"/>
    <p:sldId id="296" r:id="rId21"/>
    <p:sldId id="274" r:id="rId22"/>
    <p:sldId id="297" r:id="rId23"/>
    <p:sldId id="307" r:id="rId24"/>
    <p:sldId id="308" r:id="rId25"/>
    <p:sldId id="298" r:id="rId26"/>
    <p:sldId id="299" r:id="rId27"/>
    <p:sldId id="300" r:id="rId28"/>
    <p:sldId id="277" r:id="rId29"/>
    <p:sldId id="301" r:id="rId30"/>
    <p:sldId id="302" r:id="rId31"/>
    <p:sldId id="303" r:id="rId32"/>
    <p:sldId id="304" r:id="rId33"/>
    <p:sldId id="305" r:id="rId34"/>
    <p:sldId id="280" r:id="rId35"/>
    <p:sldId id="281" r:id="rId36"/>
    <p:sldId id="306" r:id="rId37"/>
    <p:sldId id="28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9966FF"/>
    <a:srgbClr val="00FFFF"/>
    <a:srgbClr val="FF0066"/>
    <a:srgbClr val="D60093"/>
    <a:srgbClr val="000066"/>
    <a:srgbClr val="FF0000"/>
    <a:srgbClr val="66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B6EC8-9BE4-401E-A734-2E09B8ACDBD5}" type="datetimeFigureOut">
              <a:rPr lang="ru-RU" smtClean="0"/>
              <a:pPr/>
              <a:t>11.06.2022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0E5AF-86EC-4C2F-BA23-57D19369C8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06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E5AF-86EC-4C2F-BA23-57D19369C85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4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E5AF-86EC-4C2F-BA23-57D19369C85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4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 userDrawn="1"/>
        </p:nvSpPr>
        <p:spPr>
          <a:xfrm>
            <a:off x="683568" y="981074"/>
            <a:ext cx="7776864" cy="482419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 userDrawn="1"/>
        </p:nvSpPr>
        <p:spPr>
          <a:xfrm>
            <a:off x="683568" y="981074"/>
            <a:ext cx="7776864" cy="4863712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4778854"/>
            <a:ext cx="3096344" cy="1973972"/>
          </a:xfrm>
          <a:prstGeom prst="rect">
            <a:avLst/>
          </a:prstGeom>
        </p:spPr>
      </p:pic>
      <p:pic>
        <p:nvPicPr>
          <p:cNvPr id="2058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403" y="54399"/>
            <a:ext cx="12017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 userDrawn="1"/>
        </p:nvGrpSpPr>
        <p:grpSpPr>
          <a:xfrm>
            <a:off x="161496" y="5530470"/>
            <a:ext cx="1177394" cy="1160728"/>
            <a:chOff x="303822" y="4689077"/>
            <a:chExt cx="1598082" cy="1599671"/>
          </a:xfrm>
        </p:grpSpPr>
        <p:pic>
          <p:nvPicPr>
            <p:cNvPr id="2052" name="Picture 4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96812">
              <a:off x="339216" y="5541830"/>
              <a:ext cx="719137" cy="77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872636">
              <a:off x="303822" y="4689077"/>
              <a:ext cx="841375" cy="87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529" y="5373216"/>
              <a:ext cx="841375" cy="87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883739" y="188640"/>
            <a:ext cx="1204490" cy="122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883739" y="5415069"/>
            <a:ext cx="12017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698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605697" y="664961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err="1" smtClean="0">
                <a:solidFill>
                  <a:schemeClr val="tx1"/>
                </a:solidFill>
                <a:latin typeface="Georgia" pitchFamily="18" charset="0"/>
              </a:rPr>
              <a:t>vedvalya</a:t>
            </a:r>
            <a:endParaRPr lang="ru-RU" sz="1200" b="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3608" y="3886200"/>
            <a:ext cx="6400800" cy="13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95435-1C6A-4EFF-B8D1-E9FDC4D8277B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65C12-DF3B-48C0-AC40-1A4AA6ED4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3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03B60-6E77-40F3-A455-45AC2B70BD71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CC8FF-D435-4340-9369-CACA35986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16ACC-415E-4EAA-9878-58F05BCB0455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4045-A2C5-495F-91AB-25909C8B3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0A1AA-3B15-437B-8299-C08BB15CEC3F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1746C-2B55-4C70-A030-E4012C07D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4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9D6A2-9946-4814-81F6-0ADB9688BE19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AE03F-714A-48FE-97D5-28E170ECA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92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AF945-92FB-420E-8269-F3399F8C6016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326D3-6C4B-4D15-8F36-A6F396CAC7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09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28A0-50FE-49A5-8F54-C50A5DB1E8C7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6ADED-E914-4D9D-9CA8-C658AD4EC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6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 userDrawn="1"/>
        </p:nvSpPr>
        <p:spPr>
          <a:xfrm>
            <a:off x="467544" y="260648"/>
            <a:ext cx="8424936" cy="1152128"/>
          </a:xfrm>
          <a:prstGeom prst="ellipse">
            <a:avLst/>
          </a:prstGeom>
          <a:solidFill>
            <a:schemeClr val="tx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0FFC0-30F2-4ACF-8FEC-A3A56243B1BE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AFD3B-14F6-494B-B0E3-34C28BB0D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70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D82B-F328-4E8B-A8FE-6B7DDDD9A851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55867-961A-45F1-B2AC-C53EA0D88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9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EDF52-9E96-4383-8D6A-A38F20C21FC8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E871-8EFB-42E5-9342-5EAC097AF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3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1867-121F-4059-A4AB-CD9E6BF4FF3B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2AD00-5FC5-421D-9EB6-33A31542E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19" flipV="1">
            <a:off x="8740277" y="245811"/>
            <a:ext cx="351855" cy="73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317011" y="-98796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сортировка 2"/>
          <p:cNvSpPr/>
          <p:nvPr userDrawn="1"/>
        </p:nvSpPr>
        <p:spPr>
          <a:xfrm>
            <a:off x="32748" y="5935712"/>
            <a:ext cx="374828" cy="723110"/>
          </a:xfrm>
          <a:prstGeom prst="flowChartSor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3957">
            <a:off x="420795" y="5859220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5027" flipV="1">
            <a:off x="8302154" y="339293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5" y="6456827"/>
            <a:ext cx="7493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Рамка 8"/>
          <p:cNvSpPr/>
          <p:nvPr/>
        </p:nvSpPr>
        <p:spPr>
          <a:xfrm>
            <a:off x="0" y="-27384"/>
            <a:ext cx="9144000" cy="6885848"/>
          </a:xfrm>
          <a:prstGeom prst="frame">
            <a:avLst>
              <a:gd name="adj1" fmla="val 1574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38670" y="1739249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9039BE-E56C-477E-837E-A83752343578}" type="datetimeFigureOut">
              <a:rPr lang="ru-RU"/>
              <a:pPr>
                <a:defRPr/>
              </a:pPr>
              <a:t>11.06.2022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CA0A7B-A541-4AB6-A0E5-32F92CCE6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pa1.narvii.com/7086/bd006ee518a8eb9263a8ea7b392edbc3bf2eb061r1-600-450_hq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" y="-10616"/>
            <a:ext cx="9158155" cy="68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anfari-boobooka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54425"/>
            <a:ext cx="609600" cy="609600"/>
          </a:xfrm>
          <a:prstGeom prst="rect">
            <a:avLst/>
          </a:prstGeom>
        </p:spPr>
      </p:pic>
      <p:pic>
        <p:nvPicPr>
          <p:cNvPr id="1030" name="Picture 6" descr="http://s10.rimg.info/3eb0848dbe697102b1a028805ad329f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068960"/>
            <a:ext cx="3276372" cy="40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902" y="279298"/>
            <a:ext cx="43604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400" b="1" cap="none" spc="50" dirty="0" smtClean="0">
                <a:ln w="11430"/>
                <a:solidFill>
                  <a:srgbClr val="99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Исаак Ньютон </a:t>
            </a:r>
          </a:p>
          <a:p>
            <a:pPr lvl="0"/>
            <a:r>
              <a:rPr lang="ru-RU" sz="4400" b="1" cap="none" spc="50" dirty="0" smtClean="0">
                <a:ln w="11430"/>
                <a:solidFill>
                  <a:srgbClr val="99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(</a:t>
            </a:r>
            <a:r>
              <a:rPr lang="ru-RU" sz="4400" b="1" dirty="0" smtClean="0">
                <a:solidFill>
                  <a:srgbClr val="9966FF"/>
                </a:solidFill>
                <a:latin typeface="Cambria" pitchFamily="18" charset="0"/>
              </a:rPr>
              <a:t>1643 —</a:t>
            </a:r>
            <a:r>
              <a:rPr lang="ru-RU" sz="4400" b="1" dirty="0">
                <a:solidFill>
                  <a:srgbClr val="9966FF"/>
                </a:solidFill>
                <a:latin typeface="Cambria" pitchFamily="18" charset="0"/>
              </a:rPr>
              <a:t> </a:t>
            </a:r>
            <a:r>
              <a:rPr lang="ru-RU" sz="4400" b="1" dirty="0" smtClean="0">
                <a:solidFill>
                  <a:srgbClr val="9966FF"/>
                </a:solidFill>
                <a:latin typeface="Cambria" pitchFamily="18" charset="0"/>
              </a:rPr>
              <a:t>1727 )</a:t>
            </a:r>
            <a:r>
              <a:rPr lang="ru-RU" sz="3600" b="1" dirty="0" smtClean="0">
                <a:solidFill>
                  <a:srgbClr val="9966FF"/>
                </a:solidFill>
                <a:latin typeface="Cambria" pitchFamily="18" charset="0"/>
              </a:rPr>
              <a:t> </a:t>
            </a:r>
            <a:endParaRPr lang="ru-RU" sz="8000" b="1" dirty="0">
              <a:solidFill>
                <a:srgbClr val="9966FF"/>
              </a:solidFill>
              <a:latin typeface="Cambria" pitchFamily="18" charset="0"/>
            </a:endParaRPr>
          </a:p>
          <a:p>
            <a:pPr algn="ctr"/>
            <a:endParaRPr lang="ru-RU" sz="4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914" name="AutoShape 2" descr="http://shoyher.narod.ru/Portab/arhime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://shoyher.narod.ru/Portab/arhim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2" name="AutoShape 2" descr="Фотография Алессандро Вольта (photo Alessandro Volta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2" name="Picture 2" descr="http://static.guim.co.uk/sys-images/Guardian/Pix/red/blue_pics/2008/04/30/newton.art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360" y="1842957"/>
            <a:ext cx="3651572" cy="420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3568" y="5383088"/>
            <a:ext cx="2423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charset="0"/>
              </a:rPr>
              <a:t> </a:t>
            </a:r>
            <a:endParaRPr kumimoji="0" lang="ru-RU" sz="4400" b="1" i="1" u="none" strike="noStrike" cap="none" normalizeH="0" baseline="0" dirty="0" smtClean="0">
              <a:ln>
                <a:noFill/>
              </a:ln>
              <a:effectLst/>
              <a:latin typeface="+mj-lt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02500" y="5383088"/>
            <a:ext cx="4601388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000" b="1" cap="none" spc="50" dirty="0" smtClean="0">
                <a:ln w="11430"/>
                <a:solidFill>
                  <a:srgbClr val="99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Первый телескоп</a:t>
            </a:r>
          </a:p>
          <a:p>
            <a:pPr lvl="0" algn="ctr"/>
            <a:r>
              <a:rPr lang="ru-RU" sz="4000" b="1" spc="50" dirty="0" smtClean="0">
                <a:ln w="11430"/>
                <a:solidFill>
                  <a:srgbClr val="99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рефлектор</a:t>
            </a:r>
            <a:endParaRPr lang="ru-RU" sz="7200" b="1" dirty="0">
              <a:solidFill>
                <a:srgbClr val="9966FF"/>
              </a:solidFill>
              <a:latin typeface="Cambria" pitchFamily="18" charset="0"/>
            </a:endParaRPr>
          </a:p>
          <a:p>
            <a:pPr algn="ctr"/>
            <a:endParaRPr lang="ru-RU" sz="4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Рефлектор Ньюто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30585"/>
          <a:stretch/>
        </p:blipFill>
        <p:spPr bwMode="auto">
          <a:xfrm>
            <a:off x="5004048" y="725392"/>
            <a:ext cx="3398292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Мужик печатает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214818"/>
            <a:ext cx="2208083" cy="242889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6802" y="116632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0066"/>
                </a:solidFill>
                <a:latin typeface="Cambria" pitchFamily="18" charset="0"/>
              </a:rPr>
              <a:t>И Н Ф О Р М А Т И К А</a:t>
            </a:r>
            <a:endParaRPr lang="ru-RU" sz="5400" b="1" dirty="0">
              <a:solidFill>
                <a:srgbClr val="FF0066"/>
              </a:solidFill>
              <a:latin typeface="Cambria" pitchFamily="18" charset="0"/>
            </a:endParaRPr>
          </a:p>
        </p:txBody>
      </p:sp>
      <p:pic>
        <p:nvPicPr>
          <p:cNvPr id="20486" name="Picture 6" descr="Анимашки про компьютеры, анимированные картинки компьютеров | Smayls.r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930" y="1155116"/>
            <a:ext cx="3024336" cy="393164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2" y="4755921"/>
            <a:ext cx="576064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Cambria" pitchFamily="18" charset="0"/>
                <a:ea typeface="Times New Roman" pitchFamily="18" charset="0"/>
                <a:cs typeface="Tahoma" pitchFamily="34" charset="0"/>
              </a:rPr>
              <a:t>Кто владеет информацией, тот владеет миром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mbria" pitchFamily="18" charset="0"/>
                <a:ea typeface="Times New Roman" pitchFamily="18" charset="0"/>
                <a:cs typeface="Tahoma" pitchFamily="34" charset="0"/>
              </a:rPr>
              <a:t>У. Черчилль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mbria" pitchFamily="18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1183359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66FF"/>
                </a:solidFill>
                <a:latin typeface="Cambria" pitchFamily="18" charset="0"/>
              </a:rPr>
              <a:t>Человек в XXI веке, который не будет уметь пользоваться ЭВМ, будет подобен человеку ХХ века, не умевшему ни читать, ни писать.</a:t>
            </a:r>
            <a:r>
              <a:rPr lang="ru-RU" sz="2800" b="1" dirty="0" smtClean="0">
                <a:solidFill>
                  <a:srgbClr val="9966FF"/>
                </a:solidFill>
                <a:latin typeface="Cambria" pitchFamily="18" charset="0"/>
              </a:rPr>
              <a:t/>
            </a:r>
            <a:br>
              <a:rPr lang="ru-RU" sz="2800" b="1" dirty="0" smtClean="0">
                <a:solidFill>
                  <a:srgbClr val="9966FF"/>
                </a:solidFill>
                <a:latin typeface="Cambria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Cambria" pitchFamily="18" charset="0"/>
              </a:rPr>
              <a:t>                              Академик В.М.Глушков</a:t>
            </a:r>
            <a:endParaRPr lang="ru-RU" sz="2400" b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1155/001a3c8c-aabf58e6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27253" r="57709" b="19613"/>
          <a:stretch/>
        </p:blipFill>
        <p:spPr bwMode="auto">
          <a:xfrm>
            <a:off x="249054" y="1700807"/>
            <a:ext cx="3746881" cy="4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700807"/>
            <a:ext cx="47525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66FF"/>
                </a:solidFill>
                <a:latin typeface="Cambria" pitchFamily="18" charset="0"/>
              </a:rPr>
              <a:t>Премия Кнута - премия</a:t>
            </a:r>
            <a:r>
              <a:rPr lang="ru-RU" sz="2800" b="1" dirty="0">
                <a:solidFill>
                  <a:srgbClr val="9966FF"/>
                </a:solidFill>
                <a:latin typeface="Cambria" pitchFamily="18" charset="0"/>
              </a:rPr>
              <a:t>, присуждаемая с 1996 года за особый вклад в развитие основ информатики, названная в честь американского математика и автора книг о теории вычислительных систем Дональда </a:t>
            </a:r>
            <a:r>
              <a:rPr lang="ru-RU" sz="2800" b="1" dirty="0" smtClean="0">
                <a:solidFill>
                  <a:srgbClr val="9966FF"/>
                </a:solidFill>
                <a:latin typeface="Cambria" pitchFamily="18" charset="0"/>
              </a:rPr>
              <a:t>Кнута -</a:t>
            </a:r>
          </a:p>
          <a:p>
            <a:pPr algn="ctr"/>
            <a:r>
              <a:rPr lang="ru-RU" sz="2800" b="1" dirty="0" smtClean="0">
                <a:solidFill>
                  <a:srgbClr val="9966FF"/>
                </a:solidFill>
                <a:latin typeface="Cambria" pitchFamily="18" charset="0"/>
              </a:rPr>
              <a:t>5 000 долларов.</a:t>
            </a:r>
            <a:endParaRPr lang="ru-RU" sz="2800" b="1" dirty="0">
              <a:solidFill>
                <a:srgbClr val="9966FF"/>
              </a:solidFill>
              <a:latin typeface="Cambria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210931" y="116632"/>
            <a:ext cx="8928992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0066"/>
                </a:solidFill>
                <a:latin typeface="Cambria" pitchFamily="18" charset="0"/>
              </a:rPr>
              <a:t>Премии в области информатики</a:t>
            </a:r>
            <a:endParaRPr lang="ru-RU" sz="5400" b="1" dirty="0">
              <a:solidFill>
                <a:srgbClr val="FF00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157" y="4031432"/>
            <a:ext cx="8526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9966FF"/>
                </a:solidFill>
                <a:latin typeface="Cambria" pitchFamily="18" charset="0"/>
              </a:rPr>
              <a:t>Алан Тьюринг </a:t>
            </a:r>
            <a:r>
              <a:rPr lang="en-US" sz="3000" b="1" dirty="0" smtClean="0">
                <a:solidFill>
                  <a:srgbClr val="9966FF"/>
                </a:solidFill>
                <a:latin typeface="Cambria" pitchFamily="18" charset="0"/>
              </a:rPr>
              <a:t>(1912-1954)</a:t>
            </a:r>
            <a:r>
              <a:rPr lang="ru-RU" sz="3000" b="1" dirty="0" smtClean="0">
                <a:solidFill>
                  <a:srgbClr val="9966FF"/>
                </a:solidFill>
                <a:latin typeface="Cambria" pitchFamily="18" charset="0"/>
              </a:rPr>
              <a:t>– </a:t>
            </a:r>
            <a:r>
              <a:rPr lang="ru-RU" sz="3000" b="1" dirty="0">
                <a:solidFill>
                  <a:srgbClr val="9966FF"/>
                </a:solidFill>
                <a:latin typeface="Cambria" pitchFamily="18" charset="0"/>
              </a:rPr>
              <a:t>математик, </a:t>
            </a:r>
            <a:r>
              <a:rPr lang="ru-RU" sz="3000" b="1" dirty="0" err="1">
                <a:solidFill>
                  <a:srgbClr val="9966FF"/>
                </a:solidFill>
                <a:latin typeface="Cambria" pitchFamily="18" charset="0"/>
              </a:rPr>
              <a:t>криптограф</a:t>
            </a:r>
            <a:r>
              <a:rPr lang="ru-RU" sz="3000" b="1" dirty="0">
                <a:solidFill>
                  <a:srgbClr val="9966FF"/>
                </a:solidFill>
                <a:latin typeface="Cambria" pitchFamily="18" charset="0"/>
              </a:rPr>
              <a:t>, логик. Создатель абстрактной вычислительной «машины Тьюринга», представляющей собой модель компьютера общего значения.</a:t>
            </a:r>
          </a:p>
        </p:txBody>
      </p:sp>
      <p:pic>
        <p:nvPicPr>
          <p:cNvPr id="1026" name="Picture 2" descr="Премия Тьюринга за достижения в сфере информат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017510" cy="39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167" y="4653136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66FF"/>
                </a:solidFill>
                <a:latin typeface="Cambria" pitchFamily="18" charset="0"/>
              </a:rPr>
              <a:t>Основное </a:t>
            </a:r>
            <a:r>
              <a:rPr lang="ru-RU" sz="3200" b="1" dirty="0">
                <a:solidFill>
                  <a:srgbClr val="9966FF"/>
                </a:solidFill>
                <a:latin typeface="Cambria" pitchFamily="18" charset="0"/>
              </a:rPr>
              <a:t>требование, чтобы этому специалисту было не более 35 лет. Вот такая премия, помогающая молодым.</a:t>
            </a:r>
          </a:p>
        </p:txBody>
      </p:sp>
      <p:pic>
        <p:nvPicPr>
          <p:cNvPr id="3074" name="Picture 2" descr="https://ds04.infourok.ru/uploads/ex/1155/001a3c8c-aabf58e6/img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29729" r="5546" b="18729"/>
          <a:stretch/>
        </p:blipFill>
        <p:spPr bwMode="auto">
          <a:xfrm>
            <a:off x="215883" y="692696"/>
            <a:ext cx="87895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кой бывает интерн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" y="764704"/>
            <a:ext cx="9123422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pa1.narvii.com/7086/bd006ee518a8eb9263a8ea7b392edbc3bf2eb061r1-600-450_hq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" y="-10616"/>
            <a:ext cx="9158155" cy="68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anfari-boobooka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54425"/>
            <a:ext cx="609600" cy="609600"/>
          </a:xfrm>
          <a:prstGeom prst="rect">
            <a:avLst/>
          </a:prstGeom>
        </p:spPr>
      </p:pic>
      <p:pic>
        <p:nvPicPr>
          <p:cNvPr id="1030" name="Picture 6" descr="http://s10.rimg.info/3eb0848dbe697102b1a028805ad329f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068960"/>
            <a:ext cx="3276372" cy="40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4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051720" y="1484784"/>
            <a:ext cx="5040560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 Е К А Д А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699792" y="3573016"/>
            <a:ext cx="3888432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точных наук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47663" y="140660"/>
            <a:ext cx="60486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 0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9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.11.202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по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22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.11.202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87484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 Л А Н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проведения Декады точных наук (физики, математики, информатики)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11559" y="2339101"/>
            <a:ext cx="825776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Повышение уровня развития, расширение кругозора;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Развитие познавательной активности в области точных наук;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Выявление обучающихся, обладающих творческими способностями и стремящихся к углубленному изучению точных наук;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Развитие коммуникативных умений, логического мышления, памяти.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369" y="1754326"/>
            <a:ext cx="3001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Цели декады: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08" y="908720"/>
            <a:ext cx="8921988" cy="1143000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Открытое внеклассное мероприятие «Математический калейдоскоп»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508" y="417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10.11.21  (среда)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1026" name="Picture 2" descr="https://ds02.infourok.ru/uploads/ex/042f/000288b6-cf12f67c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24822" r="52165" b="37589"/>
          <a:stretch/>
        </p:blipFill>
        <p:spPr bwMode="auto">
          <a:xfrm>
            <a:off x="2400508" y="2544276"/>
            <a:ext cx="4331732" cy="415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195736" y="1484784"/>
            <a:ext cx="4680520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ОТКРЫТИЕ</a:t>
            </a:r>
          </a:p>
          <a:p>
            <a:pPr algn="ctr" rtl="0"/>
            <a:r>
              <a:rPr lang="ru-RU" sz="36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 Е К А Д Ы</a:t>
            </a:r>
            <a:endParaRPr lang="ru-RU" sz="3600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699792" y="3573016"/>
            <a:ext cx="3888432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точных наук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" name="fanfari-boobooka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7331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45835"/>
            <a:ext cx="8640960" cy="1143000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Классный час на тему: «СЕТИКЕТ»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508" y="417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11.11.20  (четверг)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2050" name="Picture 2" descr="https://psihomed.com/wp-content/uploads/2018/06/horoshij_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70835"/>
            <a:ext cx="6264696" cy="46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508" y="417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12.11.2</a:t>
            </a:r>
            <a:r>
              <a:rPr lang="en-US" sz="3200" b="1" dirty="0" smtClean="0">
                <a:latin typeface="Cambria" pitchFamily="18" charset="0"/>
              </a:rPr>
              <a:t>1</a:t>
            </a:r>
            <a:r>
              <a:rPr lang="ru-RU" sz="3200" b="1" dirty="0" smtClean="0">
                <a:latin typeface="Cambria" pitchFamily="18" charset="0"/>
              </a:rPr>
              <a:t>  (пятница)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3014" y="626560"/>
            <a:ext cx="87779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Конкурс творческих работ: «Точные науки в лицах и датах»</a:t>
            </a:r>
            <a:endParaRPr lang="ru-RU" sz="4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074" name="Picture 2" descr="https://sun9-8.userapi.com/c837523/v837523716/432c2/vJKJFuAsT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0" y="1916832"/>
            <a:ext cx="8640960" cy="21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s05.infourok.ru/uploads/ex/081c/000167ab-8e6ec5ee/hello_html_42fc2500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315"/>
          <a:stretch/>
        </p:blipFill>
        <p:spPr bwMode="auto">
          <a:xfrm>
            <a:off x="5436096" y="4101099"/>
            <a:ext cx="4752528" cy="25585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1.liveinternet.ru/images/attach/d/3/153/852/153852125_g2021g1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5" y="4162316"/>
            <a:ext cx="5715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08" y="908720"/>
            <a:ext cx="8921988" cy="1152128"/>
          </a:xfrm>
        </p:spPr>
        <p:txBody>
          <a:bodyPr/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К 310-летию </a:t>
            </a:r>
            <a:r>
              <a:rPr lang="ru-RU" sz="4000" b="1" dirty="0" err="1" smtClean="0">
                <a:solidFill>
                  <a:srgbClr val="002060"/>
                </a:solidFill>
                <a:latin typeface="Cambria" pitchFamily="18" charset="0"/>
              </a:rPr>
              <a:t>М.В.Ломоносова</a:t>
            </a:r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 – виртуальная экскурсия по памятным местам</a:t>
            </a:r>
            <a:endParaRPr lang="ru-RU" sz="4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508" y="0"/>
            <a:ext cx="5609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15.11.21  (понедельник)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4098" name="Picture 2" descr="https://aeternamemoria.ru/wp-content/uploads/2019/04/b8sutqb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72968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508" y="0"/>
            <a:ext cx="5609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16.11.21  (вторник)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5122" name="Picture 2" descr="https://ds04.infourok.ru/uploads/ex/03bd/000e9634-0f15ea88/img1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7D6DB"/>
              </a:clrFrom>
              <a:clrTo>
                <a:srgbClr val="D7D6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6" r="9254"/>
          <a:stretch/>
        </p:blipFill>
        <p:spPr bwMode="auto">
          <a:xfrm>
            <a:off x="783975" y="1628800"/>
            <a:ext cx="7513864" cy="49962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38" y="692696"/>
            <a:ext cx="8921988" cy="1152128"/>
          </a:xfrm>
        </p:spPr>
        <p:txBody>
          <a:bodyPr/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Открытое внеклассное мероприятие: «Физика повсюду»</a:t>
            </a:r>
            <a:endParaRPr lang="ru-RU" sz="40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508" y="0"/>
            <a:ext cx="5609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17.11.21  (среда)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38" y="692696"/>
            <a:ext cx="8921988" cy="1152128"/>
          </a:xfrm>
        </p:spPr>
        <p:txBody>
          <a:bodyPr/>
          <a:lstStyle/>
          <a:p>
            <a:pPr lvl="0"/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Открытое внеклассное мероприятие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t="21925" r="14354" b="7563"/>
          <a:stretch/>
        </p:blipFill>
        <p:spPr bwMode="auto">
          <a:xfrm>
            <a:off x="3275856" y="2153329"/>
            <a:ext cx="5544616" cy="462515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quizizz.com/_media/quizzes/86e893fb-f88f-440e-b193-14dbaaa21ed6_900_9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1556792"/>
            <a:ext cx="49438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33" y="645835"/>
            <a:ext cx="8640960" cy="1143000"/>
          </a:xfrm>
        </p:spPr>
        <p:txBody>
          <a:bodyPr/>
          <a:lstStyle/>
          <a:p>
            <a:pPr lvl="0"/>
            <a:r>
              <a:rPr lang="ru-RU" b="1" dirty="0" err="1" smtClean="0">
                <a:solidFill>
                  <a:srgbClr val="002060"/>
                </a:solidFill>
                <a:latin typeface="Cambria" pitchFamily="18" charset="0"/>
              </a:rPr>
              <a:t>Внутрилицейская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 олимпиада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508" y="41785"/>
            <a:ext cx="5609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18.11.21  (четверг)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186" y="1772816"/>
            <a:ext cx="5609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19.11.21  (пятница)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8683" y="2708920"/>
            <a:ext cx="86409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Викторина «Знатоки космоса» (к 60-летию освоения человеком космоса)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683" y="4797152"/>
            <a:ext cx="5609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22.11.21  (понедельник)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11560" y="5389895"/>
            <a:ext cx="86409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Закрытие Декады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точных наук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7170" name="Picture 2" descr="https://xn--c1akah3c.xn--p1acf/uploads/posts/2018-05/1527244617_2437-gifka-raket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15052"/>
            <a:ext cx="2562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kak-sdelat.biz/wp-content/uploads/2014/10/konkursypo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9" y="492427"/>
            <a:ext cx="7992888" cy="594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7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latin typeface="Cambria" pitchFamily="18" charset="0"/>
              </a:rPr>
              <a:t>Конкурс «Скажите, как его зовут»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28725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ambria" pitchFamily="18" charset="0"/>
              </a:rPr>
              <a:t>1. «Каждый математик в душе должен быть поэтом»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7544" y="3315445"/>
            <a:ext cx="417646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СОФЬЯ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ВАСИЛЬЕВНА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КОВАЛЕВСКАЯ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(</a:t>
            </a:r>
            <a:r>
              <a:rPr lang="ru-RU" sz="2000" b="1" dirty="0" smtClean="0">
                <a:solidFill>
                  <a:srgbClr val="002060"/>
                </a:solidFill>
              </a:rPr>
              <a:t>1850 – 1891) -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</a:rPr>
              <a:t>первая </a:t>
            </a:r>
            <a:r>
              <a:rPr lang="ru-RU" sz="2400" dirty="0">
                <a:solidFill>
                  <a:srgbClr val="002060"/>
                </a:solidFill>
                <a:latin typeface="Cambria" pitchFamily="18" charset="0"/>
              </a:rPr>
              <a:t>в Российской империи и Северной Европе женщина-профессор и первая в мире женщина - профессор математики. 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  <a:p>
            <a:pPr algn="ctr"/>
            <a:endParaRPr lang="ru-RU" sz="2000" u="sng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5362" name="Picture 2" descr="http://900igr.net/up/datai/183761/0019-012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57908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Алексей Рыбников - Бу-ра-ти-но! (minus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9329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42809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mycdn.me/i?r=AzEPZsRbOZEKgBhR0XGMT1RkbxyqstltjSP7C1DrVlAMPa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8" y="116632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43608" y="5831632"/>
            <a:ext cx="74168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Омар Хайям - 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</a:rPr>
              <a:t>персидский </a:t>
            </a:r>
            <a:r>
              <a:rPr lang="ru-RU" sz="2800" dirty="0">
                <a:solidFill>
                  <a:srgbClr val="002060"/>
                </a:solidFill>
                <a:latin typeface="Cambria" pitchFamily="18" charset="0"/>
              </a:rPr>
              <a:t>философ, математик, астроном и поэт.</a:t>
            </a:r>
            <a:endParaRPr lang="ru-RU" sz="28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000" u="sng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670" y="1739249"/>
            <a:ext cx="3269234" cy="452596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Cambria" pitchFamily="18" charset="0"/>
              </a:rPr>
              <a:t>Исаак </a:t>
            </a:r>
            <a:r>
              <a:rPr lang="ru-RU" sz="4000" b="1" dirty="0" smtClean="0">
                <a:solidFill>
                  <a:srgbClr val="002060"/>
                </a:solidFill>
                <a:latin typeface="Cambria" pitchFamily="18" charset="0"/>
              </a:rPr>
              <a:t>Ньютон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(1642 – 1727) - английский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физик, математик, механик и астроном</a:t>
            </a:r>
          </a:p>
        </p:txBody>
      </p:sp>
      <p:pic>
        <p:nvPicPr>
          <p:cNvPr id="16386" name="Picture 2" descr="https://top10a.ru/wp-content/uploads/2019/12/scale_1200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4680520" cy="55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media.istockphoto.com/vectors/isaac-newton-vector-id536832583?k=6&amp;m=536832583&amp;s=612x612&amp;w=0&amp;h=CjOT46_263u0z31oO4UBhNLKeEVkvMk79VBNrdbLD7c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061243" cy="150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6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&amp;Ucy;&amp;rcy;&amp;ocy;&amp;kcy; &amp;pcy;&amp;ocy; &amp;tcy;&amp;iecy;&amp;mcy;&amp;iecy; &amp;Scy;&amp;kcy;&amp;ocy;&amp;rcy;&amp;ocy;&amp;scy;&amp;tcy;&amp;softcy; - &amp;Zcy;&amp;acy;&amp;dcy;&amp;acy;&amp;chcy;&amp;icy; - &amp;Kcy;&amp;acy;&amp;rcy;&amp;tcy;&amp;icy;&amp;ncy;&amp;kcy;&amp;icy; &amp;pcy;&amp;ocy; &amp;mcy;&amp;acy;&amp;tcy;&amp;iecy;&amp;mcy;&amp;acy;&amp;tcy;&amp;icy;&amp;k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516216" y="2348880"/>
            <a:ext cx="2232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0000CC"/>
                </a:solidFill>
              </a:rPr>
              <a:t>С. </a:t>
            </a:r>
            <a:r>
              <a:rPr lang="ru-RU" sz="2400" b="1" dirty="0" smtClean="0">
                <a:solidFill>
                  <a:srgbClr val="0000CC"/>
                </a:solidFill>
              </a:rPr>
              <a:t>Ковалевская</a:t>
            </a:r>
            <a:endParaRPr lang="ru-RU" sz="2400" b="1" dirty="0">
              <a:solidFill>
                <a:srgbClr val="0000CC"/>
              </a:solidFill>
            </a:endParaRPr>
          </a:p>
        </p:txBody>
      </p:sp>
      <p:pic>
        <p:nvPicPr>
          <p:cNvPr id="6" name="Picture 12" descr="http://ychinf.ucoz.ru/1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49080"/>
            <a:ext cx="1504756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590230"/>
            <a:ext cx="8784976" cy="9351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Галилео Галилеи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̆ (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</a:rPr>
              <a:t>1564 – 1642) 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- </a:t>
            </a:r>
            <a:r>
              <a:rPr lang="ru-RU" sz="2800" dirty="0">
                <a:solidFill>
                  <a:srgbClr val="002060"/>
                </a:solidFill>
                <a:latin typeface="Cambria" pitchFamily="18" charset="0"/>
              </a:rPr>
              <a:t>и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</a:rPr>
              <a:t>тальянский </a:t>
            </a:r>
            <a:r>
              <a:rPr lang="ru-RU" sz="2800" dirty="0">
                <a:solidFill>
                  <a:srgbClr val="002060"/>
                </a:solidFill>
                <a:latin typeface="Cambria" pitchFamily="18" charset="0"/>
              </a:rPr>
              <a:t>физик, механик, астроном, философ, </a:t>
            </a:r>
            <a:r>
              <a:rPr lang="ru-RU" sz="2800" dirty="0" smtClean="0">
                <a:solidFill>
                  <a:srgbClr val="002060"/>
                </a:solidFill>
                <a:latin typeface="Cambria" pitchFamily="18" charset="0"/>
              </a:rPr>
              <a:t>математик</a:t>
            </a:r>
            <a:endParaRPr lang="ru-RU" sz="280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7410" name="Picture 2" descr="https://www.folger.edu/sites/default/files/featured-event-images/Copy%20of%20galileos-torch-photo-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54" y="260648"/>
            <a:ext cx="6408712" cy="533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84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266633"/>
            <a:ext cx="8525818" cy="12241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Билл Гейтс (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1955 г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.) -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американский предприниматель, мультимиллиардер, 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основатель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корпорации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Microsoft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18436" name="Picture 4" descr="https://wallpaperplay.com/walls/full/d/c/d/249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6500"/>
            <a:ext cx="756084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29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80708"/>
            <a:ext cx="9144000" cy="139605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 smtClean="0">
                <a:solidFill>
                  <a:srgbClr val="002060"/>
                </a:solidFill>
                <a:latin typeface="Cambria" pitchFamily="18" charset="0"/>
              </a:rPr>
              <a:t>Норберт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 Винер (1894 – 1964) - американский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математик, один из основоположников кибернетики и теории искусственного интеллекта.</a:t>
            </a:r>
          </a:p>
        </p:txBody>
      </p:sp>
      <p:pic>
        <p:nvPicPr>
          <p:cNvPr id="19458" name="Picture 2" descr="https://static01.nyt.com/images/2013/05/21/science/21WEIN1_SPAN/21WEIN1-master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2" y="260648"/>
            <a:ext cx="8223186" cy="50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8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fologov.net/wp-content/uploads/2/c/2/2c2045c510e0759112dde5be885416de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8787"/>
            <a:ext cx="7776864" cy="51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68638"/>
            <a:ext cx="4462463" cy="2305050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b="1" i="1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4000" b="1" i="1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7380" y="135769"/>
            <a:ext cx="864096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КОНКУРС             </a:t>
            </a:r>
            <a:r>
              <a:rPr lang="ru-RU" b="1" dirty="0" err="1" smtClean="0">
                <a:solidFill>
                  <a:srgbClr val="002060"/>
                </a:solidFill>
                <a:latin typeface="Cambria" pitchFamily="18" charset="0"/>
              </a:rPr>
              <a:t>лфавит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21506" name="Picture 2" descr="https://i.gifer.com/CGG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88" y="-29206"/>
            <a:ext cx="8763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photoshopchik.ucoz.ru/Klipart/1/87e6e1b087f38a82207ed0e8f4141f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52" y="962094"/>
            <a:ext cx="5544616" cy="57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5536" y="467380"/>
            <a:ext cx="848179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Тайны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созданья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, загадки природы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Людей волновали, манили всегда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Разум и воля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сподвигли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народы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Исследовать космос, ваять города. 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Для Родины нашей в нелегкое время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Должны мы продолжить ответственный путь.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Наука – это не тяжкое бремя,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Наука – соль жизни, знания суть. </a:t>
            </a:r>
          </a:p>
          <a:p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     Как много еще впереди откровений,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     Волнений, исканий, открытий – не счесть!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     Науке себя посвятить без сомнений </a:t>
            </a:r>
            <a:br>
              <a:rPr lang="ru-RU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     И вклад привнести – для каждого честь! </a:t>
            </a:r>
          </a:p>
        </p:txBody>
      </p:sp>
      <p:pic>
        <p:nvPicPr>
          <p:cNvPr id="2" name="Этот мир придуман не нами - минус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5.infourok.ru/uploads/ex/003e/0000d715-5910773b/hello_html_m4c8550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9" y="918562"/>
            <a:ext cx="5832648" cy="58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7380" y="135769"/>
            <a:ext cx="864096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РЕФЛЕКСИЯ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22532" name="Picture 4" descr="http://sp.mycdn.me/image?id=880140424491&amp;t=44&amp;plc=WEB&amp;tkn=*KWRzCMvgKtRImW1QkUtbcoGba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49901"/>
            <a:ext cx="5819800" cy="58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1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5412713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280920" cy="677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latin typeface="Cambria" pitchFamily="18" charset="0"/>
              </a:rPr>
              <a:t>Математика</a:t>
            </a:r>
            <a:endParaRPr lang="ru-RU" sz="5400" b="1" dirty="0">
              <a:latin typeface="Cambria" pitchFamily="18" charset="0"/>
            </a:endParaRPr>
          </a:p>
        </p:txBody>
      </p:sp>
      <p:pic>
        <p:nvPicPr>
          <p:cNvPr id="2050" name="Picture 2" descr="https://dunaevsergey.ru/wp-content/uploads/2020/05/c359b3f1b8f5f510eedc06836535e5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976937"/>
            <a:ext cx="4320481" cy="43962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647562" y="5295777"/>
            <a:ext cx="3384376" cy="11074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М.В.Ломоносов</a:t>
            </a:r>
            <a:endParaRPr lang="ru-RU" sz="32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1711-1765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52" name="Picture 4" descr="https://assets.lls.fr/pages/6872525/MAT.2de.PP.NB.Gau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46449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5436097" y="5373216"/>
            <a:ext cx="3024334" cy="1081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Карл Гаусс</a:t>
            </a: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1777-1855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7" y="-90264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latin typeface="Cambria" pitchFamily="18" charset="0"/>
              </a:rPr>
              <a:t>Математика</a:t>
            </a:r>
            <a:endParaRPr lang="ru-RU" sz="5400" b="1" dirty="0">
              <a:latin typeface="Cambria" pitchFamily="18" charset="0"/>
            </a:endParaRPr>
          </a:p>
        </p:txBody>
      </p:sp>
      <p:pic>
        <p:nvPicPr>
          <p:cNvPr id="3074" name="Picture 2" descr="https://www.biografiasyvidas.com/biografia/l/fotos/lagra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8223"/>
            <a:ext cx="4032448" cy="44119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dn.fishki.net/upload/post/201510/18/1702240/1b7d194023d4fe195cfc41326161e7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/>
          <a:stretch/>
        </p:blipFill>
        <p:spPr bwMode="auto">
          <a:xfrm>
            <a:off x="4708088" y="978223"/>
            <a:ext cx="3904285" cy="44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755576" y="5390195"/>
            <a:ext cx="3024334" cy="1081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Жозеф Лагранж</a:t>
            </a: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1736-1813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4860032" y="5373216"/>
            <a:ext cx="3600399" cy="1081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Даниил Бернулли</a:t>
            </a: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1655-1705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7" y="-90264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latin typeface="Cambria" pitchFamily="18" charset="0"/>
              </a:rPr>
              <a:t>Математика</a:t>
            </a:r>
            <a:endParaRPr lang="ru-RU" sz="5400" b="1" dirty="0">
              <a:latin typeface="Cambria" pitchFamily="18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1511659" y="6108538"/>
            <a:ext cx="5976664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Леонард Эйлер (1707-1783)</a:t>
            </a:r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100" name="Picture 4" descr="https://www.partner-inform.de/public/files/partner/0417/8454_1491982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7" y="941771"/>
            <a:ext cx="6552728" cy="498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0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74" y="-171400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latin typeface="Cambria" pitchFamily="18" charset="0"/>
              </a:rPr>
              <a:t>Физика</a:t>
            </a:r>
            <a:endParaRPr lang="ru-RU" sz="5400" b="1" dirty="0">
              <a:latin typeface="Cambria" pitchFamily="18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4572000" y="4509120"/>
            <a:ext cx="4392488" cy="2093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Первый источник тока – </a:t>
            </a: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электрическая батарея –</a:t>
            </a: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«вольтов столб»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8972" b="7428"/>
          <a:stretch/>
        </p:blipFill>
        <p:spPr bwMode="auto">
          <a:xfrm>
            <a:off x="467544" y="692695"/>
            <a:ext cx="4009538" cy="590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i.pinimg.com/736x/c1/d5/6f/c1d56f8c0d5a81a4895d4ff5dd89092a--electric-the-worl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54" y="856032"/>
            <a:ext cx="2145177" cy="367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899592" y="4941168"/>
            <a:ext cx="7848872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latin typeface="Cambria" pitchFamily="18" charset="0"/>
              </a:rPr>
              <a:t>Джеймс Уайт (1736-1819) и </a:t>
            </a: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latin typeface="Cambria" pitchFamily="18" charset="0"/>
              </a:rPr>
              <a:t>его первый паровой двигатель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latin typeface="Cambria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95736" y="116632"/>
            <a:ext cx="43924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Ф И З И К 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6148" name="Picture 4" descr="https://creatorblaga.ru/wp-content/uploads/2019/05/%D0%B2%D0%B0%D1%82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8" y="1232766"/>
            <a:ext cx="8675992" cy="342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899592" y="4941168"/>
            <a:ext cx="7848872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latin typeface="Cambria" pitchFamily="18" charset="0"/>
              </a:rPr>
              <a:t>Бенджамин Франклин (1706-1790) – </a:t>
            </a:r>
          </a:p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FF"/>
                </a:solidFill>
                <a:latin typeface="Cambria" pitchFamily="18" charset="0"/>
              </a:rPr>
              <a:t>изобретение молниеотвода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66FF"/>
              </a:solidFill>
              <a:latin typeface="Cambria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23528" y="116632"/>
            <a:ext cx="792088" cy="48245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Ф И З И К 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7172" name="Picture 4" descr="https://sun9-38.userapi.com/c855324/v855324894/c1594/t5zg6y3LIX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4363" r="3739" b="4439"/>
          <a:stretch/>
        </p:blipFill>
        <p:spPr bwMode="auto">
          <a:xfrm>
            <a:off x="1691680" y="179319"/>
            <a:ext cx="6023074" cy="46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упюра с изображением Бенджамина Франкл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" y="3020290"/>
            <a:ext cx="9144000" cy="383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7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еометрический 2">
  <a:themeElements>
    <a:clrScheme name="Другая 8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геометрический 2</Template>
  <TotalTime>2286</TotalTime>
  <Words>472</Words>
  <Application>Microsoft Office PowerPoint</Application>
  <PresentationFormat>Экран (4:3)</PresentationFormat>
  <Paragraphs>88</Paragraphs>
  <Slides>37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геометрический 2</vt:lpstr>
      <vt:lpstr>Презентация PowerPoint</vt:lpstr>
      <vt:lpstr>Презентация PowerPoint</vt:lpstr>
      <vt:lpstr>Презентация PowerPoint</vt:lpstr>
      <vt:lpstr>Математика</vt:lpstr>
      <vt:lpstr>Математика</vt:lpstr>
      <vt:lpstr>Математика</vt:lpstr>
      <vt:lpstr>Физика</vt:lpstr>
      <vt:lpstr>Презентация PowerPoint</vt:lpstr>
      <vt:lpstr>Презентация PowerPoint</vt:lpstr>
      <vt:lpstr>Презентация PowerPoint</vt:lpstr>
      <vt:lpstr>И Н Ф О Р М А Т И К А</vt:lpstr>
      <vt:lpstr>Премии в области информатики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Открытое внеклассное мероприятие «Математический калейдоскоп»</vt:lpstr>
      <vt:lpstr>Классный час на тему: «СЕТИКЕТ»</vt:lpstr>
      <vt:lpstr>Презентация PowerPoint</vt:lpstr>
      <vt:lpstr>К 310-летию М.В.Ломоносова – виртуальная экскурсия по памятным местам</vt:lpstr>
      <vt:lpstr>Открытое внеклассное мероприятие: «Физика повсюду»</vt:lpstr>
      <vt:lpstr>Открытое внеклассное мероприятие</vt:lpstr>
      <vt:lpstr>Внутрилицейская олимпиада</vt:lpstr>
      <vt:lpstr>Презентация PowerPoint</vt:lpstr>
      <vt:lpstr>Конкурс «Скажите, как его зовут»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Геометрия</dc:title>
  <dc:creator>User</dc:creator>
  <cp:lastModifiedBy>админ</cp:lastModifiedBy>
  <cp:revision>130</cp:revision>
  <dcterms:created xsi:type="dcterms:W3CDTF">2015-07-29T17:55:54Z</dcterms:created>
  <dcterms:modified xsi:type="dcterms:W3CDTF">2022-06-11T16:41:14Z</dcterms:modified>
</cp:coreProperties>
</file>