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4"/>
  </p:notesMasterIdLst>
  <p:sldIdLst>
    <p:sldId id="277" r:id="rId2"/>
    <p:sldId id="256" r:id="rId3"/>
    <p:sldId id="263" r:id="rId4"/>
    <p:sldId id="257" r:id="rId5"/>
    <p:sldId id="266" r:id="rId6"/>
    <p:sldId id="259" r:id="rId7"/>
    <p:sldId id="261" r:id="rId8"/>
    <p:sldId id="264" r:id="rId9"/>
    <p:sldId id="262" r:id="rId10"/>
    <p:sldId id="265" r:id="rId11"/>
    <p:sldId id="267" r:id="rId12"/>
    <p:sldId id="270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60" r:id="rId21"/>
    <p:sldId id="269" r:id="rId22"/>
    <p:sldId id="25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1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0000FF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828B9-F84D-4153-B947-126E784A32E4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3723-C9E2-467D-9959-E3BE462E9D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42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C3723-C9E2-467D-9959-E3BE462E9D6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625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8180490"/>
      </p:ext>
    </p:extLst>
  </p:cSld>
  <p:clrMapOvr>
    <a:masterClrMapping/>
  </p:clrMapOvr>
  <p:transition spd="med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280210"/>
      </p:ext>
    </p:extLst>
  </p:cSld>
  <p:clrMapOvr>
    <a:masterClrMapping/>
  </p:clrMapOvr>
  <p:transition spd="med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3538301"/>
      </p:ext>
    </p:extLst>
  </p:cSld>
  <p:clrMapOvr>
    <a:masterClrMapping/>
  </p:clrMapOvr>
  <p:transition spd="med"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12938322"/>
      </p:ext>
    </p:extLst>
  </p:cSld>
  <p:clrMapOvr>
    <a:masterClrMapping/>
  </p:clrMapOvr>
  <p:transition spd="med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8318799"/>
      </p:ext>
    </p:extLst>
  </p:cSld>
  <p:clrMapOvr>
    <a:masterClrMapping/>
  </p:clrMapOvr>
  <p:transition spd="med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762465"/>
      </p:ext>
    </p:extLst>
  </p:cSld>
  <p:clrMapOvr>
    <a:masterClrMapping/>
  </p:clrMapOvr>
  <p:transition spd="med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899285"/>
      </p:ext>
    </p:extLst>
  </p:cSld>
  <p:clrMapOvr>
    <a:masterClrMapping/>
  </p:clrMapOvr>
  <p:transition spd="med"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3551850"/>
      </p:ext>
    </p:extLst>
  </p:cSld>
  <p:clrMapOvr>
    <a:masterClrMapping/>
  </p:clrMapOvr>
  <p:transition spd="med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3099628"/>
      </p:ext>
    </p:extLst>
  </p:cSld>
  <p:clrMapOvr>
    <a:masterClrMapping/>
  </p:clrMapOvr>
  <p:transition spd="med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492743"/>
      </p:ext>
    </p:extLst>
  </p:cSld>
  <p:clrMapOvr>
    <a:masterClrMapping/>
  </p:clrMapOvr>
  <p:transition spd="med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838479"/>
      </p:ext>
    </p:extLst>
  </p:cSld>
  <p:clrMapOvr>
    <a:masterClrMapping/>
  </p:clrMapOvr>
  <p:transition spd="med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002976"/>
      </p:ext>
    </p:extLst>
  </p:cSld>
  <p:clrMapOvr>
    <a:masterClrMapping/>
  </p:clrMapOvr>
  <p:transition spd="med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601694"/>
      </p:ext>
    </p:extLst>
  </p:cSld>
  <p:clrMapOvr>
    <a:masterClrMapping/>
  </p:clrMapOvr>
  <p:transition spd="med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924744"/>
      </p:ext>
    </p:extLst>
  </p:cSld>
  <p:clrMapOvr>
    <a:masterClrMapping/>
  </p:clrMapOvr>
  <p:transition spd="med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5293858"/>
      </p:ext>
    </p:extLst>
  </p:cSld>
  <p:clrMapOvr>
    <a:masterClrMapping/>
  </p:clrMapOvr>
  <p:transition spd="med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029263"/>
      </p:ext>
    </p:extLst>
  </p:cSld>
  <p:clrMapOvr>
    <a:masterClrMapping/>
  </p:clrMapOvr>
  <p:transition spd="med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967148"/>
      </p:ext>
    </p:extLst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7C80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4C7F05-8ED9-450C-94E7-D778CC2A90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2017-19D5-49C8-9490-1B815C12A1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697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ransition spd="med" advClick="0" advTm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0;&#1085;&#1090;&#1077;&#1088;%20&#1091;&#1088;&#1086;&#1082;\muzyka_-_Pokaz_mod._(Dydka.co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te.ru/blogs/300817/42776/" TargetMode="External"/><Relationship Id="rId2" Type="http://schemas.openxmlformats.org/officeDocument/2006/relationships/hyperlink" Target="https://fashion.24tv.ua/ru/be_in_trend_slovarik_fashion_terminov_n11011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" TargetMode="External"/><Relationship Id="rId5" Type="http://schemas.openxmlformats.org/officeDocument/2006/relationships/hyperlink" Target="http://in-image.ru/fashiondictionary.html" TargetMode="External"/><Relationship Id="rId4" Type="http://schemas.openxmlformats.org/officeDocument/2006/relationships/hyperlink" Target="https://www.marieclaire.ru/moda/modnyiy-slovar-terminyi-o-kotoryih-vyi-mogli-ne-zna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:\школа\Светлица 25.08.2018\фото с масстер класса в музее\IMG_20180701_153413.jpg"/>
          <p:cNvPicPr/>
          <p:nvPr/>
        </p:nvPicPr>
        <p:blipFill>
          <a:blip r:embed="rId3" cstate="print"/>
          <a:srcRect t="17792" r="14889" b="17613"/>
          <a:stretch>
            <a:fillRect/>
          </a:stretch>
        </p:blipFill>
        <p:spPr bwMode="auto">
          <a:xfrm rot="456076">
            <a:off x="6651898" y="2198633"/>
            <a:ext cx="3075666" cy="328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:\Цифровичек\фото\фотки Гей\DSC072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l="30064" t="25512" r="36827" b="7876"/>
          <a:stretch/>
        </p:blipFill>
        <p:spPr bwMode="auto">
          <a:xfrm rot="20937097">
            <a:off x="2235311" y="2122123"/>
            <a:ext cx="2557453" cy="3754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8973" y="539827"/>
            <a:ext cx="9132984" cy="1542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Лайфхак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(Life hack)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479652">
            <a:off x="6497376" y="5376229"/>
            <a:ext cx="2802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Марычевой Л. 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учителя технологии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874914">
            <a:off x="2874083" y="5797439"/>
            <a:ext cx="228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eidarova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S. L.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English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teacher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muzyka_-_Pokaz_mod._(Dyd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062" y="495758"/>
            <a:ext cx="9716877" cy="13110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86862" cy="1400530"/>
          </a:xfrm>
        </p:spPr>
        <p:txBody>
          <a:bodyPr/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Свитшот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sweatshirt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18372"/>
            <a:ext cx="3937039" cy="4230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свитер свободного кроя с круглым горловым вырезом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особенность 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свитшота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любых застежек.</a:t>
            </a:r>
          </a:p>
        </p:txBody>
      </p:sp>
      <p:pic>
        <p:nvPicPr>
          <p:cNvPr id="2052" name="Picture 4" descr="https://proffashion.com/wp-content/uploads/2020/02/colo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28" y="2139422"/>
            <a:ext cx="4430220" cy="4430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901718"/>
      </p:ext>
    </p:extLst>
  </p:cSld>
  <p:clrMapOvr>
    <a:masterClrMapping/>
  </p:clrMapOvr>
  <p:transition spd="med" advClick="0" advTm="485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5079" y="506776"/>
            <a:ext cx="9716877" cy="12228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Бомбер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bomber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08313"/>
            <a:ext cx="4795683" cy="43813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короткая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куртка. Изначально эта модель была создана для ВВС США, ее носили летчики-бомбардировщики.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Куртка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оснащена эластичными манжетами на рукавах, а также трикотажным воротником-стойкой.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настоянию службы спасения, появилась ярко-оранжевая подкладка – так эвакуировавшихся из самолета пилотов было легче заметить с высоты.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543" y="2008313"/>
            <a:ext cx="4506140" cy="450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15654283"/>
      </p:ext>
    </p:extLst>
  </p:cSld>
  <p:clrMapOvr>
    <a:masterClrMapping/>
  </p:clrMapOvr>
  <p:transition spd="med" advClick="0" advTm="401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7112" y="528808"/>
            <a:ext cx="9716878" cy="1222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Худи (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hoodie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0146" y="2375210"/>
            <a:ext cx="4270917" cy="398925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теплый свитер из хлопчатобумажной ткани или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флисас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капюшоном. Спереди может быть карман-кенгуру.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у худи не бывает застежек.</a:t>
            </a:r>
          </a:p>
        </p:txBody>
      </p:sp>
      <p:pic>
        <p:nvPicPr>
          <p:cNvPr id="7170" name="Picture 2" descr="Картинки по запросу &quot;Худи — теплый свитер из хлопчатобумажной ткани и флиса с капюшоном. Спереди может быть карман-кенгуру. А еще у худи не бывает застежек.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5" r="11557"/>
          <a:stretch/>
        </p:blipFill>
        <p:spPr bwMode="auto">
          <a:xfrm>
            <a:off x="1166765" y="1952554"/>
            <a:ext cx="4181707" cy="4628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9821252"/>
      </p:ext>
    </p:extLst>
  </p:cSld>
  <p:clrMapOvr>
    <a:masterClrMapping/>
  </p:clrMapOvr>
  <p:transition spd="med" advClick="0" advTm="440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6944" y="616945"/>
            <a:ext cx="9793995" cy="12228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901" y="570395"/>
            <a:ext cx="9404723" cy="1400530"/>
          </a:xfrm>
        </p:spPr>
        <p:txBody>
          <a:bodyPr/>
          <a:lstStyle/>
          <a:p>
            <a:pPr algn="ctr"/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Слипоны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slipons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0868" y="2365847"/>
            <a:ext cx="4906537" cy="3780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кеды без шнуровки на резиновой подошве. Изначально их использовали как легкую обувь для серфинга.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Придумал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слипоны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 Ван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Дорен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(основатель компании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Vans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поэтому в Америке такая обувь называется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Vans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 descr="Слипоны - летние кеды без шнуров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30" y="2111737"/>
            <a:ext cx="5037489" cy="428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1805783"/>
      </p:ext>
    </p:extLst>
  </p:cSld>
  <p:clrMapOvr>
    <a:masterClrMapping/>
  </p:clrMapOvr>
  <p:transition spd="med" advClick="0" advTm="475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4062" y="506775"/>
            <a:ext cx="9749928" cy="10355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Инфлюэнсер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nfluencer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52918"/>
            <a:ext cx="3523785" cy="41954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666666"/>
                </a:solidFill>
                <a:latin typeface="ProximaNovaRegular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человек, который ведет активный образ жизни в социальных сетях (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блогер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имеет большое количество подписчиков и поддерживает с ними постоянный контакт.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419" y="1709357"/>
            <a:ext cx="3891775" cy="488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26058" y="6145298"/>
            <a:ext cx="6036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Дженнер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богатая модель-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инфлюэнсер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94488"/>
      </p:ext>
    </p:extLst>
  </p:cSld>
  <p:clrMapOvr>
    <a:masterClrMapping/>
  </p:clrMapOvr>
  <p:transition spd="med" advClick="0" advTm="459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1011" y="495758"/>
            <a:ext cx="9716878" cy="11788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86862" cy="1400530"/>
          </a:xfrm>
        </p:spPr>
        <p:txBody>
          <a:bodyPr/>
          <a:lstStyle/>
          <a:p>
            <a:pPr algn="ctr"/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Коллаборация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ollaboration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solidFill>
                  <a:srgbClr val="666666"/>
                </a:solidFill>
                <a:latin typeface="ProximaNovaRegular"/>
              </a:rPr>
              <a:t/>
            </a:r>
            <a:br>
              <a:rPr lang="en-US" dirty="0">
                <a:solidFill>
                  <a:srgbClr val="666666"/>
                </a:solidFill>
                <a:latin typeface="ProximaNovaRegula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6264" y="2575932"/>
            <a:ext cx="3983590" cy="3672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 бренда с дизайнерами или знаменитостями для создания капсульной коллекции.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44" y="1957189"/>
            <a:ext cx="4137102" cy="4620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18661835"/>
      </p:ext>
    </p:extLst>
  </p:cSld>
  <p:clrMapOvr>
    <a:masterClrMapping/>
  </p:clrMapOvr>
  <p:transition spd="med" advClick="0" advTm="462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7113" y="484742"/>
            <a:ext cx="9694844" cy="12669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53812" cy="140053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Вайфареры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wayfarer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410" y="2052918"/>
            <a:ext cx="9835375" cy="7906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культовых очков от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Ray-Ban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выпускаемая с 1952 года.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77" y="2792996"/>
            <a:ext cx="7504770" cy="382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8619811"/>
      </p:ext>
    </p:extLst>
  </p:cSld>
  <p:clrMapOvr>
    <a:masterClrMapping/>
  </p:clrMapOvr>
  <p:transition spd="med" advClick="0" advTm="393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9995" y="517792"/>
            <a:ext cx="9771962" cy="1134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Слинг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sling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3399" y="1853248"/>
            <a:ext cx="6345703" cy="15712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сумка-рюкзак, но с одним ремешком.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09" y="2450828"/>
            <a:ext cx="3242682" cy="411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90058030"/>
      </p:ext>
    </p:extLst>
  </p:cSld>
  <p:clrMapOvr>
    <a:masterClrMapping/>
  </p:clrMapOvr>
  <p:transition spd="med" advClick="0" advTm="371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2027" y="517792"/>
            <a:ext cx="9727895" cy="1101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Шоппер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shopper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052918"/>
            <a:ext cx="440539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«сумка для покупок»,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вместительная и прочная сумка для ежедневного пользования, способная заменить все остальные сумки.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Такую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сумку можно надеть на плечо или держать в руке.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моделях ручки у такой сумки можно регулировать до нужной длины.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837" y="2131849"/>
            <a:ext cx="4230997" cy="402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76553613"/>
      </p:ext>
    </p:extLst>
  </p:cSld>
  <p:clrMapOvr>
    <a:masterClrMapping/>
  </p:clrMapOvr>
  <p:transition spd="med" advClick="0" advTm="504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1011" y="462709"/>
            <a:ext cx="9760945" cy="1178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Кроссбоди</a:t>
            </a:r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561" y="2297151"/>
            <a:ext cx="5642517" cy="412966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любая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сумка с длинным ремешком, которую перекидывают через плечо. Может быть крошечной или довольно большой, из любого материала. Главное – длинный ремешок.</a:t>
            </a:r>
          </a:p>
          <a:p>
            <a:pPr algn="just"/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ремешок такой сумки стал вполне самостоятельным аксессуаром. Так что для одной сумки можно купить несколько ремней разной длины и толщины (или даже с орнаментом!) и менять в зависимости от цвета одежды и настроения.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250" r="19427"/>
          <a:stretch/>
        </p:blipFill>
        <p:spPr>
          <a:xfrm>
            <a:off x="6623824" y="2048348"/>
            <a:ext cx="3746810" cy="462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44987862"/>
      </p:ext>
    </p:extLst>
  </p:cSld>
  <p:clrMapOvr>
    <a:masterClrMapping/>
  </p:clrMapOvr>
  <p:transition spd="med" advClick="0" advTm="525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7C80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43" y="2060154"/>
            <a:ext cx="10961783" cy="1994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932" y="1282010"/>
            <a:ext cx="10928194" cy="3655692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 бренда, 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аутфит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кампейн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что означают эти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fashion-термины</a:t>
            </a:r>
            <a:r>
              <a:rPr lang="ru-RU" b="1" dirty="0">
                <a:solidFill>
                  <a:srgbClr val="262A2B"/>
                </a:solidFill>
                <a:latin typeface="ProximaNovaBold"/>
              </a:rPr>
              <a:t/>
            </a:r>
            <a:br>
              <a:rPr lang="ru-RU" b="1" dirty="0">
                <a:solidFill>
                  <a:srgbClr val="262A2B"/>
                </a:solidFill>
                <a:latin typeface="ProximaNovaBold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5535667"/>
      </p:ext>
    </p:extLst>
  </p:cSld>
  <p:clrMapOvr>
    <a:masterClrMapping/>
  </p:clrMapOvr>
  <p:transition spd="med" advClick="0" advTm="514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829" y="1000986"/>
            <a:ext cx="5006899" cy="4932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фешн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бьюти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индустрия пестрит модными словами, словосочетаниями и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терминами.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Дизайнеры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стараются придумывать оригинальные описания для всего, что происходит и появляется на подиуме, в студиях и салонах красоты, а журналисты ярко и точечно рассказать о новых трендах, используя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фешн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сленг.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8"/>
          <a:stretch/>
        </p:blipFill>
        <p:spPr>
          <a:xfrm>
            <a:off x="6079621" y="519625"/>
            <a:ext cx="4314825" cy="609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2789293"/>
      </p:ext>
    </p:extLst>
  </p:cSld>
  <p:clrMapOvr>
    <a:masterClrMapping/>
  </p:clrMapOvr>
  <p:transition spd="med" advClick="0" advTm="512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6943" y="484743"/>
            <a:ext cx="9782980" cy="13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Грицфельдт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важности следующих терминов: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537" y="2226166"/>
            <a:ext cx="4427035" cy="4195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нельзя называть себя профессионалом, если не знаешь основы – терминологию.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Дизайнеров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людей, претендующих на звание модников, это тоже касается.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 моды все общаются терминами. И если я говорю "кюлоты", то все должны понимать, что я имею в виду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модная азбука жана грицфельд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28" r="16975"/>
          <a:stretch/>
        </p:blipFill>
        <p:spPr bwMode="auto">
          <a:xfrm>
            <a:off x="6166625" y="1853248"/>
            <a:ext cx="3256156" cy="4941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8690204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8973" y="484743"/>
            <a:ext cx="9144000" cy="1068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506" y="452717"/>
            <a:ext cx="9404723" cy="140053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03303" cy="4195481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fashion.24tv.ua/ru/be_in_trend_slovarik_fashion_terminov_n1101108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https://novate.ru/blogs/300817/42776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fashion.24tv.ua/ru/be_in_trend_slovarik_fashion_terminov_n1101108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https://www.marieclaire.ru/moda/modnyiy-slovar-terminyi-o-kotoryih-vyi-mogli-ne-znat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in-image.ru/fashiondictionary.html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www.google.com/search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56394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7C80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7955" y="550842"/>
            <a:ext cx="9177051" cy="15313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877" y="488344"/>
            <a:ext cx="9204113" cy="1400530"/>
          </a:xfrm>
        </p:spPr>
        <p:txBody>
          <a:bodyPr/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 бренда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348023"/>
            <a:ext cx="9715109" cy="3790207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бренда – силуэты,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принты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идеи, которыми славится бренд. 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 делает бренд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узнаваемым и меняется дизайнером каждый сезон.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795" y="3742366"/>
            <a:ext cx="6300439" cy="297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14259893"/>
      </p:ext>
    </p:extLst>
  </p:cSld>
  <p:clrMapOvr>
    <a:masterClrMapping/>
  </p:clrMapOvr>
  <p:transition spd="med" advClick="0" advTm="457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7C80"/>
            </a:gs>
            <a:gs pos="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6601" y="484741"/>
            <a:ext cx="9760945" cy="16855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326" y="468351"/>
            <a:ext cx="9675449" cy="1466169"/>
          </a:xfrm>
        </p:spPr>
        <p:txBody>
          <a:bodyPr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FASHIONPROFF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854" y="2497872"/>
            <a:ext cx="10036097" cy="4271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 – это не только господство определенной сферы жизни или культуры, для многих – это образ жизни.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неудивительно, ведь в эпоху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инфлюэнсеров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социальных сетях, которые диктуют, что ты оденешь завтра, быть в тренде – очень важно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человеку.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053553"/>
      </p:ext>
    </p:extLst>
  </p:cSld>
  <p:clrMapOvr>
    <a:masterClrMapping/>
  </p:clrMapOvr>
  <p:transition spd="med" advClick="0" advTm="478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7C80"/>
            </a:gs>
            <a:gs pos="1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9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8635" y="594911"/>
            <a:ext cx="10322805" cy="15533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644008"/>
            <a:ext cx="10240839" cy="1400530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Шоу-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show-room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40839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зал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бутике или салоне, где проходят показы свежих коллекций и предоставление новых товаров-образцов для оптовых и розничных покупателей.</a:t>
            </a:r>
          </a:p>
        </p:txBody>
      </p:sp>
      <p:pic>
        <p:nvPicPr>
          <p:cNvPr id="3074" name="Picture 2" descr="https://proffashion.com/wp-content/uploads/2020/02/KMO_157655_00004_1_t218_172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18" y="3222702"/>
            <a:ext cx="6060854" cy="3468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1062935"/>
      </p:ext>
    </p:extLst>
  </p:cSld>
  <p:clrMapOvr>
    <a:masterClrMapping/>
  </p:clrMapOvr>
  <p:transition spd="med" advClick="0" advTm="45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7C80"/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6096" y="506774"/>
            <a:ext cx="9727894" cy="1575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86862" cy="1400530"/>
          </a:xfrm>
        </p:spPr>
        <p:txBody>
          <a:bodyPr/>
          <a:lstStyle/>
          <a:p>
            <a:pPr algn="ctr" fontAlgn="base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Учимся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фешн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сленгу</a:t>
            </a:r>
            <a:r>
              <a:rPr lang="ru-RU" b="1" dirty="0">
                <a:solidFill>
                  <a:srgbClr val="000000"/>
                </a:solidFill>
                <a:latin typeface="Playfair Display"/>
              </a:rPr>
              <a:t/>
            </a:r>
            <a:br>
              <a:rPr lang="ru-RU" b="1" dirty="0">
                <a:solidFill>
                  <a:srgbClr val="000000"/>
                </a:solidFill>
                <a:latin typeface="Playfair Display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46111" y="2207940"/>
            <a:ext cx="4572660" cy="4226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профессиональная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обладает присущей ей терминологией, которую людям, далеким от индустрии, трудно понять. Если вы неоднократно встречались с такими словами, как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амбассадор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эклектика,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кампейн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знали, что они означают – то наш материал именно для вас.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88" y="2207940"/>
            <a:ext cx="4449608" cy="441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54355761"/>
      </p:ext>
    </p:extLst>
  </p:cSld>
  <p:clrMapOvr>
    <a:masterClrMapping/>
  </p:clrMapOvr>
  <p:transition spd="med" advClick="0" advTm="514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5078" y="506776"/>
            <a:ext cx="9705861" cy="12669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5846" cy="1400530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Байер (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bayer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986011"/>
            <a:ext cx="4539206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ориентируется в новинках и тенденциях современной моды, наделен умением выбирать те вещи, которые будут лучше всего продаваться.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Байер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модные коллекции для магазинов. Должность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байера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есть в каждом магазине одежды или обуви.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602" y="1941407"/>
            <a:ext cx="4576764" cy="457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308456"/>
      </p:ext>
    </p:extLst>
  </p:cSld>
  <p:clrMapOvr>
    <a:masterClrMapping/>
  </p:clrMapOvr>
  <p:transition spd="med" advClick="0" advTm="515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6096" y="484742"/>
            <a:ext cx="9694844" cy="12118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97879" cy="1400530"/>
          </a:xfrm>
        </p:spPr>
        <p:txBody>
          <a:bodyPr/>
          <a:lstStyle/>
          <a:p>
            <a:pPr algn="ctr"/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 (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одежды, требуемая при посещении определённых мероприятий, организаций, заведений. Организаторы мероприятий иногда прописывают каким должен быть 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код.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263" y="2955073"/>
            <a:ext cx="5563747" cy="390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85477237"/>
      </p:ext>
    </p:extLst>
  </p:cSld>
  <p:clrMapOvr>
    <a:masterClrMapping/>
  </p:clrMapOvr>
  <p:transition spd="med" advClick="0" advTm="426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399" y="517792"/>
            <a:ext cx="9485523" cy="11898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514686" cy="1400530"/>
          </a:xfrm>
        </p:spPr>
        <p:txBody>
          <a:bodyPr/>
          <a:lstStyle/>
          <a:p>
            <a:pPr algn="ctr"/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Джегинсы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jeggings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гибрид 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джинсов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легинсов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обычно сшитый из эластичной ткани. Иногда с нарисованными карманами.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702" y="2917427"/>
            <a:ext cx="4716967" cy="3816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48910106"/>
      </p:ext>
    </p:extLst>
  </p:cSld>
  <p:clrMapOvr>
    <a:masterClrMapping/>
  </p:clrMapOvr>
  <p:transition spd="med" advClick="0" advTm="503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457</Words>
  <Application>Microsoft Office PowerPoint</Application>
  <PresentationFormat>Произвольный</PresentationFormat>
  <Paragraphs>59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Ион</vt:lpstr>
      <vt:lpstr>Слайд 1</vt:lpstr>
      <vt:lpstr>ДНК бренда, аутфит и кампейн: что означают эти fashion-термины </vt:lpstr>
      <vt:lpstr>ДНК бренда</vt:lpstr>
      <vt:lpstr>FASHIONPROFF</vt:lpstr>
      <vt:lpstr>Шоу-рум (show-room) </vt:lpstr>
      <vt:lpstr>Учимся профессиональному  фешн сленгу </vt:lpstr>
      <vt:lpstr>Байер (bayer) </vt:lpstr>
      <vt:lpstr>Дресс-код (dress code) </vt:lpstr>
      <vt:lpstr>Джегинсы (jeggings) </vt:lpstr>
      <vt:lpstr>Свитшот (sweatshirt) </vt:lpstr>
      <vt:lpstr>Бомбер (bomber)</vt:lpstr>
      <vt:lpstr>Худи (hoodie)</vt:lpstr>
      <vt:lpstr>Слипоны (slipons)</vt:lpstr>
      <vt:lpstr>Инфлюэнсер (influencer)</vt:lpstr>
      <vt:lpstr>Коллаборация (collaboration)  </vt:lpstr>
      <vt:lpstr> Вайфареры (wayfarer) </vt:lpstr>
      <vt:lpstr>Слинг (sling)</vt:lpstr>
      <vt:lpstr>Шоппер (shopper)</vt:lpstr>
      <vt:lpstr>Кроссбоди (cross body) </vt:lpstr>
      <vt:lpstr>Слайд 20</vt:lpstr>
      <vt:lpstr>Жан Грицфельдт о важности следующих терминов:</vt:lpstr>
      <vt:lpstr>Источники: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68</cp:revision>
  <dcterms:created xsi:type="dcterms:W3CDTF">2021-02-20T10:44:13Z</dcterms:created>
  <dcterms:modified xsi:type="dcterms:W3CDTF">2021-02-23T23:59:46Z</dcterms:modified>
</cp:coreProperties>
</file>