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6" r:id="rId3"/>
    <p:sldId id="272" r:id="rId4"/>
    <p:sldId id="285" r:id="rId5"/>
    <p:sldId id="287" r:id="rId6"/>
    <p:sldId id="288" r:id="rId7"/>
    <p:sldId id="289" r:id="rId8"/>
    <p:sldId id="291" r:id="rId9"/>
    <p:sldId id="292" r:id="rId10"/>
    <p:sldId id="275" r:id="rId11"/>
    <p:sldId id="280" r:id="rId12"/>
    <p:sldId id="290" r:id="rId13"/>
    <p:sldId id="293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363" name="Полилиния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64" name="Группа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365" name="Овал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6" name="Овал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7" name="Овал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8" name="Овал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9" name="Овал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Полилиния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Полилиния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Полилиния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Полилиния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Полилиния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Овал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Группа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377" name="Овал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Овал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Овал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Овал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Овал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Овал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Овал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Овал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Полилиния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Полилиния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Полилиния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Полилиния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Полилиния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Полилиния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Полилиния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Полилиния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Полилиния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Полилиния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95" name="Группа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396" name="Полилиния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Полилиния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Полилиния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Полилиния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Полилиния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Полилиния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2" name="Полилиния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3" name="Полилиния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Полилиния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5" name="Полилиния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Полилиния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Овал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8" name="Овал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9" name="Овал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0" name="Овал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1" name="Овал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2" name="Овал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413" name="Группа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414" name="Полилиния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5" name="Полилиния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6" name="Полилиния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7" name="Полилиния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8" name="Полилиния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19" name="Полилиния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0" name="Полилиния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421" name="Группа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422" name="Овал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3" name="Овал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4" name="Овал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25" name="Овал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5426" name="Прямоуг.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5427" name="Прямоуг.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5428" name="Прямоуг.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29" name="Прямоуг.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430" name="Прямоуг.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922D911-97DB-42DD-A83D-22F517FEA3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B62FC-7591-4CEE-9DE3-E5B3A03716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5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45AC3-49D5-4755-AEEE-192D82F3A01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0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9B79B6-2A57-47EE-9647-6DEADF1374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2DF29-9BE9-4228-84E3-0B6E391C2F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E0CE6-97DF-4CDC-8BFD-949301A2C2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5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3FB78-EB8F-466D-B501-47C4B76C4D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2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EAC9B-AD4A-4FF5-8EA3-08706291151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3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2BD90-076C-4AC5-BACF-5876B9A910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77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EDF82-E146-44A7-9680-7376889A04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D4FF6-A8ED-4929-B468-038CF195DE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2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B61A8-48F0-4200-82CE-B20D963285A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4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лилиния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4339" name="Группа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4340" name="Полилиния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41" name="Группа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342" name="Овал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3" name="Овал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4" name="Овал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5" name="Овал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6" name="Овал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7" name="Полилиния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8" name="Полилиния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9" name="Полилиния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0" name="Полилиния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1" name="Полилиния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2" name="Овал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53" name="Группа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354" name="Овал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Овал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Овал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Овал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Овал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Овал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Овал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Овал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Полилиния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Полилиния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4" name="Полилиния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Полилиния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Полилиния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7" name="Полилиния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Полилиния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9" name="Полилиния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Полилиния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Полилиния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72" name="Группа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373" name="Полилиния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4" name="Полилиния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5" name="Полилиния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6" name="Полилиния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7" name="Полилиния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8" name="Полилиния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9" name="Полилиния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0" name="Полилиния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Полилиния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2" name="Полилиния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3" name="Полилиния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4" name="Овал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5" name="Овал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6" name="Овал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7" name="Овал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8" name="Овал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9" name="Овал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90" name="Группа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391" name="Полилиния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2" name="Полилиния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3" name="Полилиния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4" name="Полилиния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5" name="Полилиния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6" name="Полилиния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7" name="Полилиния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98" name="Группа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399" name="Овал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0" name="Овал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1" name="Овал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02" name="Овал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4403" name="Прямоуг.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4404" name="Прямоуг.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405" name="Прямоуг.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406" name="Прямоуг.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14407" name="Прямоуг.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A68161F-2022-4A1E-8EFD-B6D70FFF8FC3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115617" y="908720"/>
            <a:ext cx="7704856" cy="1944216"/>
          </a:xfrm>
        </p:spPr>
        <p:txBody>
          <a:bodyPr/>
          <a:lstStyle/>
          <a:p>
            <a:r>
              <a:rPr lang="ru-RU" sz="3600" dirty="0" smtClean="0">
                <a:effectLst/>
                <a:latin typeface="Forte" pitchFamily="66" charset="0"/>
              </a:rPr>
              <a:t>Мы-умные! Мы –дружные!                  Мы-внимательные!                          Мы старательные!                                     Мы отлично учимся!                                       Все у нас получится!</a:t>
            </a:r>
            <a:endParaRPr lang="ru-RU" sz="3600" dirty="0">
              <a:effectLst/>
              <a:latin typeface="Forte" pitchFamily="66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r>
              <a:rPr lang="ru-RU" sz="2200" dirty="0"/>
              <a:t>На картине изображение </a:t>
            </a:r>
            <a:r>
              <a:rPr lang="ru-RU" sz="2200" dirty="0">
                <a:solidFill>
                  <a:srgbClr val="FFC000"/>
                </a:solidFill>
              </a:rPr>
              <a:t>молодая девушка</a:t>
            </a:r>
            <a:r>
              <a:rPr lang="ru-RU" sz="2200" dirty="0"/>
              <a:t>, занятая </a:t>
            </a:r>
            <a:r>
              <a:rPr lang="ru-RU" sz="2200" dirty="0">
                <a:solidFill>
                  <a:srgbClr val="FFC000"/>
                </a:solidFill>
              </a:rPr>
              <a:t>плетением кружев</a:t>
            </a:r>
            <a:r>
              <a:rPr lang="ru-RU" sz="2200" dirty="0"/>
              <a:t>. Сейчас далеко не все знают, как это делается, и что за таинственное приспособление держит в руках мастерица.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</a:p>
          <a:p>
            <a:r>
              <a:rPr lang="ru-RU" sz="2200" dirty="0">
                <a:solidFill>
                  <a:srgbClr val="FFC000"/>
                </a:solidFill>
              </a:rPr>
              <a:t>Коклюшки</a:t>
            </a:r>
            <a:r>
              <a:rPr lang="ru-RU" sz="2200" dirty="0">
                <a:solidFill>
                  <a:srgbClr val="C00000"/>
                </a:solidFill>
              </a:rPr>
              <a:t> </a:t>
            </a:r>
            <a:r>
              <a:rPr lang="ru-RU" sz="2200" dirty="0"/>
              <a:t>— так называются небольшие палочки с заострённой головкой, на которые наматываются нитки. </a:t>
            </a:r>
          </a:p>
          <a:p>
            <a:r>
              <a:rPr lang="ru-RU" sz="2200" dirty="0"/>
              <a:t>В зависимости от узора коклюшек может использоваться очень много. Их перебирают в определённой очерёдности, переплетая нитки, затем всё повторяется — так появляется узор. </a:t>
            </a:r>
          </a:p>
          <a:p>
            <a:r>
              <a:rPr lang="ru-RU" sz="2200" dirty="0"/>
              <a:t>На картине пучок коклюшек лежит на углу подставки для плетения.</a:t>
            </a:r>
          </a:p>
          <a:p>
            <a:r>
              <a:rPr lang="ru-RU" sz="2200" dirty="0">
                <a:solidFill>
                  <a:srgbClr val="FFC000"/>
                </a:solidFill>
              </a:rPr>
              <a:t>Работа</a:t>
            </a:r>
            <a:r>
              <a:rPr lang="ru-RU" sz="2200" dirty="0"/>
              <a:t> с коклюшками </a:t>
            </a:r>
            <a:r>
              <a:rPr lang="ru-RU" sz="2200" dirty="0">
                <a:solidFill>
                  <a:srgbClr val="FFC000"/>
                </a:solidFill>
              </a:rPr>
              <a:t>требует немалой сноровки </a:t>
            </a:r>
            <a:r>
              <a:rPr lang="ru-RU" sz="2200" dirty="0"/>
              <a:t>— не спутались бы нитки, не перепутать, какая коклюшка где должна быть. Во времена </a:t>
            </a:r>
            <a:r>
              <a:rPr lang="ru-RU" sz="2200" dirty="0" err="1"/>
              <a:t>Тропинина</a:t>
            </a:r>
            <a:r>
              <a:rPr lang="ru-RU" sz="2200" dirty="0"/>
              <a:t> этому ремеслу начинали учить рано. Маленькая девочка, становясь девушкой, нередко уже была высококлассной мастерицей.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УРОКИ\русский язык\СОЧИНЕНИЯ\Кружева\lacema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-54767"/>
            <a:ext cx="6912767" cy="6912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115617" y="908720"/>
            <a:ext cx="7704856" cy="1944216"/>
          </a:xfrm>
        </p:spPr>
        <p:txBody>
          <a:bodyPr/>
          <a:lstStyle/>
          <a:p>
            <a:r>
              <a:rPr lang="ru-RU" dirty="0">
                <a:effectLst/>
                <a:latin typeface="Forte" pitchFamily="66" charset="0"/>
              </a:rPr>
              <a:t/>
            </a:r>
            <a:br>
              <a:rPr lang="ru-RU" dirty="0">
                <a:effectLst/>
                <a:latin typeface="Forte" pitchFamily="66" charset="0"/>
              </a:rPr>
            </a:br>
            <a:r>
              <a:rPr lang="ru-RU" dirty="0">
                <a:effectLst/>
                <a:latin typeface="Forte" pitchFamily="66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590630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ru-RU" dirty="0"/>
              <a:t>1. О художнике.</a:t>
            </a:r>
          </a:p>
          <a:p>
            <a:pPr marL="514350" indent="-514350">
              <a:buNone/>
            </a:pPr>
            <a:r>
              <a:rPr lang="ru-RU" dirty="0"/>
              <a:t>2. Описание картины:</a:t>
            </a:r>
          </a:p>
          <a:p>
            <a:r>
              <a:rPr lang="ru-RU" dirty="0"/>
              <a:t>Цветовое решение картины.</a:t>
            </a:r>
          </a:p>
          <a:p>
            <a:r>
              <a:rPr lang="ru-RU" dirty="0"/>
              <a:t>Лицо девушки, её волосы.</a:t>
            </a:r>
          </a:p>
          <a:p>
            <a:r>
              <a:rPr lang="ru-RU" dirty="0"/>
              <a:t>Руки труженицы.</a:t>
            </a:r>
          </a:p>
          <a:p>
            <a:r>
              <a:rPr lang="ru-RU" dirty="0"/>
              <a:t>Одежда кружевницы.</a:t>
            </a:r>
          </a:p>
          <a:p>
            <a:r>
              <a:rPr lang="ru-RU" dirty="0"/>
              <a:t>Труд мастерицы.</a:t>
            </a:r>
          </a:p>
          <a:p>
            <a:pPr>
              <a:buNone/>
            </a:pPr>
            <a:r>
              <a:rPr lang="ru-RU" dirty="0"/>
              <a:t>3. Своё отношение к картине.</a:t>
            </a:r>
          </a:p>
        </p:txBody>
      </p:sp>
    </p:spTree>
    <p:extLst>
      <p:ext uri="{BB962C8B-B14F-4D97-AF65-F5344CB8AC3E}">
        <p14:creationId xmlns:p14="http://schemas.microsoft.com/office/powerpoint/2010/main" val="2700891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/>
          <a:lstStyle/>
          <a:p>
            <a:r>
              <a:rPr lang="ru-RU" sz="2400" b="1" u="sng" dirty="0" smtClean="0"/>
              <a:t>1.</a:t>
            </a:r>
            <a:r>
              <a:rPr lang="ru-RU" sz="2400" b="1" u="sng" dirty="0" smtClean="0"/>
              <a:t>О художнике</a:t>
            </a:r>
            <a:r>
              <a:rPr lang="ru-RU" sz="2400" dirty="0" smtClean="0"/>
              <a:t>: Василий Андреевич Тропинин; художник - портретист; портреты простых людей; Женщина за рукоделием;                                       </a:t>
            </a:r>
            <a:r>
              <a:rPr lang="ru-RU" sz="2400" b="1" u="sng" dirty="0" smtClean="0"/>
              <a:t>2.Образ девушки                                                                                          </a:t>
            </a:r>
            <a:r>
              <a:rPr lang="ru-RU" sz="2400" dirty="0" smtClean="0"/>
              <a:t>*лицо: освещено, излучает тепло и умиротворение; *волосы: тёмно-каштановые</a:t>
            </a:r>
            <a:r>
              <a:rPr lang="ru-RU" sz="2400" dirty="0" smtClean="0"/>
              <a:t>;                                          * брови: густые;                                                                          *глаза: карие, выразительные; взгляд загадочный, веселый, обращен на нас;                                                        *руки: обнажены, пальцы проворные, привыкшие к труду; булавка, коклюшка                                                               * стол: белая ткань;                                                                 *труд: мастерство;                                                     *одежда: простое платье, косынка; крестьянская девушка                                                                                   </a:t>
            </a:r>
            <a:r>
              <a:rPr lang="ru-RU" sz="2400" b="1" u="sng" dirty="0" smtClean="0"/>
              <a:t>3.Колорит картины </a:t>
            </a:r>
            <a:r>
              <a:rPr lang="ru-RU" sz="2400" dirty="0" smtClean="0"/>
              <a:t>мягкий; сероватый, зеленые                                    </a:t>
            </a:r>
            <a:r>
              <a:rPr lang="ru-RU" sz="2400" b="1" u="sng" dirty="0" smtClean="0"/>
              <a:t>4 Мое отношение к картине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pt77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75656" y="0"/>
            <a:ext cx="6624736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sz="6600" dirty="0"/>
              <a:t>Василий Андреевич Тропинин </a:t>
            </a:r>
            <a:r>
              <a:rPr lang="ru-RU" sz="6600" dirty="0" smtClean="0"/>
              <a:t>                 (</a:t>
            </a:r>
            <a:r>
              <a:rPr lang="ru-RU" sz="6600" dirty="0"/>
              <a:t>1776-1857</a:t>
            </a:r>
            <a:r>
              <a:rPr lang="ru-RU" sz="6600" dirty="0" smtClean="0"/>
              <a:t>).</a:t>
            </a:r>
            <a:r>
              <a:rPr lang="ru-RU" sz="6600" dirty="0"/>
              <a:t/>
            </a:r>
            <a:br>
              <a:rPr lang="ru-RU" sz="66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115617" y="908720"/>
            <a:ext cx="7704856" cy="1944216"/>
          </a:xfrm>
        </p:spPr>
        <p:txBody>
          <a:bodyPr/>
          <a:lstStyle/>
          <a:p>
            <a:r>
              <a:rPr lang="ru-RU" dirty="0" smtClean="0">
                <a:effectLst/>
                <a:latin typeface="Forte" pitchFamily="66" charset="0"/>
              </a:rPr>
              <a:t> </a:t>
            </a:r>
            <a:endParaRPr lang="ru-RU" dirty="0">
              <a:effectLst/>
              <a:latin typeface="Forte" pitchFamily="66" charset="0"/>
            </a:endParaRPr>
          </a:p>
        </p:txBody>
      </p:sp>
      <p:pic>
        <p:nvPicPr>
          <p:cNvPr id="2" name="Picture 2" descr="https://media.izi.travel/406982c8-e17b-4af7-ab16-b95c29aa84bb/34e38fb1-3399-449c-9211-fac87d9b44f3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56886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04489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. 2"/>
          <p:cNvSpPr>
            <a:spLocks noGrp="1" noChangeArrowheads="1"/>
          </p:cNvSpPr>
          <p:nvPr>
            <p:ph type="ctrTitle"/>
          </p:nvPr>
        </p:nvSpPr>
        <p:spPr>
          <a:xfrm>
            <a:off x="1115617" y="908720"/>
            <a:ext cx="7704856" cy="1944216"/>
          </a:xfrm>
        </p:spPr>
        <p:txBody>
          <a:bodyPr/>
          <a:lstStyle/>
          <a:p>
            <a:r>
              <a:rPr lang="ru-RU" dirty="0">
                <a:effectLst/>
                <a:latin typeface="Forte" pitchFamily="66" charset="0"/>
              </a:rPr>
              <a:t/>
            </a:r>
            <a:br>
              <a:rPr lang="ru-RU" dirty="0">
                <a:effectLst/>
                <a:latin typeface="Forte" pitchFamily="66" charset="0"/>
              </a:rPr>
            </a:br>
            <a:r>
              <a:rPr lang="ru-RU" dirty="0">
                <a:effectLst/>
                <a:latin typeface="Forte" pitchFamily="66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365580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/>
          <a:lstStyle/>
          <a:p>
            <a:r>
              <a:rPr lang="ru-RU" dirty="0" smtClean="0"/>
              <a:t>Кружевоплетение-один из видов женского рукоделия и очень сложное ремесло.                                                   Кружево- узорчатое изделие, сплетенное из ниток.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63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K:\УРОКИ\русский язык\СОЧИНЕНИЯ\Кружева\61170275_1278312468_0_3f584_18ce588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40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УРОКИ\русский язык\СОЧИНЕНИЯ\Кружева\Eleckoe-kruzhe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7000" y="254000"/>
            <a:ext cx="6350000" cy="635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611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УРОКИ\русский язык\СОЧИНЕНИЯ\Кружева\festival_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4467582" cy="4924894"/>
          </a:xfrm>
          <a:prstGeom prst="rect">
            <a:avLst/>
          </a:prstGeom>
          <a:noFill/>
        </p:spPr>
      </p:pic>
      <p:pic>
        <p:nvPicPr>
          <p:cNvPr id="5123" name="Picture 3" descr="K:\УРОКИ\русский язык\СОЧИНЕНИЯ\Кружева\95538493_162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6632"/>
            <a:ext cx="3456384" cy="656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7868509"/>
      </p:ext>
    </p:extLst>
  </p:cSld>
  <p:clrMapOvr>
    <a:masterClrMapping/>
  </p:clrMapOvr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133</TotalTime>
  <Words>314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Круги</vt:lpstr>
      <vt:lpstr>Мы-умные! Мы –дружные!                  Мы-внимательные!                          Мы старательные!                                     Мы отлично учимся!                                       Все у нас получится!</vt:lpstr>
      <vt:lpstr>Презентация PowerPoint</vt:lpstr>
      <vt:lpstr>Презентация PowerPoint</vt:lpstr>
      <vt:lpstr> 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План:</vt:lpstr>
      <vt:lpstr>Презентация PowerPoint</vt:lpstr>
    </vt:vector>
  </TitlesOfParts>
  <Company>RUSSIA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Тропинин Василий Андреевич</dc:title>
  <dc:creator>XP GAME 2008</dc:creator>
  <cp:lastModifiedBy>Пользователь Windows</cp:lastModifiedBy>
  <cp:revision>17</cp:revision>
  <dcterms:created xsi:type="dcterms:W3CDTF">2010-03-13T18:23:43Z</dcterms:created>
  <dcterms:modified xsi:type="dcterms:W3CDTF">2018-12-17T14:42:44Z</dcterms:modified>
</cp:coreProperties>
</file>